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532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024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570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29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146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611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2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99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128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026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766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255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020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1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290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007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E199E-CC05-4232-99EB-BFBA654D106D}" type="datetimeFigureOut">
              <a:rPr lang="uk-UA" smtClean="0"/>
              <a:t>11.08.2024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98C769-AF42-4D27-B689-E9E4A97F5EE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785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152" y="1470211"/>
            <a:ext cx="10139083" cy="490369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7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 </a:t>
            </a:r>
            <a:br>
              <a:rPr lang="uk-UA" sz="67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7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освітнього процесу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2024-2025 н.р.</a:t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(наказ </a:t>
            </a:r>
            <a:r>
              <a:rPr lang="uk-UA" sz="36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 </a:t>
            </a: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</a:t>
            </a: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серпня </a:t>
            </a:r>
            <a:r>
              <a:rPr lang="uk-UA" sz="36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року </a:t>
            </a:r>
            <a: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uk-UA" sz="3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44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40" y="-63238"/>
            <a:ext cx="1794342" cy="17127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247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837" y="204829"/>
            <a:ext cx="1036320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І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семестр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2024-2025 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1">
                    <a:lumMod val="50000"/>
                  </a:schemeClr>
                </a:solidFill>
              </a:rPr>
              <a:t>2-4 курсів першого (бакалаврського) та                                   2 курсу другого (магістерського) рівнів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ВО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91" y="1856509"/>
            <a:ext cx="7342909" cy="470130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розпочати освітній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 smtClean="0"/>
              <a:t>процес 12 серпня 2024 р.;</a:t>
            </a:r>
          </a:p>
          <a:p>
            <a:pPr lvl="0"/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встановити терміни теоретичного (аудиторного) навчання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uk-UA" dirty="0" smtClean="0"/>
              <a:t>з </a:t>
            </a:r>
            <a:r>
              <a:rPr lang="ru-RU" dirty="0" smtClean="0"/>
              <a:t>12</a:t>
            </a:r>
            <a:r>
              <a:rPr lang="uk-UA" dirty="0" smtClean="0"/>
              <a:t>.08.2024 по </a:t>
            </a:r>
            <a:r>
              <a:rPr lang="ru-RU" dirty="0" smtClean="0"/>
              <a:t>10</a:t>
            </a:r>
            <a:r>
              <a:rPr lang="uk-UA" dirty="0" smtClean="0"/>
              <a:t>.11.2024.;</a:t>
            </a:r>
          </a:p>
          <a:p>
            <a:pPr lvl="0"/>
            <a:r>
              <a:rPr lang="uk-UA" dirty="0" smtClean="0"/>
              <a:t>для забезпечення виконання графіку освітнього процесу І семестру у повному обсязі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аудиторні заняття 14-го та 15-го тижнів</a:t>
            </a:r>
            <a:r>
              <a:rPr lang="uk-UA" b="1" i="1" dirty="0" smtClean="0"/>
              <a:t> </a:t>
            </a:r>
            <a:r>
              <a:rPr lang="uk-UA" dirty="0" smtClean="0"/>
              <a:t>теоретичного навчання</a:t>
            </a:r>
            <a:r>
              <a:rPr lang="uk-UA" u="sng" dirty="0" smtClean="0"/>
              <a:t>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по суботах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 smtClean="0"/>
              <a:t>за графіком:</a:t>
            </a:r>
          </a:p>
          <a:p>
            <a:pPr lvl="0"/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два тижні індивідуальних занять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провести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 smtClean="0"/>
              <a:t>під час теоретичного (аудиторного) навчання у вільний за розкладом час за окремо складеним графіком на факультетах /навчально-наукових інститутах;</a:t>
            </a:r>
          </a:p>
          <a:p>
            <a:pPr lvl="0"/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зимову екзаменаційну сесію провести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</a:t>
            </a:r>
            <a:r>
              <a:rPr lang="uk-UA" dirty="0" smtClean="0"/>
              <a:t>з 11.11.2024 по </a:t>
            </a:r>
            <a:r>
              <a:rPr lang="ru-RU" dirty="0" smtClean="0"/>
              <a:t>01</a:t>
            </a:r>
            <a:r>
              <a:rPr lang="uk-UA" dirty="0" smtClean="0"/>
              <a:t>.</a:t>
            </a:r>
            <a:r>
              <a:rPr lang="ru-RU" dirty="0" smtClean="0"/>
              <a:t>12</a:t>
            </a:r>
            <a:r>
              <a:rPr lang="uk-UA" dirty="0" smtClean="0"/>
              <a:t>.2024;</a:t>
            </a:r>
          </a:p>
          <a:p>
            <a:pPr lvl="0"/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атестацію здобувачів освіти за освітньо-професійними програмами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 smtClean="0"/>
              <a:t>(крім освітньої-професійної програми «Фізична терапія» спеціальності 227 Терапія та реабілітація) другого (магістерського) рівня вищої освіти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провести</a:t>
            </a:r>
            <a:r>
              <a:rPr lang="uk-UA" dirty="0" smtClean="0"/>
              <a:t> до 31 грудня 2024 р.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138562"/>
              </p:ext>
            </p:extLst>
          </p:nvPr>
        </p:nvGraphicFramePr>
        <p:xfrm>
          <a:off x="7795490" y="2642072"/>
          <a:ext cx="4294910" cy="2337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291"/>
                <a:gridCol w="1733593"/>
                <a:gridCol w="1270026"/>
              </a:tblGrid>
              <a:tr h="269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07.09.2024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14.09.2024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21.09.2024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28.09.2024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05.10.2024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П’ятниця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12.10.2024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19.10.2024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26.10.2024</a:t>
                      </a:r>
                      <a:endParaRPr lang="uk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02.11.2024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09.11.2024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П’ятниця</a:t>
                      </a:r>
                      <a:endParaRPr lang="uk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Штриховая стрелка вправо 7"/>
          <p:cNvSpPr/>
          <p:nvPr/>
        </p:nvSpPr>
        <p:spPr>
          <a:xfrm>
            <a:off x="6937156" y="3524485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385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837" y="204829"/>
            <a:ext cx="10363200" cy="132080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І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семестр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2024-2025 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1 курс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</a:rPr>
              <a:t>першого (бакалаврського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) рівня ВО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91" y="1459345"/>
            <a:ext cx="7342909" cy="5301673"/>
          </a:xfrm>
        </p:spPr>
        <p:txBody>
          <a:bodyPr>
            <a:noAutofit/>
          </a:bodyPr>
          <a:lstStyle/>
          <a:p>
            <a:pPr lvl="0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розпочати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освітній процес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у І семестрі 1 вересня 2024 р.;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встановити терміни теоретичного (аудиторного)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навчання</a:t>
            </a: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</a:rPr>
              <a:t>        </a:t>
            </a:r>
            <a:r>
              <a:rPr lang="uk-UA" sz="1600" dirty="0" smtClean="0"/>
              <a:t>з </a:t>
            </a:r>
            <a:r>
              <a:rPr lang="ru-RU" sz="1600" dirty="0" smtClean="0"/>
              <a:t>0</a:t>
            </a:r>
            <a:r>
              <a:rPr lang="en-US" sz="1600" dirty="0" smtClean="0"/>
              <a:t>2</a:t>
            </a:r>
            <a:r>
              <a:rPr lang="uk-UA" sz="1600" dirty="0" smtClean="0"/>
              <a:t>.09.2024 </a:t>
            </a:r>
            <a:r>
              <a:rPr lang="uk-UA" sz="1600" dirty="0"/>
              <a:t>по 14.11.2024</a:t>
            </a:r>
          </a:p>
          <a:p>
            <a:pPr lvl="0"/>
            <a:r>
              <a:rPr lang="uk-UA" sz="1600" dirty="0"/>
              <a:t>з метою оптимізації терміну навчання (за рахунок ущільнення розкладу в чотири дні з понеділка по четвер)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аудиторні заняття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                   12-го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та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 13-го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тижнів</a:t>
            </a:r>
            <a:r>
              <a:rPr lang="uk-UA" sz="1600" b="1" i="1" dirty="0"/>
              <a:t> </a:t>
            </a:r>
            <a:r>
              <a:rPr lang="uk-UA" sz="1600" dirty="0"/>
              <a:t>теоретичного навчання </a:t>
            </a:r>
            <a:r>
              <a:rPr lang="uk-UA" sz="1600" dirty="0" smtClean="0"/>
              <a:t>                        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по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п’ятницях </a:t>
            </a:r>
            <a:r>
              <a:rPr lang="uk-UA" sz="1600" dirty="0" smtClean="0"/>
              <a:t> </a:t>
            </a:r>
            <a:r>
              <a:rPr lang="uk-UA" sz="1600" dirty="0"/>
              <a:t>за </a:t>
            </a:r>
            <a:r>
              <a:rPr lang="uk-UA" sz="1600" dirty="0" smtClean="0"/>
              <a:t>графіком </a:t>
            </a:r>
          </a:p>
          <a:p>
            <a:r>
              <a:rPr lang="uk-UA" sz="1600" dirty="0"/>
              <a:t>для забезпечення виконання графіку освітнього процесу І </a:t>
            </a:r>
            <a:r>
              <a:rPr lang="uk-UA" sz="1600" dirty="0" smtClean="0"/>
              <a:t>семестру     </a:t>
            </a:r>
            <a:r>
              <a:rPr lang="uk-UA" sz="1600" dirty="0"/>
              <a:t>у повному обсязі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аудиторні заняття 14-го та 15-го тижнів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теоретичного навчання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по суботах</a:t>
            </a:r>
            <a:r>
              <a:rPr lang="uk-UA" sz="1600" dirty="0"/>
              <a:t> за </a:t>
            </a:r>
            <a:r>
              <a:rPr lang="uk-UA" sz="1600" dirty="0" smtClean="0"/>
              <a:t>графіком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два тижні індивідуальних занять провести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під час теоретичного (аудиторного) навчання у вільний за розкладом час за окремо складеним графіком на факультетах /навчально-наукових інститутах;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зимову екзаменаційну сесію провести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з </a:t>
            </a:r>
            <a:r>
              <a:rPr lang="ru-RU" sz="1600" dirty="0" smtClean="0"/>
              <a:t>15</a:t>
            </a:r>
            <a:r>
              <a:rPr lang="uk-UA" sz="1600" dirty="0" smtClean="0"/>
              <a:t>.1</a:t>
            </a:r>
            <a:r>
              <a:rPr lang="ru-RU" sz="1600" dirty="0"/>
              <a:t>1</a:t>
            </a:r>
            <a:r>
              <a:rPr lang="uk-UA" sz="1600" dirty="0"/>
              <a:t>.2024 по </a:t>
            </a:r>
            <a:r>
              <a:rPr lang="ru-RU" sz="1600" dirty="0" smtClean="0"/>
              <a:t>05</a:t>
            </a:r>
            <a:r>
              <a:rPr lang="uk-UA" sz="1600" dirty="0" smtClean="0"/>
              <a:t>.</a:t>
            </a:r>
            <a:r>
              <a:rPr lang="ru-RU" sz="1600" dirty="0"/>
              <a:t>12</a:t>
            </a:r>
            <a:r>
              <a:rPr lang="uk-UA" sz="1600" dirty="0"/>
              <a:t>.2024.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для студентів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1 курсу скороченого терміну навчання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першого (бакалаврського) рівня вищої освіти три тижні аудиторних занять провести за індивідуальним складеним графіком на факультетах / навчально-наукових інститутах у вільний за розкладом час.</a:t>
            </a:r>
          </a:p>
          <a:p>
            <a:endParaRPr lang="uk-UA" sz="1600" dirty="0"/>
          </a:p>
          <a:p>
            <a:endParaRPr lang="uk-UA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380590"/>
              </p:ext>
            </p:extLst>
          </p:nvPr>
        </p:nvGraphicFramePr>
        <p:xfrm>
          <a:off x="7813963" y="1525629"/>
          <a:ext cx="4257961" cy="2372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2807"/>
                <a:gridCol w="1776739"/>
                <a:gridCol w="928415"/>
              </a:tblGrid>
              <a:tr h="646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13.09.2024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27.09.2024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04.10.2024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11.10.2024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18.10.2024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01.11.2024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Штриховая стрелка вправо 7"/>
          <p:cNvSpPr/>
          <p:nvPr/>
        </p:nvSpPr>
        <p:spPr>
          <a:xfrm>
            <a:off x="7227778" y="2933358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423793"/>
              </p:ext>
            </p:extLst>
          </p:nvPr>
        </p:nvGraphicFramePr>
        <p:xfrm>
          <a:off x="7823200" y="4091708"/>
          <a:ext cx="4237600" cy="2368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5382"/>
                <a:gridCol w="1768242"/>
                <a:gridCol w="923976"/>
              </a:tblGrid>
              <a:tr h="651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36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07.09.2024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14.09.2024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21.09.2024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02.11.2024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Штриховая стрелка вправо 9"/>
          <p:cNvSpPr/>
          <p:nvPr/>
        </p:nvSpPr>
        <p:spPr>
          <a:xfrm>
            <a:off x="7227778" y="4054759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688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837" y="204829"/>
            <a:ext cx="10363200" cy="132080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І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семестр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2024-2025 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1 курс другого (магістерського) рівня ВО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50" y="1608572"/>
            <a:ext cx="8233233" cy="4812689"/>
          </a:xfrm>
        </p:spPr>
        <p:txBody>
          <a:bodyPr>
            <a:noAutofit/>
          </a:bodyPr>
          <a:lstStyle/>
          <a:p>
            <a:pPr lvl="0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розпочати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освітній процес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у І семестрі 1 вересня 2024 р.;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встановити терміни теоретичного (аудиторного) навчання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з </a:t>
            </a:r>
            <a:r>
              <a:rPr lang="ru-RU" sz="1600" dirty="0" smtClean="0"/>
              <a:t>0</a:t>
            </a:r>
            <a:r>
              <a:rPr lang="en-US" sz="1600" dirty="0" smtClean="0"/>
              <a:t>2</a:t>
            </a:r>
            <a:r>
              <a:rPr lang="uk-UA" sz="1600" dirty="0" smtClean="0"/>
              <a:t>.09.2024 </a:t>
            </a:r>
            <a:r>
              <a:rPr lang="uk-UA" sz="1600" dirty="0"/>
              <a:t>по 14.11.2024</a:t>
            </a:r>
          </a:p>
          <a:p>
            <a:pPr lvl="0"/>
            <a:r>
              <a:rPr lang="uk-UA" sz="1600" dirty="0"/>
              <a:t>з метою оптимізації терміну навчання (за рахунок ущільнення розкладу)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аудиторні заняття 12-го та 13-го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тижнів </a:t>
            </a:r>
            <a:r>
              <a:rPr lang="uk-UA" sz="1600" dirty="0" smtClean="0"/>
              <a:t>теоретичного </a:t>
            </a:r>
            <a:r>
              <a:rPr lang="uk-UA" sz="1600" dirty="0"/>
              <a:t>навчання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</a:rPr>
              <a:t> у визначений за розкладом день </a:t>
            </a:r>
            <a:r>
              <a:rPr lang="uk-UA" sz="1600" dirty="0"/>
              <a:t>за окремо </a:t>
            </a:r>
            <a:r>
              <a:rPr lang="uk-UA" sz="1600" dirty="0" smtClean="0"/>
              <a:t>складеним графіком </a:t>
            </a:r>
            <a:r>
              <a:rPr lang="uk-UA" sz="1600" dirty="0"/>
              <a:t>на факультетах /навчально-наукових інститутах</a:t>
            </a:r>
            <a:r>
              <a:rPr lang="uk-UA" sz="1600" dirty="0" smtClean="0"/>
              <a:t>;</a:t>
            </a:r>
          </a:p>
          <a:p>
            <a:r>
              <a:rPr lang="uk-UA" sz="1600" dirty="0"/>
              <a:t>для забезпечення виконання графіку освітнього процесу І семестру у повному обсязі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аудиторні заняття 14-го та 15-го тижнів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теоретичного навчання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по суботах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за </a:t>
            </a:r>
            <a:r>
              <a:rPr lang="uk-UA" sz="1600" dirty="0" smtClean="0"/>
              <a:t>графіком</a:t>
            </a:r>
            <a:endParaRPr lang="uk-UA" sz="1600" dirty="0"/>
          </a:p>
          <a:p>
            <a:pPr lvl="0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</a:rPr>
              <a:t>два </a:t>
            </a: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тижні індивідуальних занять провести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під час теоретичного (аудиторного) навчання у вільний за розкладом час за окремо складеним графіком на факультетах /навчально-наукових інститутах;</a:t>
            </a:r>
          </a:p>
          <a:p>
            <a:pPr lvl="0"/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</a:rPr>
              <a:t>зимову екзаменаційну сесію провести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1600" dirty="0"/>
              <a:t>з </a:t>
            </a:r>
            <a:r>
              <a:rPr lang="ru-RU" sz="1600" dirty="0" smtClean="0"/>
              <a:t>15</a:t>
            </a:r>
            <a:r>
              <a:rPr lang="uk-UA" sz="1600" dirty="0" smtClean="0"/>
              <a:t>.1</a:t>
            </a:r>
            <a:r>
              <a:rPr lang="ru-RU" sz="1600" dirty="0"/>
              <a:t>1</a:t>
            </a:r>
            <a:r>
              <a:rPr lang="uk-UA" sz="1600" dirty="0"/>
              <a:t>.2024 по </a:t>
            </a:r>
            <a:r>
              <a:rPr lang="ru-RU" sz="1600" dirty="0" smtClean="0"/>
              <a:t>05</a:t>
            </a:r>
            <a:r>
              <a:rPr lang="uk-UA" sz="1600" dirty="0" smtClean="0"/>
              <a:t>.</a:t>
            </a:r>
            <a:r>
              <a:rPr lang="ru-RU" sz="1600" dirty="0"/>
              <a:t>12</a:t>
            </a:r>
            <a:r>
              <a:rPr lang="uk-UA" sz="1600" dirty="0"/>
              <a:t>.2024.</a:t>
            </a:r>
          </a:p>
          <a:p>
            <a:endParaRPr lang="uk-UA" sz="1600" dirty="0"/>
          </a:p>
          <a:p>
            <a:endParaRPr lang="uk-UA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470732"/>
              </p:ext>
            </p:extLst>
          </p:nvPr>
        </p:nvGraphicFramePr>
        <p:xfrm>
          <a:off x="8184776" y="1398495"/>
          <a:ext cx="3881717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568"/>
                <a:gridCol w="1581771"/>
                <a:gridCol w="846378"/>
              </a:tblGrid>
              <a:tr h="8331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Штриховая стрелка вправо 7"/>
          <p:cNvSpPr/>
          <p:nvPr/>
        </p:nvSpPr>
        <p:spPr>
          <a:xfrm>
            <a:off x="7531815" y="2843711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748288"/>
              </p:ext>
            </p:extLst>
          </p:nvPr>
        </p:nvGraphicFramePr>
        <p:xfrm>
          <a:off x="8184777" y="4125965"/>
          <a:ext cx="3872752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2055"/>
                <a:gridCol w="1546273"/>
                <a:gridCol w="844424"/>
              </a:tblGrid>
              <a:tr h="844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4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07.09.2024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14.09.2024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21.09.2024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28.09.2024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26.10.2024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02.11.2024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Штриховая стрелка вправо 9"/>
          <p:cNvSpPr/>
          <p:nvPr/>
        </p:nvSpPr>
        <p:spPr>
          <a:xfrm>
            <a:off x="7531815" y="4244559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55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837" y="204829"/>
            <a:ext cx="1036320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ІІ семестр 2024-2025 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uk-UA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1">
                    <a:lumMod val="50000"/>
                  </a:schemeClr>
                </a:solidFill>
              </a:rPr>
              <a:t>1-4 курсів першого (бакалаврського) та                                   1 курсу другого (магістерського) рівнів 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91" y="1856509"/>
            <a:ext cx="7342909" cy="470130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розпочати освітній процес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10 березня 2025 р.;</a:t>
            </a:r>
          </a:p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встановити терміни теоретичного (аудиторного)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навчання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з </a:t>
            </a:r>
            <a:r>
              <a:rPr lang="ru-RU" dirty="0"/>
              <a:t>10</a:t>
            </a:r>
            <a:r>
              <a:rPr lang="uk-UA" dirty="0"/>
              <a:t>.03.2025 по </a:t>
            </a:r>
            <a:r>
              <a:rPr lang="ru-RU" dirty="0"/>
              <a:t>08</a:t>
            </a:r>
            <a:r>
              <a:rPr lang="uk-UA" dirty="0"/>
              <a:t>.06.2025;</a:t>
            </a:r>
          </a:p>
          <a:p>
            <a:pPr lvl="0"/>
            <a:r>
              <a:rPr lang="uk-UA" dirty="0"/>
              <a:t>для забезпечення виконання графіку навчального процесу ІІ семестру у повному обсязі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аудиторні</a:t>
            </a:r>
            <a:r>
              <a:rPr lang="uk-UA" dirty="0"/>
              <a:t>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заняття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14-го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та 15-го тижнів</a:t>
            </a:r>
            <a:r>
              <a:rPr lang="uk-UA" dirty="0"/>
              <a:t> теоретичного навчання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відпрацювати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         </a:t>
            </a:r>
            <a:r>
              <a:rPr lang="uk-UA" dirty="0" smtClean="0"/>
              <a:t>по суботах </a:t>
            </a:r>
            <a:r>
              <a:rPr lang="uk-UA" dirty="0"/>
              <a:t>за </a:t>
            </a:r>
            <a:r>
              <a:rPr lang="uk-UA" dirty="0" smtClean="0"/>
              <a:t>графіком</a:t>
            </a:r>
            <a:endParaRPr lang="uk-UA" dirty="0"/>
          </a:p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два тижні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індивідуальних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занять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провести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під час теоретичного (аудиторного) навчання у вільний за розкладом час за окремо складеним графіком на факультетах /навчально-наукових інститутах;</a:t>
            </a:r>
          </a:p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літню екзаменаційну сесію для 1-3 курсів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провести </a:t>
            </a:r>
            <a:r>
              <a:rPr lang="uk-UA" dirty="0" smtClean="0"/>
              <a:t>                   з </a:t>
            </a:r>
            <a:r>
              <a:rPr lang="uk-UA" dirty="0"/>
              <a:t>09.06.2025 по </a:t>
            </a:r>
            <a:r>
              <a:rPr lang="ru-RU" dirty="0"/>
              <a:t>30</a:t>
            </a:r>
            <a:r>
              <a:rPr lang="uk-UA" dirty="0"/>
              <a:t>.</a:t>
            </a:r>
            <a:r>
              <a:rPr lang="ru-RU" dirty="0"/>
              <a:t>06</a:t>
            </a:r>
            <a:r>
              <a:rPr lang="uk-UA" dirty="0"/>
              <a:t>.2025.</a:t>
            </a:r>
          </a:p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літню екзаменаційну сесію для 4 курсу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провести </a:t>
            </a:r>
            <a:r>
              <a:rPr lang="uk-UA" dirty="0" smtClean="0"/>
              <a:t>                               з </a:t>
            </a:r>
            <a:r>
              <a:rPr lang="uk-UA" dirty="0"/>
              <a:t>09.06.2025 по </a:t>
            </a:r>
            <a:r>
              <a:rPr lang="ru-RU" dirty="0"/>
              <a:t>22</a:t>
            </a:r>
            <a:r>
              <a:rPr lang="uk-UA" dirty="0"/>
              <a:t>.</a:t>
            </a:r>
            <a:r>
              <a:rPr lang="ru-RU" dirty="0"/>
              <a:t>06</a:t>
            </a:r>
            <a:r>
              <a:rPr lang="uk-UA" dirty="0"/>
              <a:t>.2025.</a:t>
            </a:r>
          </a:p>
          <a:p>
            <a:pPr lvl="0"/>
            <a:r>
              <a:rPr lang="uk-UA" b="1" i="1" dirty="0">
                <a:solidFill>
                  <a:schemeClr val="accent2">
                    <a:lumMod val="50000"/>
                  </a:schemeClr>
                </a:solidFill>
              </a:rPr>
              <a:t>підсумкову атестацію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/>
              <a:t>провести з 23.06.2025 по 30.06.2025.</a:t>
            </a:r>
          </a:p>
          <a:p>
            <a:pPr lvl="0"/>
            <a:endParaRPr lang="uk-UA" dirty="0" smtClean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  <p:sp>
        <p:nvSpPr>
          <p:cNvPr id="8" name="Штриховая стрелка вправо 7"/>
          <p:cNvSpPr/>
          <p:nvPr/>
        </p:nvSpPr>
        <p:spPr>
          <a:xfrm>
            <a:off x="6937156" y="3524485"/>
            <a:ext cx="581244" cy="3879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232771"/>
              </p:ext>
            </p:extLst>
          </p:nvPr>
        </p:nvGraphicFramePr>
        <p:xfrm>
          <a:off x="7675417" y="2632364"/>
          <a:ext cx="4322619" cy="2838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6387"/>
                <a:gridCol w="1803719"/>
                <a:gridCol w="942513"/>
              </a:tblGrid>
              <a:tr h="704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Дата відпрацювання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День та тиждень, за розкладом яких відбувається відпрацювання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29.03.2025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05.04.2025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12.04.2025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19.04.2025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26.04.2025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П’ятниця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03.05.2025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Понеділок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10.05.2025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Вівторок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17.05.2025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Середа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24.05.2025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Четвер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31.05.2025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П’ятниця</a:t>
                      </a:r>
                      <a:endParaRPr lang="uk-UA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І</a:t>
                      </a:r>
                      <a:endParaRPr lang="uk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23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764" y="321370"/>
            <a:ext cx="91798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ІІ семестр 2024-2025 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</a:rPr>
              <a:t>н.р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uk-UA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3100" b="1" dirty="0">
                <a:solidFill>
                  <a:schemeClr val="accent1">
                    <a:lumMod val="50000"/>
                  </a:schemeClr>
                </a:solidFill>
              </a:rPr>
              <a:t>2 </a:t>
            </a:r>
            <a: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  <a:t>курс </a:t>
            </a:r>
            <a:r>
              <a:rPr lang="uk-UA" sz="3100" b="1" dirty="0" err="1">
                <a:solidFill>
                  <a:schemeClr val="accent1">
                    <a:lumMod val="50000"/>
                  </a:schemeClr>
                </a:solidFill>
              </a:rPr>
              <a:t>освітньо</a:t>
            </a:r>
            <a:r>
              <a:rPr lang="uk-UA" sz="3100" b="1" dirty="0">
                <a:solidFill>
                  <a:schemeClr val="accent1">
                    <a:lumMod val="50000"/>
                  </a:schemeClr>
                </a:solidFill>
              </a:rPr>
              <a:t>-наукових програм та </a:t>
            </a:r>
            <a: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  <a:t>освітньої-професійної </a:t>
            </a:r>
            <a:r>
              <a:rPr lang="uk-UA" sz="3100" b="1" dirty="0">
                <a:solidFill>
                  <a:schemeClr val="accent1">
                    <a:lumMod val="50000"/>
                  </a:schemeClr>
                </a:solidFill>
              </a:rPr>
              <a:t>програми «Фізична терапія»</a:t>
            </a:r>
            <a:r>
              <a:rPr lang="uk-UA" sz="31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3100" i="1" dirty="0">
                <a:solidFill>
                  <a:schemeClr val="accent1">
                    <a:lumMod val="50000"/>
                  </a:schemeClr>
                </a:solidFill>
              </a:rPr>
              <a:t>спеціальності 227 Терапія та реабілітація </a:t>
            </a:r>
            <a:r>
              <a:rPr lang="uk-UA" sz="3100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uk-UA" sz="3100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  <a:t>другого </a:t>
            </a:r>
            <a:r>
              <a:rPr lang="uk-UA" sz="3100" b="1" dirty="0">
                <a:solidFill>
                  <a:schemeClr val="accent1">
                    <a:lumMod val="50000"/>
                  </a:schemeClr>
                </a:solidFill>
              </a:rPr>
              <a:t>(магістерського) </a:t>
            </a:r>
            <a:r>
              <a:rPr lang="uk-UA" sz="3100" b="1" dirty="0" smtClean="0">
                <a:solidFill>
                  <a:schemeClr val="accent1">
                    <a:lumMod val="50000"/>
                  </a:schemeClr>
                </a:solidFill>
              </a:rPr>
              <a:t>рівня ВО</a:t>
            </a:r>
            <a:endParaRPr lang="uk-UA" sz="3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481" y="2904566"/>
            <a:ext cx="10291483" cy="3653252"/>
          </a:xfrm>
        </p:spPr>
        <p:txBody>
          <a:bodyPr>
            <a:normAutofit/>
          </a:bodyPr>
          <a:lstStyle/>
          <a:p>
            <a:pPr lvl="0"/>
            <a:r>
              <a:rPr lang="uk-UA" sz="2000" b="1" i="1" dirty="0">
                <a:solidFill>
                  <a:schemeClr val="accent2">
                    <a:lumMod val="50000"/>
                  </a:schemeClr>
                </a:solidFill>
              </a:rPr>
              <a:t>розпочати освітній процес</a:t>
            </a: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2000" dirty="0"/>
              <a:t>10 березня 2025 р.;</a:t>
            </a:r>
          </a:p>
          <a:p>
            <a:pPr lvl="0"/>
            <a:r>
              <a:rPr lang="uk-UA" sz="2000" b="1" i="1" dirty="0">
                <a:solidFill>
                  <a:schemeClr val="accent2">
                    <a:lumMod val="50000"/>
                  </a:schemeClr>
                </a:solidFill>
              </a:rPr>
              <a:t>дозволити проводити практичну підготовку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2000" dirty="0"/>
              <a:t>з 03.02.2025 по 09.03.2025 р.;</a:t>
            </a:r>
          </a:p>
          <a:p>
            <a:pPr lvl="0"/>
            <a:r>
              <a:rPr lang="uk-UA" sz="2000" b="1" i="1" dirty="0">
                <a:solidFill>
                  <a:schemeClr val="accent2">
                    <a:lumMod val="50000"/>
                  </a:schemeClr>
                </a:solidFill>
              </a:rPr>
              <a:t>встановити терміни теоретичного (аудиторного) навчання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</a:rPr>
              <a:t>                        </a:t>
            </a:r>
            <a:r>
              <a:rPr lang="uk-UA" sz="2000" dirty="0" smtClean="0"/>
              <a:t>з </a:t>
            </a:r>
            <a:r>
              <a:rPr lang="ru-RU" sz="2000" dirty="0"/>
              <a:t>10</a:t>
            </a:r>
            <a:r>
              <a:rPr lang="uk-UA" sz="2000" dirty="0"/>
              <a:t>.03.2025 по </a:t>
            </a:r>
            <a:r>
              <a:rPr lang="ru-RU" sz="2000" dirty="0"/>
              <a:t>04</a:t>
            </a:r>
            <a:r>
              <a:rPr lang="uk-UA" sz="2000" dirty="0"/>
              <a:t>.04.2025 р.;</a:t>
            </a:r>
          </a:p>
          <a:p>
            <a:pPr lvl="0"/>
            <a:r>
              <a:rPr lang="uk-UA" sz="2000" b="1" i="1" dirty="0">
                <a:solidFill>
                  <a:schemeClr val="accent2">
                    <a:lumMod val="50000"/>
                  </a:schemeClr>
                </a:solidFill>
              </a:rPr>
              <a:t>два тижні індивідуальних занять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2000" dirty="0"/>
              <a:t>провести під час теоретичного (аудиторного) навчання у вільний за розкладом час за окремим графіком;</a:t>
            </a:r>
          </a:p>
          <a:p>
            <a:pPr lvl="0"/>
            <a:r>
              <a:rPr lang="uk-UA" sz="2000" b="1" i="1" dirty="0">
                <a:solidFill>
                  <a:schemeClr val="accent2">
                    <a:lumMod val="50000"/>
                  </a:schemeClr>
                </a:solidFill>
              </a:rPr>
              <a:t>підсумкову атестацію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2000" dirty="0"/>
              <a:t>провести до 31 травня 2025 р.</a:t>
            </a:r>
          </a:p>
          <a:p>
            <a:pPr lvl="0"/>
            <a:endParaRPr lang="uk-UA" sz="2000" dirty="0" smtClean="0"/>
          </a:p>
          <a:p>
            <a:endParaRPr lang="uk-UA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7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460" y="303441"/>
            <a:ext cx="7669306" cy="132080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solidFill>
                  <a:schemeClr val="accent2">
                    <a:lumMod val="50000"/>
                  </a:schemeClr>
                </a:solidFill>
              </a:rPr>
              <a:t>Форма проведення навчальних занять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49" y="2779059"/>
            <a:ext cx="11030221" cy="3146612"/>
          </a:xfrm>
        </p:spPr>
        <p:txBody>
          <a:bodyPr>
            <a:normAutofit/>
          </a:bodyPr>
          <a:lstStyle/>
          <a:p>
            <a:pPr lvl="0" algn="ctr"/>
            <a:r>
              <a:rPr lang="uk-UA" sz="3600" dirty="0"/>
              <a:t>Проведення  навчальних занять у 2024-2025 </a:t>
            </a:r>
            <a:r>
              <a:rPr lang="uk-UA" sz="3600" dirty="0" err="1"/>
              <a:t>н.р</a:t>
            </a:r>
            <a:r>
              <a:rPr lang="uk-UA" sz="3600" dirty="0"/>
              <a:t>. </a:t>
            </a:r>
            <a:r>
              <a:rPr lang="uk-UA" sz="3600" b="1" dirty="0" smtClean="0">
                <a:solidFill>
                  <a:schemeClr val="accent2">
                    <a:lumMod val="50000"/>
                  </a:schemeClr>
                </a:solidFill>
              </a:rPr>
              <a:t>організувати</a:t>
            </a:r>
            <a:r>
              <a:rPr lang="uk-UA" sz="3600" dirty="0" smtClean="0"/>
              <a:t> </a:t>
            </a:r>
            <a:r>
              <a:rPr lang="uk-UA" sz="3600" b="1" dirty="0" smtClean="0">
                <a:solidFill>
                  <a:schemeClr val="accent2">
                    <a:lumMod val="50000"/>
                  </a:schemeClr>
                </a:solidFill>
              </a:rPr>
              <a:t>у </a:t>
            </a:r>
            <a:r>
              <a:rPr lang="uk-UA" sz="3600" b="1" dirty="0">
                <a:solidFill>
                  <a:schemeClr val="accent2">
                    <a:lumMod val="50000"/>
                  </a:schemeClr>
                </a:solidFill>
              </a:rPr>
              <a:t>змішаній формі  </a:t>
            </a:r>
            <a:endParaRPr lang="uk-UA" sz="36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uk-UA" sz="3200" i="1" dirty="0" smtClean="0">
                <a:solidFill>
                  <a:schemeClr val="accent1">
                    <a:lumMod val="50000"/>
                  </a:schemeClr>
                </a:solidFill>
              </a:rPr>
              <a:t>(за рішенням </a:t>
            </a:r>
            <a:r>
              <a:rPr lang="uk-UA" sz="3200" i="1" dirty="0">
                <a:solidFill>
                  <a:schemeClr val="accent1">
                    <a:lumMod val="50000"/>
                  </a:schemeClr>
                </a:solidFill>
              </a:rPr>
              <a:t>факультетів /  </a:t>
            </a:r>
            <a:r>
              <a:rPr lang="uk-UA" sz="3200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навчально-наукових </a:t>
            </a:r>
            <a:r>
              <a:rPr lang="uk-UA" sz="3200" i="1" dirty="0">
                <a:solidFill>
                  <a:schemeClr val="accent1">
                    <a:lumMod val="50000"/>
                  </a:schemeClr>
                </a:solidFill>
              </a:rPr>
              <a:t>інститутів, </a:t>
            </a:r>
            <a:r>
              <a:rPr lang="uk-UA" sz="3200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</a:t>
            </a:r>
            <a:r>
              <a:rPr lang="uk-UA" sz="3200" i="1" dirty="0" smtClean="0">
                <a:solidFill>
                  <a:schemeClr val="accent2">
                    <a:lumMod val="50000"/>
                  </a:schemeClr>
                </a:solidFill>
              </a:rPr>
              <a:t>що </a:t>
            </a:r>
            <a:r>
              <a:rPr lang="uk-UA" sz="3200" i="1" dirty="0">
                <a:solidFill>
                  <a:schemeClr val="accent2">
                    <a:lumMod val="50000"/>
                  </a:schemeClr>
                </a:solidFill>
              </a:rPr>
              <a:t>викласти у </a:t>
            </a:r>
            <a:r>
              <a:rPr lang="uk-UA" sz="3200" i="1" dirty="0" smtClean="0">
                <a:solidFill>
                  <a:schemeClr val="accent2">
                    <a:lumMod val="50000"/>
                  </a:schemeClr>
                </a:solidFill>
              </a:rPr>
              <a:t>відповідних розпорядженнях</a:t>
            </a:r>
            <a:r>
              <a:rPr lang="uk-UA" sz="3200" i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uk-UA" sz="3200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ctr"/>
            <a:endParaRPr lang="uk-UA" sz="3200" dirty="0" smtClean="0"/>
          </a:p>
          <a:p>
            <a:pPr algn="ctr"/>
            <a:endParaRPr lang="uk-UA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" y="121886"/>
            <a:ext cx="1200568" cy="11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6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086478">
            <a:off x="753036" y="2983888"/>
            <a:ext cx="9278470" cy="2125994"/>
          </a:xfrm>
        </p:spPr>
        <p:txBody>
          <a:bodyPr>
            <a:noAutofit/>
          </a:bodyPr>
          <a:lstStyle/>
          <a:p>
            <a:pPr algn="ctr"/>
            <a:r>
              <a:rPr lang="uk-UA" sz="66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 !</a:t>
            </a:r>
            <a:endParaRPr lang="uk-UA" sz="66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9" y="94991"/>
            <a:ext cx="2039127" cy="194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2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92</TotalTime>
  <Words>756</Words>
  <Application>Microsoft Office PowerPoint</Application>
  <PresentationFormat>Широкоэкранный</PresentationFormat>
  <Paragraphs>209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Грань</vt:lpstr>
      <vt:lpstr>  Організація  освітнього процесу  в 2024-2025 н.р.  (наказ № 258  від 01 серпня 2024 року ) </vt:lpstr>
      <vt:lpstr>І семестр 2024-2025 н.р. 2-4 курсів першого (бакалаврського) та                                   2 курсу другого (магістерського) рівнів ВО</vt:lpstr>
      <vt:lpstr>І семестр 2024-2025 н.р. 1 курс першого (бакалаврського) рівня ВО</vt:lpstr>
      <vt:lpstr>І семестр 2024-2025 н.р. 1 курс другого (магістерського) рівня ВО</vt:lpstr>
      <vt:lpstr>ІІ семестр 2024-2025 н.р. 1-4 курсів першого (бакалаврського) та                                   1 курсу другого (магістерського) рівнів ВО</vt:lpstr>
      <vt:lpstr>ІІ семестр 2024-2025 н.р. 2 курс освітньо-наукових програм та  освітньої-професійної програми «Фізична терапія» спеціальності 227 Терапія та реабілітація  другого (магістерського) рівня ВО</vt:lpstr>
      <vt:lpstr>Форма проведення навчальних занять</vt:lpstr>
      <vt:lpstr>ДЯКУЮ ЗА УВАГУ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Організація освітнього процесу  в 2024-2025 н.р.  (проєкт змін до наказу № 185 від 30 травня 2024 року ) </dc:title>
  <dc:creator>user</dc:creator>
  <cp:lastModifiedBy>user</cp:lastModifiedBy>
  <cp:revision>14</cp:revision>
  <dcterms:created xsi:type="dcterms:W3CDTF">2024-07-28T13:21:05Z</dcterms:created>
  <dcterms:modified xsi:type="dcterms:W3CDTF">2024-08-11T08:06:19Z</dcterms:modified>
</cp:coreProperties>
</file>