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22"/>
  </p:notesMasterIdLst>
  <p:handoutMasterIdLst>
    <p:handoutMasterId r:id="rId23"/>
  </p:handoutMasterIdLst>
  <p:sldIdLst>
    <p:sldId id="418" r:id="rId2"/>
    <p:sldId id="401" r:id="rId3"/>
    <p:sldId id="402" r:id="rId4"/>
    <p:sldId id="421" r:id="rId5"/>
    <p:sldId id="432" r:id="rId6"/>
    <p:sldId id="427" r:id="rId7"/>
    <p:sldId id="428" r:id="rId8"/>
    <p:sldId id="408" r:id="rId9"/>
    <p:sldId id="409" r:id="rId10"/>
    <p:sldId id="414" r:id="rId11"/>
    <p:sldId id="415" r:id="rId12"/>
    <p:sldId id="416" r:id="rId13"/>
    <p:sldId id="422" r:id="rId14"/>
    <p:sldId id="426" r:id="rId15"/>
    <p:sldId id="424" r:id="rId16"/>
    <p:sldId id="419" r:id="rId17"/>
    <p:sldId id="429" r:id="rId18"/>
    <p:sldId id="430" r:id="rId19"/>
    <p:sldId id="431" r:id="rId20"/>
    <p:sldId id="353" r:id="rId21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b="1" kern="1200">
        <a:solidFill>
          <a:srgbClr val="B0100C"/>
        </a:solidFill>
        <a:latin typeface="Monotype Corsiva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rgbClr val="B0100C"/>
        </a:solidFill>
        <a:latin typeface="Monotype Corsiva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rgbClr val="B0100C"/>
        </a:solidFill>
        <a:latin typeface="Monotype Corsiva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rgbClr val="B0100C"/>
        </a:solidFill>
        <a:latin typeface="Monotype Corsiva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rgbClr val="B0100C"/>
        </a:solidFill>
        <a:latin typeface="Monotype Corsiva" pitchFamily="66" charset="0"/>
        <a:ea typeface="+mn-ea"/>
        <a:cs typeface="Arial" charset="0"/>
      </a:defRPr>
    </a:lvl5pPr>
    <a:lvl6pPr marL="2286000" algn="l" defTabSz="914400" rtl="0" eaLnBrk="1" latinLnBrk="0" hangingPunct="1">
      <a:defRPr sz="3600" b="1" kern="1200">
        <a:solidFill>
          <a:srgbClr val="B0100C"/>
        </a:solidFill>
        <a:latin typeface="Monotype Corsiva" pitchFamily="66" charset="0"/>
        <a:ea typeface="+mn-ea"/>
        <a:cs typeface="Arial" charset="0"/>
      </a:defRPr>
    </a:lvl6pPr>
    <a:lvl7pPr marL="2743200" algn="l" defTabSz="914400" rtl="0" eaLnBrk="1" latinLnBrk="0" hangingPunct="1">
      <a:defRPr sz="3600" b="1" kern="1200">
        <a:solidFill>
          <a:srgbClr val="B0100C"/>
        </a:solidFill>
        <a:latin typeface="Monotype Corsiva" pitchFamily="66" charset="0"/>
        <a:ea typeface="+mn-ea"/>
        <a:cs typeface="Arial" charset="0"/>
      </a:defRPr>
    </a:lvl7pPr>
    <a:lvl8pPr marL="3200400" algn="l" defTabSz="914400" rtl="0" eaLnBrk="1" latinLnBrk="0" hangingPunct="1">
      <a:defRPr sz="3600" b="1" kern="1200">
        <a:solidFill>
          <a:srgbClr val="B0100C"/>
        </a:solidFill>
        <a:latin typeface="Monotype Corsiva" pitchFamily="66" charset="0"/>
        <a:ea typeface="+mn-ea"/>
        <a:cs typeface="Arial" charset="0"/>
      </a:defRPr>
    </a:lvl8pPr>
    <a:lvl9pPr marL="3657600" algn="l" defTabSz="914400" rtl="0" eaLnBrk="1" latinLnBrk="0" hangingPunct="1">
      <a:defRPr sz="3600" b="1" kern="1200">
        <a:solidFill>
          <a:srgbClr val="B0100C"/>
        </a:solidFill>
        <a:latin typeface="Monotype Corsiva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A3CF"/>
    <a:srgbClr val="689CDA"/>
    <a:srgbClr val="6691C6"/>
    <a:srgbClr val="602E04"/>
    <a:srgbClr val="5E8BC2"/>
    <a:srgbClr val="6297D8"/>
    <a:srgbClr val="5891D6"/>
    <a:srgbClr val="6FA0DB"/>
    <a:srgbClr val="993300"/>
    <a:srgbClr val="4274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83" autoAdjust="0"/>
    <p:restoredTop sz="94514" autoAdjust="0"/>
  </p:normalViewPr>
  <p:slideViewPr>
    <p:cSldViewPr>
      <p:cViewPr varScale="1">
        <p:scale>
          <a:sx n="104" d="100"/>
          <a:sy n="104" d="100"/>
        </p:scale>
        <p:origin x="1764" y="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776" y="-80"/>
      </p:cViewPr>
      <p:guideLst>
        <p:guide orient="horz" pos="310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0"/>
      <c:hPercent val="60"/>
      <c:rotY val="22"/>
      <c:depthPercent val="400"/>
      <c:rAngAx val="1"/>
    </c:view3D>
    <c:floor>
      <c:thickness val="0"/>
    </c:floor>
    <c:sideWall>
      <c:thickness val="0"/>
      <c:spPr>
        <a:noFill/>
        <a:ln w="25400">
          <a:solidFill>
            <a:srgbClr val="000000"/>
          </a:solidFill>
        </a:ln>
      </c:spPr>
    </c:sideWall>
    <c:backWall>
      <c:thickness val="0"/>
      <c:spPr>
        <a:noFill/>
        <a:ln>
          <a:solidFill>
            <a:srgbClr val="000000"/>
          </a:solidFill>
        </a:ln>
      </c:spPr>
    </c:backWall>
    <c:plotArea>
      <c:layout>
        <c:manualLayout>
          <c:layoutTarget val="inner"/>
          <c:xMode val="edge"/>
          <c:yMode val="edge"/>
          <c:x val="0.20676591203483577"/>
          <c:y val="4.5831260253341589E-2"/>
          <c:w val="0.7020868712887085"/>
          <c:h val="0.485403520772610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Абсолютна успішність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0">
              <a:solidFill>
                <a:srgbClr val="000000"/>
              </a:solidFill>
              <a:prstDash val="solid"/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 w="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C7A0-4F5F-ACF0-8DB84C6D09A3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 w="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C7A0-4F5F-ACF0-8DB84C6D09A3}"/>
              </c:ext>
            </c:extLst>
          </c:dPt>
          <c:dPt>
            <c:idx val="7"/>
            <c:invertIfNegative val="0"/>
            <c:bubble3D val="0"/>
            <c:spPr>
              <a:solidFill>
                <a:srgbClr val="4F81BD"/>
              </a:solidFill>
              <a:ln w="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C7A0-4F5F-ACF0-8DB84C6D09A3}"/>
              </c:ext>
            </c:extLst>
          </c:dPt>
          <c:dPt>
            <c:idx val="8"/>
            <c:invertIfNegative val="0"/>
            <c:bubble3D val="0"/>
            <c:spPr>
              <a:solidFill>
                <a:srgbClr val="0070C0"/>
              </a:solidFill>
              <a:ln w="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C7A0-4F5F-ACF0-8DB84C6D09A3}"/>
              </c:ext>
            </c:extLst>
          </c:dPt>
          <c:dPt>
            <c:idx val="9"/>
            <c:invertIfNegative val="0"/>
            <c:bubble3D val="0"/>
            <c:spPr>
              <a:solidFill>
                <a:srgbClr val="0070C0"/>
              </a:solidFill>
              <a:ln w="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C7A0-4F5F-ACF0-8DB84C6D09A3}"/>
              </c:ext>
            </c:extLst>
          </c:dPt>
          <c:dLbls>
            <c:dLbl>
              <c:idx val="0"/>
              <c:layout>
                <c:manualLayout>
                  <c:x val="8.0096397015896895E-2"/>
                  <c:y val="-2.9600210050923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7A0-4F5F-ACF0-8DB84C6D09A3}"/>
                </c:ext>
              </c:extLst>
            </c:dLbl>
            <c:dLbl>
              <c:idx val="1"/>
              <c:layout>
                <c:manualLayout>
                  <c:x val="0.10199087951512757"/>
                  <c:y val="-3.25861767919887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7A0-4F5F-ACF0-8DB84C6D09A3}"/>
                </c:ext>
              </c:extLst>
            </c:dLbl>
            <c:dLbl>
              <c:idx val="2"/>
              <c:layout>
                <c:manualLayout>
                  <c:x val="0.10118811981495611"/>
                  <c:y val="-4.3725022937534719E-2"/>
                </c:manualLayout>
              </c:layout>
              <c:tx>
                <c:rich>
                  <a:bodyPr/>
                  <a:lstStyle/>
                  <a:p>
                    <a:pPr>
                      <a:defRPr sz="1600" b="1" i="0" u="none" strike="noStrike" baseline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</a:defRPr>
                    </a:pPr>
                    <a:fld id="{E38143AB-E998-48D7-BDC8-D64764307EB7}" type="VALUE">
                      <a:rPr lang="en-US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1600" b="1" i="0" u="none" strike="noStrike" baseline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numFmt formatCode="0.0" sourceLinked="0"/>
              <c:spPr>
                <a:noFill/>
                <a:ln w="34203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C7A0-4F5F-ACF0-8DB84C6D09A3}"/>
                </c:ext>
              </c:extLst>
            </c:dLbl>
            <c:dLbl>
              <c:idx val="3"/>
              <c:layout>
                <c:manualLayout>
                  <c:x val="1.0501199491156016E-2"/>
                  <c:y val="-4.506107928995272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7A0-4F5F-ACF0-8DB84C6D09A3}"/>
                </c:ext>
              </c:extLst>
            </c:dLbl>
            <c:dLbl>
              <c:idx val="4"/>
              <c:layout>
                <c:manualLayout>
                  <c:x val="8.3314102718541547E-3"/>
                  <c:y val="-1.5652500686528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7A0-4F5F-ACF0-8DB84C6D09A3}"/>
                </c:ext>
              </c:extLst>
            </c:dLbl>
            <c:dLbl>
              <c:idx val="5"/>
              <c:layout>
                <c:manualLayout>
                  <c:x val="6.1615050004942534E-3"/>
                  <c:y val="-7.972291035006452E-3"/>
                </c:manualLayout>
              </c:layout>
              <c:numFmt formatCode="0.0" sourceLinked="0"/>
              <c:spPr>
                <a:noFill/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A0-4F5F-ACF0-8DB84C6D09A3}"/>
                </c:ext>
              </c:extLst>
            </c:dLbl>
            <c:dLbl>
              <c:idx val="6"/>
              <c:layout>
                <c:manualLayout>
                  <c:x val="6.3136928182491187E-3"/>
                  <c:y val="-3.2930084209351492E-3"/>
                </c:manualLayout>
              </c:layout>
              <c:numFmt formatCode="0.0" sourceLinked="0"/>
              <c:spPr>
                <a:solidFill>
                  <a:srgbClr val="C0504D">
                    <a:lumMod val="20000"/>
                    <a:lumOff val="80000"/>
                  </a:srgbClr>
                </a:solidFill>
                <a:ln w="34203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7A0-4F5F-ACF0-8DB84C6D09A3}"/>
                </c:ext>
              </c:extLst>
            </c:dLbl>
            <c:dLbl>
              <c:idx val="7"/>
              <c:layout>
                <c:manualLayout>
                  <c:x val="8.0139179850225138E-3"/>
                  <c:y val="-1.4851062249294309E-2"/>
                </c:manualLayout>
              </c:layout>
              <c:numFmt formatCode="0.0" sourceLinked="0"/>
              <c:spPr>
                <a:solidFill>
                  <a:sysClr val="window" lastClr="FFFFFF">
                    <a:alpha val="0"/>
                  </a:sysClr>
                </a:solidFill>
                <a:ln w="34203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7A0-4F5F-ACF0-8DB84C6D09A3}"/>
                </c:ext>
              </c:extLst>
            </c:dLbl>
            <c:dLbl>
              <c:idx val="8"/>
              <c:layout>
                <c:manualLayout>
                  <c:x val="1.1262040076239781E-2"/>
                  <c:y val="-8.891056777949477E-3"/>
                </c:manualLayout>
              </c:layout>
              <c:numFmt formatCode="0.0" sourceLinked="0"/>
              <c:spPr>
                <a:noFill/>
                <a:ln w="34168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7A0-4F5F-ACF0-8DB84C6D09A3}"/>
                </c:ext>
              </c:extLst>
            </c:dLbl>
            <c:dLbl>
              <c:idx val="9"/>
              <c:layout>
                <c:manualLayout>
                  <c:x val="1.0640118033887237E-2"/>
                  <c:y val="-1.0356789002652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7A0-4F5F-ACF0-8DB84C6D09A3}"/>
                </c:ext>
              </c:extLst>
            </c:dLbl>
            <c:dLbl>
              <c:idx val="10"/>
              <c:layout>
                <c:manualLayout>
                  <c:x val="8.4703288145853463E-3"/>
                  <c:y val="-2.3448311526234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7A0-4F5F-ACF0-8DB84C6D09A3}"/>
                </c:ext>
              </c:extLst>
            </c:dLbl>
            <c:dLbl>
              <c:idx val="11"/>
              <c:layout>
                <c:manualLayout>
                  <c:x val="1.1718496251630225E-2"/>
                  <c:y val="-8.4102149712418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7A0-4F5F-ACF0-8DB84C6D09A3}"/>
                </c:ext>
              </c:extLst>
            </c:dLbl>
            <c:dLbl>
              <c:idx val="12"/>
              <c:layout>
                <c:manualLayout>
                  <c:x val="1.187068845647694E-2"/>
                  <c:y val="-6.1354060489707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7A0-4F5F-ACF0-8DB84C6D09A3}"/>
                </c:ext>
              </c:extLst>
            </c:dLbl>
            <c:dLbl>
              <c:idx val="13"/>
              <c:layout>
                <c:manualLayout>
                  <c:x val="8.9269054291255898E-3"/>
                  <c:y val="-2.1925957276045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7A0-4F5F-ACF0-8DB84C6D09A3}"/>
                </c:ext>
              </c:extLst>
            </c:dLbl>
            <c:dLbl>
              <c:idx val="14"/>
              <c:layout>
                <c:manualLayout>
                  <c:x val="1.4496933851169054E-2"/>
                  <c:y val="-4.0605463787780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7A0-4F5F-ACF0-8DB84C6D09A3}"/>
                </c:ext>
              </c:extLst>
            </c:dLbl>
            <c:dLbl>
              <c:idx val="15"/>
              <c:layout>
                <c:manualLayout>
                  <c:x val="-0.84393217926933906"/>
                  <c:y val="-6.4692898748503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7A0-4F5F-ACF0-8DB84C6D09A3}"/>
                </c:ext>
              </c:extLst>
            </c:dLbl>
            <c:dLbl>
              <c:idx val="16"/>
              <c:layout>
                <c:manualLayout>
                  <c:xMode val="edge"/>
                  <c:yMode val="edge"/>
                  <c:x val="0.25619195046439225"/>
                  <c:y val="4.80192076830734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7A0-4F5F-ACF0-8DB84C6D09A3}"/>
                </c:ext>
              </c:extLst>
            </c:dLbl>
            <c:dLbl>
              <c:idx val="17"/>
              <c:layout>
                <c:manualLayout>
                  <c:xMode val="edge"/>
                  <c:yMode val="edge"/>
                  <c:x val="0.6524767801857585"/>
                  <c:y val="4.80192076830734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7A0-4F5F-ACF0-8DB84C6D09A3}"/>
                </c:ext>
              </c:extLst>
            </c:dLbl>
            <c:numFmt formatCode="0.0" sourceLinked="0"/>
            <c:spPr>
              <a:noFill/>
              <a:ln w="34203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Arial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2021-2022 н.р.</c:v>
                </c:pt>
                <c:pt idx="1">
                  <c:v>2022-2023 н.р.</c:v>
                </c:pt>
                <c:pt idx="2">
                  <c:v>2023-2024 н.р.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85.3</c:v>
                </c:pt>
                <c:pt idx="1">
                  <c:v>84.9</c:v>
                </c:pt>
                <c:pt idx="2">
                  <c:v>81.3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7A0-4F5F-ACF0-8DB84C6D09A3}"/>
            </c:ext>
          </c:extLst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Якість знань</c:v>
                </c:pt>
              </c:strCache>
            </c:strRef>
          </c:tx>
          <c:spPr>
            <a:solidFill>
              <a:srgbClr val="C0504D">
                <a:lumMod val="20000"/>
                <a:lumOff val="80000"/>
              </a:srgbClr>
            </a:solidFill>
            <a:ln w="17084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2723912209317723E-2"/>
                  <c:y val="-3.5297318188565824E-2"/>
                </c:manualLayout>
              </c:layout>
              <c:spPr>
                <a:noFill/>
                <a:ln w="34203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B4B-4A63-A544-04BC1BC413FB}"/>
                </c:ext>
              </c:extLst>
            </c:dLbl>
            <c:dLbl>
              <c:idx val="1"/>
              <c:layout>
                <c:manualLayout>
                  <c:x val="6.915713397437602E-2"/>
                  <c:y val="-4.7755195196294939E-2"/>
                </c:manualLayout>
              </c:layout>
              <c:spPr>
                <a:noFill/>
                <a:ln w="34203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B4B-4A63-A544-04BC1BC413FB}"/>
                </c:ext>
              </c:extLst>
            </c:dLbl>
            <c:dLbl>
              <c:idx val="2"/>
              <c:layout>
                <c:manualLayout>
                  <c:x val="8.2023640823604346E-2"/>
                  <c:y val="-3.3221005353944309E-2"/>
                </c:manualLayout>
              </c:layout>
              <c:tx>
                <c:rich>
                  <a:bodyPr/>
                  <a:lstStyle/>
                  <a:p>
                    <a:pPr>
                      <a:defRPr sz="1600" b="1" i="0" u="none" strike="noStrike" baseline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</a:defRPr>
                    </a:pPr>
                    <a:r>
                      <a:rPr lang="en-US" baseline="0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39,0</a:t>
                    </a:r>
                  </a:p>
                </c:rich>
              </c:tx>
              <c:spPr>
                <a:noFill/>
                <a:ln w="34203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493048194708788E-2"/>
                      <c:h val="6.210251688352964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A-EB4B-4A63-A544-04BC1BC413FB}"/>
                </c:ext>
              </c:extLst>
            </c:dLbl>
            <c:spPr>
              <a:noFill/>
              <a:ln w="34203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accent2">
                        <a:lumMod val="75000"/>
                      </a:schemeClr>
                    </a:solidFill>
                    <a:effectLst/>
                    <a:latin typeface="Times New Roman" panose="02020603050405020304" pitchFamily="18" charset="0"/>
                    <a:ea typeface="Arial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2021-2022 н.р.</c:v>
                </c:pt>
                <c:pt idx="1">
                  <c:v>2022-2023 н.р.</c:v>
                </c:pt>
                <c:pt idx="2">
                  <c:v>2023-2024 н.р.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42.9</c:v>
                </c:pt>
                <c:pt idx="1">
                  <c:v>38.200000000000003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C7A0-4F5F-ACF0-8DB84C6D09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1"/>
        <c:gapDepth val="184"/>
        <c:shape val="box"/>
        <c:axId val="181073920"/>
        <c:axId val="148955136"/>
        <c:axId val="0"/>
      </c:bar3DChart>
      <c:catAx>
        <c:axId val="18107392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crossAx val="148955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8955136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42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RU"/>
          </a:p>
        </c:txPr>
        <c:crossAx val="181073920"/>
        <c:crosses val="autoZero"/>
        <c:crossBetween val="between"/>
      </c:valAx>
      <c:spPr>
        <a:noFill/>
        <a:ln w="3891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lang="uk-UA" sz="16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2758910888133454"/>
          <c:y val="4.8560666164645133E-2"/>
          <c:w val="0.48878583063637471"/>
          <c:h val="3.5667022132365896E-2"/>
        </c:manualLayout>
      </c:layout>
      <c:overlay val="0"/>
      <c:spPr>
        <a:solidFill>
          <a:srgbClr val="EEECE1"/>
        </a:solidFill>
        <a:ln w="4271">
          <a:solidFill>
            <a:srgbClr val="000000"/>
          </a:solidFill>
          <a:prstDash val="solid"/>
        </a:ln>
      </c:spPr>
      <c:txPr>
        <a:bodyPr/>
        <a:lstStyle/>
        <a:p>
          <a:pPr>
            <a:defRPr lang="uk-UA" sz="1600" b="0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1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0"/>
      <c:hPercent val="60"/>
      <c:rotY val="22"/>
      <c:depthPercent val="400"/>
      <c:rAngAx val="1"/>
    </c:view3D>
    <c:floor>
      <c:thickness val="0"/>
    </c:floor>
    <c:sideWall>
      <c:thickness val="0"/>
      <c:spPr>
        <a:noFill/>
        <a:ln w="25400">
          <a:solidFill>
            <a:srgbClr val="000000"/>
          </a:solidFill>
        </a:ln>
      </c:spPr>
    </c:sideWall>
    <c:backWall>
      <c:thickness val="0"/>
      <c:spPr>
        <a:noFill/>
        <a:ln>
          <a:solidFill>
            <a:srgbClr val="000000"/>
          </a:solidFill>
        </a:ln>
      </c:spPr>
    </c:backWall>
    <c:plotArea>
      <c:layout>
        <c:manualLayout>
          <c:layoutTarget val="inner"/>
          <c:xMode val="edge"/>
          <c:yMode val="edge"/>
          <c:x val="0.22399876121703957"/>
          <c:y val="2.5483083667267301E-2"/>
          <c:w val="0.67162752834733797"/>
          <c:h val="0.445836807143049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Факультет/Навч-наук. інститут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17084">
              <a:solidFill>
                <a:srgbClr val="000000"/>
              </a:solidFill>
              <a:prstDash val="solid"/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C7A0-4F5F-ACF0-8DB84C6D09A3}"/>
              </c:ext>
            </c:extLst>
          </c:dPt>
          <c:dPt>
            <c:idx val="6"/>
            <c:invertIfNegative val="0"/>
            <c:bubble3D val="0"/>
            <c:spPr>
              <a:solidFill>
                <a:srgbClr val="F79646">
                  <a:lumMod val="50000"/>
                </a:srgbClr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C7A0-4F5F-ACF0-8DB84C6D09A3}"/>
              </c:ext>
            </c:extLst>
          </c:dPt>
          <c:dPt>
            <c:idx val="7"/>
            <c:invertIfNegative val="0"/>
            <c:bubble3D val="0"/>
            <c:spPr>
              <a:solidFill>
                <a:srgbClr val="4F81BD"/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C7A0-4F5F-ACF0-8DB84C6D09A3}"/>
              </c:ext>
            </c:extLst>
          </c:dPt>
          <c:dPt>
            <c:idx val="8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C7A0-4F5F-ACF0-8DB84C6D09A3}"/>
              </c:ext>
            </c:extLst>
          </c:dPt>
          <c:dPt>
            <c:idx val="9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C7A0-4F5F-ACF0-8DB84C6D09A3}"/>
              </c:ext>
            </c:extLst>
          </c:dPt>
          <c:dLbls>
            <c:dLbl>
              <c:idx val="0"/>
              <c:layout>
                <c:manualLayout>
                  <c:x val="7.7226016147989894E-3"/>
                  <c:y val="-8.83710759753085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7A0-4F5F-ACF0-8DB84C6D09A3}"/>
                </c:ext>
              </c:extLst>
            </c:dLbl>
            <c:dLbl>
              <c:idx val="1"/>
              <c:layout>
                <c:manualLayout>
                  <c:x val="7.1008398492641636E-3"/>
                  <c:y val="-5.59408705175656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7A0-4F5F-ACF0-8DB84C6D09A3}"/>
                </c:ext>
              </c:extLst>
            </c:dLbl>
            <c:dLbl>
              <c:idx val="2"/>
              <c:layout>
                <c:manualLayout>
                  <c:x val="1.1123001094358747E-2"/>
                  <c:y val="-1.223759020389378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7A0-4F5F-ACF0-8DB84C6D09A3}"/>
                </c:ext>
              </c:extLst>
            </c:dLbl>
            <c:dLbl>
              <c:idx val="3"/>
              <c:layout>
                <c:manualLayout>
                  <c:x val="1.0501199491156016E-2"/>
                  <c:y val="-4.506107928995272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7A0-4F5F-ACF0-8DB84C6D09A3}"/>
                </c:ext>
              </c:extLst>
            </c:dLbl>
            <c:dLbl>
              <c:idx val="4"/>
              <c:layout>
                <c:manualLayout>
                  <c:x val="8.3314102718541547E-3"/>
                  <c:y val="-1.5652500686528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7A0-4F5F-ACF0-8DB84C6D09A3}"/>
                </c:ext>
              </c:extLst>
            </c:dLbl>
            <c:dLbl>
              <c:idx val="5"/>
              <c:layout>
                <c:manualLayout>
                  <c:x val="6.1615050004942534E-3"/>
                  <c:y val="-7.972291035006452E-3"/>
                </c:manualLayout>
              </c:layout>
              <c:numFmt formatCode="0.0" sourceLinked="0"/>
              <c:spPr>
                <a:noFill/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A0-4F5F-ACF0-8DB84C6D09A3}"/>
                </c:ext>
              </c:extLst>
            </c:dLbl>
            <c:dLbl>
              <c:idx val="6"/>
              <c:layout>
                <c:manualLayout>
                  <c:x val="6.3136928182491187E-3"/>
                  <c:y val="-3.2930084209351492E-3"/>
                </c:manualLayout>
              </c:layout>
              <c:numFmt formatCode="0.0" sourceLinked="0"/>
              <c:spPr>
                <a:solidFill>
                  <a:srgbClr val="EEECE1">
                    <a:lumMod val="90000"/>
                  </a:srgbClr>
                </a:solidFill>
                <a:ln w="34203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7A0-4F5F-ACF0-8DB84C6D09A3}"/>
                </c:ext>
              </c:extLst>
            </c:dLbl>
            <c:dLbl>
              <c:idx val="7"/>
              <c:layout>
                <c:manualLayout>
                  <c:x val="8.0139179850225138E-3"/>
                  <c:y val="-1.4851062249294309E-2"/>
                </c:manualLayout>
              </c:layout>
              <c:numFmt formatCode="0.0" sourceLinked="0"/>
              <c:spPr>
                <a:solidFill>
                  <a:sysClr val="window" lastClr="FFFFFF">
                    <a:alpha val="0"/>
                  </a:sysClr>
                </a:solidFill>
                <a:ln w="34203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7A0-4F5F-ACF0-8DB84C6D09A3}"/>
                </c:ext>
              </c:extLst>
            </c:dLbl>
            <c:dLbl>
              <c:idx val="8"/>
              <c:layout>
                <c:manualLayout>
                  <c:x val="1.1262040076239781E-2"/>
                  <c:y val="-8.891056777949477E-3"/>
                </c:manualLayout>
              </c:layout>
              <c:numFmt formatCode="0.0" sourceLinked="0"/>
              <c:spPr>
                <a:noFill/>
                <a:ln w="34168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7A0-4F5F-ACF0-8DB84C6D09A3}"/>
                </c:ext>
              </c:extLst>
            </c:dLbl>
            <c:dLbl>
              <c:idx val="9"/>
              <c:layout>
                <c:manualLayout>
                  <c:x val="1.0640118033887237E-2"/>
                  <c:y val="-1.0356789002652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7A0-4F5F-ACF0-8DB84C6D09A3}"/>
                </c:ext>
              </c:extLst>
            </c:dLbl>
            <c:dLbl>
              <c:idx val="10"/>
              <c:layout>
                <c:manualLayout>
                  <c:x val="8.4703288145853463E-3"/>
                  <c:y val="-2.3448311526234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7A0-4F5F-ACF0-8DB84C6D09A3}"/>
                </c:ext>
              </c:extLst>
            </c:dLbl>
            <c:dLbl>
              <c:idx val="11"/>
              <c:layout>
                <c:manualLayout>
                  <c:x val="1.1718496251630225E-2"/>
                  <c:y val="-8.4102149712418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7A0-4F5F-ACF0-8DB84C6D09A3}"/>
                </c:ext>
              </c:extLst>
            </c:dLbl>
            <c:dLbl>
              <c:idx val="12"/>
              <c:layout>
                <c:manualLayout>
                  <c:x val="1.187068845647694E-2"/>
                  <c:y val="-6.1354060489707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7A0-4F5F-ACF0-8DB84C6D09A3}"/>
                </c:ext>
              </c:extLst>
            </c:dLbl>
            <c:dLbl>
              <c:idx val="13"/>
              <c:layout>
                <c:manualLayout>
                  <c:x val="8.9269054291255898E-3"/>
                  <c:y val="-2.1925957276045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7A0-4F5F-ACF0-8DB84C6D09A3}"/>
                </c:ext>
              </c:extLst>
            </c:dLbl>
            <c:dLbl>
              <c:idx val="14"/>
              <c:layout>
                <c:manualLayout>
                  <c:x val="1.4496933851169054E-2"/>
                  <c:y val="-4.0605463787780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7A0-4F5F-ACF0-8DB84C6D09A3}"/>
                </c:ext>
              </c:extLst>
            </c:dLbl>
            <c:dLbl>
              <c:idx val="15"/>
              <c:layout>
                <c:manualLayout>
                  <c:x val="-0.84393217926933906"/>
                  <c:y val="-6.4692898748503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7A0-4F5F-ACF0-8DB84C6D09A3}"/>
                </c:ext>
              </c:extLst>
            </c:dLbl>
            <c:dLbl>
              <c:idx val="16"/>
              <c:layout>
                <c:manualLayout>
                  <c:xMode val="edge"/>
                  <c:yMode val="edge"/>
                  <c:x val="0.25619195046439225"/>
                  <c:y val="4.80192076830734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7A0-4F5F-ACF0-8DB84C6D09A3}"/>
                </c:ext>
              </c:extLst>
            </c:dLbl>
            <c:dLbl>
              <c:idx val="17"/>
              <c:layout>
                <c:manualLayout>
                  <c:xMode val="edge"/>
                  <c:yMode val="edge"/>
                  <c:x val="0.6524767801857585"/>
                  <c:y val="4.80192076830734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7A0-4F5F-ACF0-8DB84C6D09A3}"/>
                </c:ext>
              </c:extLst>
            </c:dLbl>
            <c:numFmt formatCode="0.0" sourceLinked="0"/>
            <c:spPr>
              <a:noFill/>
              <a:ln w="34203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Sheet1!$B$1:$P$1</c:f>
              <c:strCache>
                <c:ptCount val="13"/>
                <c:pt idx="0">
                  <c:v>Арх., буд.та декор.-прикл.мистецтва</c:v>
                </c:pt>
                <c:pt idx="1">
                  <c:v>Фіз.культури та здор.людини</c:v>
                </c:pt>
                <c:pt idx="2">
                  <c:v>Математики та інформатики</c:v>
                </c:pt>
                <c:pt idx="3">
                  <c:v>Інститут фіз.-тех. та комп.наук</c:v>
                </c:pt>
                <c:pt idx="4">
                  <c:v>Географічний</c:v>
                </c:pt>
                <c:pt idx="5">
                  <c:v>Економічний</c:v>
                </c:pt>
                <c:pt idx="6">
                  <c:v>По універсистету</c:v>
                </c:pt>
                <c:pt idx="7">
                  <c:v>Історії, політології та міжн. відносин</c:v>
                </c:pt>
                <c:pt idx="8">
                  <c:v>Юридичний</c:v>
                </c:pt>
                <c:pt idx="9">
                  <c:v>Філологічний</c:v>
                </c:pt>
                <c:pt idx="10">
                  <c:v>Іноземних мов</c:v>
                </c:pt>
                <c:pt idx="11">
                  <c:v>Інститут біології, хімії та біоресурсів</c:v>
                </c:pt>
                <c:pt idx="12">
                  <c:v>Педагогіки, психології та соціальної роботи</c:v>
                </c:pt>
              </c:strCache>
            </c:strRef>
          </c:cat>
          <c:val>
            <c:numRef>
              <c:f>Sheet1!$B$2:$P$2</c:f>
              <c:numCache>
                <c:formatCode>General</c:formatCode>
                <c:ptCount val="14"/>
                <c:pt idx="0">
                  <c:v>69.099999999999994</c:v>
                </c:pt>
                <c:pt idx="1">
                  <c:v>71.900000000000006</c:v>
                </c:pt>
                <c:pt idx="2">
                  <c:v>75.099999999999994</c:v>
                </c:pt>
                <c:pt idx="3">
                  <c:v>77</c:v>
                </c:pt>
                <c:pt idx="4">
                  <c:v>78.099999999999994</c:v>
                </c:pt>
                <c:pt idx="5">
                  <c:v>80.7</c:v>
                </c:pt>
                <c:pt idx="6">
                  <c:v>81.3</c:v>
                </c:pt>
                <c:pt idx="7" formatCode="0.0">
                  <c:v>84.6</c:v>
                </c:pt>
                <c:pt idx="8" formatCode="0.0">
                  <c:v>84.9</c:v>
                </c:pt>
                <c:pt idx="9">
                  <c:v>86.7</c:v>
                </c:pt>
                <c:pt idx="10">
                  <c:v>89.4</c:v>
                </c:pt>
                <c:pt idx="11">
                  <c:v>91.4</c:v>
                </c:pt>
                <c:pt idx="12">
                  <c:v>92.4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7A0-4F5F-ACF0-8DB84C6D09A3}"/>
            </c:ext>
          </c:extLst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По університету</c:v>
                </c:pt>
              </c:strCache>
            </c:strRef>
          </c:tx>
          <c:spPr>
            <a:solidFill>
              <a:srgbClr val="F79646">
                <a:lumMod val="50000"/>
              </a:srgbClr>
            </a:solidFill>
            <a:ln w="17084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4203">
                <a:noFill/>
              </a:ln>
            </c:spPr>
            <c:txPr>
              <a:bodyPr/>
              <a:lstStyle/>
              <a:p>
                <a:pPr>
                  <a:defRPr sz="121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Sheet1!$B$1:$P$1</c:f>
              <c:strCache>
                <c:ptCount val="13"/>
                <c:pt idx="0">
                  <c:v>Арх., буд.та декор.-прикл.мистецтва</c:v>
                </c:pt>
                <c:pt idx="1">
                  <c:v>Фіз.культури та здор.людини</c:v>
                </c:pt>
                <c:pt idx="2">
                  <c:v>Математики та інформатики</c:v>
                </c:pt>
                <c:pt idx="3">
                  <c:v>Інститут фіз.-тех. та комп.наук</c:v>
                </c:pt>
                <c:pt idx="4">
                  <c:v>Географічний</c:v>
                </c:pt>
                <c:pt idx="5">
                  <c:v>Економічний</c:v>
                </c:pt>
                <c:pt idx="6">
                  <c:v>По універсистету</c:v>
                </c:pt>
                <c:pt idx="7">
                  <c:v>Історії, політології та міжн. відносин</c:v>
                </c:pt>
                <c:pt idx="8">
                  <c:v>Юридичний</c:v>
                </c:pt>
                <c:pt idx="9">
                  <c:v>Філологічний</c:v>
                </c:pt>
                <c:pt idx="10">
                  <c:v>Іноземних мов</c:v>
                </c:pt>
                <c:pt idx="11">
                  <c:v>Інститут біології, хімії та біоресурсів</c:v>
                </c:pt>
                <c:pt idx="12">
                  <c:v>Педагогіки, психології та соціальної роботи</c:v>
                </c:pt>
              </c:strCache>
            </c:strRef>
          </c:cat>
          <c:val>
            <c:numRef>
              <c:f>Sheet1!$B$4:$P$4</c:f>
              <c:numCache>
                <c:formatCode>General</c:formatCode>
                <c:ptCount val="14"/>
              </c:numCache>
            </c:numRef>
          </c:val>
          <c:extLst>
            <c:ext xmlns:c16="http://schemas.microsoft.com/office/drawing/2014/chart" uri="{C3380CC4-5D6E-409C-BE32-E72D297353CC}">
              <c16:uniqueId val="{00000017-C7A0-4F5F-ACF0-8DB84C6D09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100"/>
        <c:shape val="box"/>
        <c:axId val="192107008"/>
        <c:axId val="148960320"/>
        <c:axId val="0"/>
      </c:bar3DChart>
      <c:catAx>
        <c:axId val="19210700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crossAx val="148960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8960320"/>
        <c:scaling>
          <c:orientation val="minMax"/>
          <c:max val="100"/>
          <c:min val="5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42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2107008"/>
        <c:crosses val="autoZero"/>
        <c:crossBetween val="between"/>
      </c:valAx>
      <c:spPr>
        <a:noFill/>
        <a:ln w="3891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lang="uk-UA" sz="1238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lang="uk-UA" sz="1238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28805859452983429"/>
          <c:y val="1.8674696770029316E-2"/>
          <c:w val="0.48878583063637471"/>
          <c:h val="3.5667022132365896E-2"/>
        </c:manualLayout>
      </c:layout>
      <c:overlay val="0"/>
      <c:spPr>
        <a:solidFill>
          <a:srgbClr val="9BBB59">
            <a:lumMod val="20000"/>
            <a:lumOff val="80000"/>
          </a:srgbClr>
        </a:solidFill>
        <a:ln w="4271">
          <a:solidFill>
            <a:srgbClr val="000000"/>
          </a:solidFill>
          <a:prstDash val="solid"/>
        </a:ln>
      </c:spPr>
      <c:txPr>
        <a:bodyPr/>
        <a:lstStyle/>
        <a:p>
          <a:pPr>
            <a:defRPr lang="uk-UA" sz="1238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1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0"/>
      <c:hPercent val="60"/>
      <c:rotY val="22"/>
      <c:depthPercent val="400"/>
      <c:rAngAx val="1"/>
    </c:view3D>
    <c:floor>
      <c:thickness val="0"/>
    </c:floor>
    <c:sideWall>
      <c:thickness val="0"/>
      <c:spPr>
        <a:noFill/>
        <a:ln w="25400">
          <a:solidFill>
            <a:srgbClr val="000000"/>
          </a:solidFill>
        </a:ln>
      </c:spPr>
    </c:sideWall>
    <c:backWall>
      <c:thickness val="0"/>
      <c:spPr>
        <a:noFill/>
        <a:ln>
          <a:solidFill>
            <a:srgbClr val="000000"/>
          </a:solidFill>
        </a:ln>
      </c:spPr>
    </c:backWall>
    <c:plotArea>
      <c:layout>
        <c:manualLayout>
          <c:layoutTarget val="inner"/>
          <c:xMode val="edge"/>
          <c:yMode val="edge"/>
          <c:x val="0.20837914088479972"/>
          <c:y val="4.1561836054110755E-2"/>
          <c:w val="0.71184629742945338"/>
          <c:h val="0.450106157112526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Факультет/Навч-наук. інститут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17084">
              <a:solidFill>
                <a:srgbClr val="000000"/>
              </a:solidFill>
              <a:prstDash val="solid"/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C7A0-4F5F-ACF0-8DB84C6D09A3}"/>
              </c:ext>
            </c:extLst>
          </c:dPt>
          <c:dPt>
            <c:idx val="6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C7A0-4F5F-ACF0-8DB84C6D09A3}"/>
              </c:ext>
            </c:extLst>
          </c:dPt>
          <c:dPt>
            <c:idx val="7"/>
            <c:invertIfNegative val="0"/>
            <c:bubble3D val="0"/>
            <c:spPr>
              <a:solidFill>
                <a:srgbClr val="F79646">
                  <a:lumMod val="50000"/>
                </a:srgbClr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C7A0-4F5F-ACF0-8DB84C6D09A3}"/>
              </c:ext>
            </c:extLst>
          </c:dPt>
          <c:dPt>
            <c:idx val="8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C7A0-4F5F-ACF0-8DB84C6D09A3}"/>
              </c:ext>
            </c:extLst>
          </c:dPt>
          <c:dPt>
            <c:idx val="9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 w="17084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C7A0-4F5F-ACF0-8DB84C6D09A3}"/>
              </c:ext>
            </c:extLst>
          </c:dPt>
          <c:dLbls>
            <c:dLbl>
              <c:idx val="0"/>
              <c:layout>
                <c:manualLayout>
                  <c:x val="7.7226016147989894E-3"/>
                  <c:y val="-8.83710759753085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7A0-4F5F-ACF0-8DB84C6D09A3}"/>
                </c:ext>
              </c:extLst>
            </c:dLbl>
            <c:dLbl>
              <c:idx val="1"/>
              <c:layout>
                <c:manualLayout>
                  <c:x val="7.1008398492641636E-3"/>
                  <c:y val="-5.59408705175656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7A0-4F5F-ACF0-8DB84C6D09A3}"/>
                </c:ext>
              </c:extLst>
            </c:dLbl>
            <c:dLbl>
              <c:idx val="2"/>
              <c:layout>
                <c:manualLayout>
                  <c:x val="1.1123001094358747E-2"/>
                  <c:y val="-1.223759020389378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7A0-4F5F-ACF0-8DB84C6D09A3}"/>
                </c:ext>
              </c:extLst>
            </c:dLbl>
            <c:dLbl>
              <c:idx val="3"/>
              <c:layout>
                <c:manualLayout>
                  <c:x val="1.0501199491156016E-2"/>
                  <c:y val="-4.506107928995272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7A0-4F5F-ACF0-8DB84C6D09A3}"/>
                </c:ext>
              </c:extLst>
            </c:dLbl>
            <c:dLbl>
              <c:idx val="4"/>
              <c:layout>
                <c:manualLayout>
                  <c:x val="8.3314102718541547E-3"/>
                  <c:y val="-1.5652500686528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7A0-4F5F-ACF0-8DB84C6D09A3}"/>
                </c:ext>
              </c:extLst>
            </c:dLbl>
            <c:dLbl>
              <c:idx val="5"/>
              <c:layout>
                <c:manualLayout>
                  <c:x val="6.1615050004942534E-3"/>
                  <c:y val="-7.972291035006452E-3"/>
                </c:manualLayout>
              </c:layout>
              <c:numFmt formatCode="0.0" sourceLinked="0"/>
              <c:spPr>
                <a:noFill/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A0-4F5F-ACF0-8DB84C6D09A3}"/>
                </c:ext>
              </c:extLst>
            </c:dLbl>
            <c:dLbl>
              <c:idx val="6"/>
              <c:layout>
                <c:manualLayout>
                  <c:x val="6.3136928182491187E-3"/>
                  <c:y val="-3.29300842093514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7A0-4F5F-ACF0-8DB84C6D09A3}"/>
                </c:ext>
              </c:extLst>
            </c:dLbl>
            <c:dLbl>
              <c:idx val="7"/>
              <c:layout>
                <c:manualLayout>
                  <c:x val="8.0139179850225138E-3"/>
                  <c:y val="-1.4851062249294309E-2"/>
                </c:manualLayout>
              </c:layout>
              <c:numFmt formatCode="0.0" sourceLinked="0"/>
              <c:spPr>
                <a:solidFill>
                  <a:srgbClr val="EEECE1">
                    <a:lumMod val="90000"/>
                  </a:srgbClr>
                </a:solidFill>
                <a:ln w="34203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7A0-4F5F-ACF0-8DB84C6D09A3}"/>
                </c:ext>
              </c:extLst>
            </c:dLbl>
            <c:dLbl>
              <c:idx val="8"/>
              <c:layout>
                <c:manualLayout>
                  <c:x val="1.1262040076239781E-2"/>
                  <c:y val="-8.891056777949477E-3"/>
                </c:manualLayout>
              </c:layout>
              <c:numFmt formatCode="0.0" sourceLinked="0"/>
              <c:spPr>
                <a:noFill/>
                <a:ln w="34168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7A0-4F5F-ACF0-8DB84C6D09A3}"/>
                </c:ext>
              </c:extLst>
            </c:dLbl>
            <c:dLbl>
              <c:idx val="9"/>
              <c:layout>
                <c:manualLayout>
                  <c:x val="1.0640118033887237E-2"/>
                  <c:y val="-1.0356789002652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7A0-4F5F-ACF0-8DB84C6D09A3}"/>
                </c:ext>
              </c:extLst>
            </c:dLbl>
            <c:dLbl>
              <c:idx val="10"/>
              <c:layout>
                <c:manualLayout>
                  <c:x val="8.4703288145853463E-3"/>
                  <c:y val="-2.3448311526234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7A0-4F5F-ACF0-8DB84C6D09A3}"/>
                </c:ext>
              </c:extLst>
            </c:dLbl>
            <c:dLbl>
              <c:idx val="11"/>
              <c:layout>
                <c:manualLayout>
                  <c:x val="1.1718496251630225E-2"/>
                  <c:y val="-8.4102149712418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7A0-4F5F-ACF0-8DB84C6D09A3}"/>
                </c:ext>
              </c:extLst>
            </c:dLbl>
            <c:dLbl>
              <c:idx val="12"/>
              <c:layout>
                <c:manualLayout>
                  <c:x val="1.187068845647694E-2"/>
                  <c:y val="-6.1354060489707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7A0-4F5F-ACF0-8DB84C6D09A3}"/>
                </c:ext>
              </c:extLst>
            </c:dLbl>
            <c:dLbl>
              <c:idx val="13"/>
              <c:layout>
                <c:manualLayout>
                  <c:x val="8.9269054291255898E-3"/>
                  <c:y val="-2.1925957276045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7A0-4F5F-ACF0-8DB84C6D09A3}"/>
                </c:ext>
              </c:extLst>
            </c:dLbl>
            <c:dLbl>
              <c:idx val="14"/>
              <c:layout>
                <c:manualLayout>
                  <c:x val="1.4496933851169054E-2"/>
                  <c:y val="-4.0605463787780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7A0-4F5F-ACF0-8DB84C6D09A3}"/>
                </c:ext>
              </c:extLst>
            </c:dLbl>
            <c:dLbl>
              <c:idx val="15"/>
              <c:layout>
                <c:manualLayout>
                  <c:x val="-0.84393217926933906"/>
                  <c:y val="-6.4692898748503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7A0-4F5F-ACF0-8DB84C6D09A3}"/>
                </c:ext>
              </c:extLst>
            </c:dLbl>
            <c:dLbl>
              <c:idx val="16"/>
              <c:layout>
                <c:manualLayout>
                  <c:xMode val="edge"/>
                  <c:yMode val="edge"/>
                  <c:x val="0.25619195046439225"/>
                  <c:y val="4.80192076830734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7A0-4F5F-ACF0-8DB84C6D09A3}"/>
                </c:ext>
              </c:extLst>
            </c:dLbl>
            <c:dLbl>
              <c:idx val="17"/>
              <c:layout>
                <c:manualLayout>
                  <c:xMode val="edge"/>
                  <c:yMode val="edge"/>
                  <c:x val="0.6524767801857585"/>
                  <c:y val="4.80192076830734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7A0-4F5F-ACF0-8DB84C6D09A3}"/>
                </c:ext>
              </c:extLst>
            </c:dLbl>
            <c:numFmt formatCode="0.0" sourceLinked="0"/>
            <c:spPr>
              <a:noFill/>
              <a:ln w="34203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Sheet1!$B$1:$O$1</c:f>
              <c:strCache>
                <c:ptCount val="13"/>
                <c:pt idx="0">
                  <c:v>Інститут фіз.-тех.та комп.наук</c:v>
                </c:pt>
                <c:pt idx="1">
                  <c:v>Математики та інформатики</c:v>
                </c:pt>
                <c:pt idx="2">
                  <c:v>Фіз. культури та здоров'я людини</c:v>
                </c:pt>
                <c:pt idx="3">
                  <c:v>Географічний </c:v>
                </c:pt>
                <c:pt idx="4">
                  <c:v>Арх., буд. та декор.-приклад.мистецтва</c:v>
                </c:pt>
                <c:pt idx="5">
                  <c:v>Інститут біології, хімії та біоресурсів</c:v>
                </c:pt>
                <c:pt idx="6">
                  <c:v>Економічний</c:v>
                </c:pt>
                <c:pt idx="7">
                  <c:v>По універсистету</c:v>
                </c:pt>
                <c:pt idx="8">
                  <c:v>Філологічний</c:v>
                </c:pt>
                <c:pt idx="9">
                  <c:v>Юридичний</c:v>
                </c:pt>
                <c:pt idx="10">
                  <c:v>Історії, політ. та міжн. відносин</c:v>
                </c:pt>
                <c:pt idx="11">
                  <c:v>Іноземних мов</c:v>
                </c:pt>
                <c:pt idx="12">
                  <c:v>Педагогіки, психол. та соц. роботи</c:v>
                </c:pt>
              </c:strCache>
            </c:strRef>
          </c:cat>
          <c:val>
            <c:numRef>
              <c:f>Sheet1!$B$2:$O$2</c:f>
              <c:numCache>
                <c:formatCode>General</c:formatCode>
                <c:ptCount val="13"/>
                <c:pt idx="0">
                  <c:v>29.5</c:v>
                </c:pt>
                <c:pt idx="1">
                  <c:v>31.6</c:v>
                </c:pt>
                <c:pt idx="2">
                  <c:v>32.700000000000003</c:v>
                </c:pt>
                <c:pt idx="3">
                  <c:v>33.299999999999997</c:v>
                </c:pt>
                <c:pt idx="4">
                  <c:v>36.9</c:v>
                </c:pt>
                <c:pt idx="5">
                  <c:v>38.299999999999997</c:v>
                </c:pt>
                <c:pt idx="6">
                  <c:v>38.6</c:v>
                </c:pt>
                <c:pt idx="7" formatCode="0.0">
                  <c:v>39</c:v>
                </c:pt>
                <c:pt idx="8" formatCode="0.0">
                  <c:v>44.1</c:v>
                </c:pt>
                <c:pt idx="9">
                  <c:v>45.1</c:v>
                </c:pt>
                <c:pt idx="10">
                  <c:v>47.1</c:v>
                </c:pt>
                <c:pt idx="11">
                  <c:v>50.9</c:v>
                </c:pt>
                <c:pt idx="12">
                  <c:v>53.5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7A0-4F5F-ACF0-8DB84C6D09A3}"/>
            </c:ext>
          </c:extLst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По університету</c:v>
                </c:pt>
              </c:strCache>
            </c:strRef>
          </c:tx>
          <c:spPr>
            <a:solidFill>
              <a:srgbClr val="F79646">
                <a:lumMod val="50000"/>
              </a:srgbClr>
            </a:solidFill>
            <a:ln w="17084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4203">
                <a:noFill/>
              </a:ln>
            </c:spPr>
            <c:txPr>
              <a:bodyPr/>
              <a:lstStyle/>
              <a:p>
                <a:pPr>
                  <a:defRPr sz="121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Sheet1!$B$1:$O$1</c:f>
              <c:strCache>
                <c:ptCount val="13"/>
                <c:pt idx="0">
                  <c:v>Інститут фіз.-тех.та комп.наук</c:v>
                </c:pt>
                <c:pt idx="1">
                  <c:v>Математики та інформатики</c:v>
                </c:pt>
                <c:pt idx="2">
                  <c:v>Фіз. культури та здоров'я людини</c:v>
                </c:pt>
                <c:pt idx="3">
                  <c:v>Географічний </c:v>
                </c:pt>
                <c:pt idx="4">
                  <c:v>Арх., буд. та декор.-приклад.мистецтва</c:v>
                </c:pt>
                <c:pt idx="5">
                  <c:v>Інститут біології, хімії та біоресурсів</c:v>
                </c:pt>
                <c:pt idx="6">
                  <c:v>Економічний</c:v>
                </c:pt>
                <c:pt idx="7">
                  <c:v>По універсистету</c:v>
                </c:pt>
                <c:pt idx="8">
                  <c:v>Філологічний</c:v>
                </c:pt>
                <c:pt idx="9">
                  <c:v>Юридичний</c:v>
                </c:pt>
                <c:pt idx="10">
                  <c:v>Історії, політ. та міжн. відносин</c:v>
                </c:pt>
                <c:pt idx="11">
                  <c:v>Іноземних мов</c:v>
                </c:pt>
                <c:pt idx="12">
                  <c:v>Педагогіки, психол. та соц. роботи</c:v>
                </c:pt>
              </c:strCache>
            </c:strRef>
          </c:cat>
          <c:val>
            <c:numRef>
              <c:f>Sheet1!$B$4:$O$4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17-C7A0-4F5F-ACF0-8DB84C6D09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100"/>
        <c:shape val="box"/>
        <c:axId val="192017920"/>
        <c:axId val="148961472"/>
        <c:axId val="0"/>
      </c:bar3DChart>
      <c:catAx>
        <c:axId val="19201792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crossAx val="148961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8961472"/>
        <c:scaling>
          <c:orientation val="minMax"/>
          <c:max val="7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 w="42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2017920"/>
        <c:crosses val="autoZero"/>
        <c:crossBetween val="between"/>
      </c:valAx>
      <c:spPr>
        <a:noFill/>
        <a:ln w="3891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lang="uk-UA" sz="1238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lang="uk-UA" sz="1238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2758910888133454"/>
          <c:y val="4.8560666164645133E-2"/>
          <c:w val="0.48878583063637471"/>
          <c:h val="3.5667022132365896E-2"/>
        </c:manualLayout>
      </c:layout>
      <c:overlay val="0"/>
      <c:spPr>
        <a:solidFill>
          <a:srgbClr val="9BBB59">
            <a:lumMod val="20000"/>
            <a:lumOff val="80000"/>
          </a:srgbClr>
        </a:solidFill>
        <a:ln w="4271">
          <a:solidFill>
            <a:srgbClr val="000000"/>
          </a:solidFill>
          <a:prstDash val="solid"/>
        </a:ln>
      </c:spPr>
      <c:txPr>
        <a:bodyPr/>
        <a:lstStyle/>
        <a:p>
          <a:pPr>
            <a:defRPr lang="uk-UA" sz="1238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1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EACE1A-494B-49CA-8F8A-1C6E9D37DA4F}" type="doc">
      <dgm:prSet loTypeId="urn:microsoft.com/office/officeart/2005/8/layout/StepDown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6A11825-4D52-4DD2-96BD-4304D6381B41}">
      <dgm:prSet phldrT="[Текст]" custT="1"/>
      <dgm:spPr>
        <a:ln>
          <a:solidFill>
            <a:srgbClr val="FFFF00"/>
          </a:solidFill>
        </a:ln>
      </dgm:spPr>
      <dgm:t>
        <a:bodyPr/>
        <a:lstStyle/>
        <a:p>
          <a:pPr>
            <a:spcAft>
              <a:spcPts val="600"/>
            </a:spcAft>
          </a:pPr>
          <a:r>
            <a:rPr lang="en-US" sz="3200" dirty="0">
              <a:latin typeface="Times New Roman" pitchFamily="18" charset="0"/>
              <a:cs typeface="Times New Roman" pitchFamily="18" charset="0"/>
            </a:rPr>
            <a:t>12298</a:t>
          </a:r>
          <a:endParaRPr lang="uk-UA" sz="3200" dirty="0"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600"/>
            </a:spcAft>
          </a:pPr>
          <a:r>
            <a:rPr lang="uk-UA" sz="1400" dirty="0">
              <a:latin typeface="Times New Roman" pitchFamily="18" charset="0"/>
              <a:cs typeface="Times New Roman" pitchFamily="18" charset="0"/>
            </a:rPr>
            <a:t>(на 279 менше ніж у минулому </a:t>
          </a:r>
          <a:r>
            <a:rPr lang="uk-UA" sz="1400" dirty="0" err="1">
              <a:latin typeface="Times New Roman" pitchFamily="18" charset="0"/>
              <a:cs typeface="Times New Roman" pitchFamily="18" charset="0"/>
            </a:rPr>
            <a:t>н.р</a:t>
          </a:r>
          <a:r>
            <a:rPr lang="uk-UA" sz="1400" dirty="0">
              <a:latin typeface="Times New Roman" pitchFamily="18" charset="0"/>
              <a:cs typeface="Times New Roman" pitchFamily="18" charset="0"/>
            </a:rPr>
            <a:t>.) </a:t>
          </a:r>
        </a:p>
      </dgm:t>
    </dgm:pt>
    <dgm:pt modelId="{2A50783A-5FC0-46DA-93DD-BD56C8801AC0}" type="parTrans" cxnId="{764C2FF4-2B2B-4F90-B2F1-819649E3CF59}">
      <dgm:prSet/>
      <dgm:spPr/>
      <dgm:t>
        <a:bodyPr/>
        <a:lstStyle/>
        <a:p>
          <a:endParaRPr lang="uk-UA"/>
        </a:p>
      </dgm:t>
    </dgm:pt>
    <dgm:pt modelId="{B0057339-BB77-47EE-AF35-BE8AAEF81613}" type="sibTrans" cxnId="{764C2FF4-2B2B-4F90-B2F1-819649E3CF59}">
      <dgm:prSet/>
      <dgm:spPr/>
      <dgm:t>
        <a:bodyPr/>
        <a:lstStyle/>
        <a:p>
          <a:endParaRPr lang="uk-UA"/>
        </a:p>
      </dgm:t>
    </dgm:pt>
    <dgm:pt modelId="{24A840A0-9773-4E1C-B448-2C05A6075211}">
      <dgm:prSet phldrT="[Текст]" custT="1"/>
      <dgm:spPr/>
      <dgm:t>
        <a:bodyPr/>
        <a:lstStyle/>
        <a:p>
          <a:pPr algn="ctr"/>
          <a:r>
            <a:rPr lang="uk-UA" sz="2000" dirty="0">
              <a:latin typeface="Times New Roman" pitchFamily="18" charset="0"/>
              <a:cs typeface="Times New Roman" pitchFamily="18" charset="0"/>
            </a:rPr>
            <a:t>всього студентів </a:t>
          </a:r>
          <a:r>
            <a:rPr lang="uk-UA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(на 01.06.2024р.):</a:t>
          </a:r>
          <a:endParaRPr lang="uk-UA" sz="2000" dirty="0">
            <a:solidFill>
              <a:schemeClr val="tx1"/>
            </a:solidFill>
          </a:endParaRPr>
        </a:p>
      </dgm:t>
    </dgm:pt>
    <dgm:pt modelId="{E61083CF-DFC7-4EF0-9F52-DBB8EBDC339D}" type="parTrans" cxnId="{429FD128-7F22-4A83-A02D-7471350DD09C}">
      <dgm:prSet/>
      <dgm:spPr/>
      <dgm:t>
        <a:bodyPr/>
        <a:lstStyle/>
        <a:p>
          <a:endParaRPr lang="uk-UA"/>
        </a:p>
      </dgm:t>
    </dgm:pt>
    <dgm:pt modelId="{CCA16F48-080A-45C8-8790-A817548E79E4}" type="sibTrans" cxnId="{429FD128-7F22-4A83-A02D-7471350DD09C}">
      <dgm:prSet/>
      <dgm:spPr/>
      <dgm:t>
        <a:bodyPr/>
        <a:lstStyle/>
        <a:p>
          <a:endParaRPr lang="uk-UA"/>
        </a:p>
      </dgm:t>
    </dgm:pt>
    <dgm:pt modelId="{58BE336E-B92E-4D77-978E-03266C43C85F}">
      <dgm:prSet phldrT="[Текст]" custT="1"/>
      <dgm:spPr>
        <a:ln>
          <a:solidFill>
            <a:srgbClr val="FFFF00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endParaRPr lang="uk-UA" sz="3600" dirty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600"/>
            </a:spcAft>
          </a:pPr>
          <a:r>
            <a:rPr lang="uk-UA" sz="2400" dirty="0">
              <a:latin typeface="Times New Roman" pitchFamily="18" charset="0"/>
              <a:cs typeface="Times New Roman" pitchFamily="18" charset="0"/>
            </a:rPr>
            <a:t>10372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uk-UA" sz="1050" dirty="0">
              <a:latin typeface="Times New Roman" pitchFamily="18" charset="0"/>
              <a:cs typeface="Times New Roman" pitchFamily="18" charset="0"/>
            </a:rPr>
            <a:t>(на 98 більше</a:t>
          </a:r>
          <a:r>
            <a:rPr lang="uk-UA" sz="1600" dirty="0">
              <a:latin typeface="Times New Roman" pitchFamily="18" charset="0"/>
              <a:cs typeface="Times New Roman" pitchFamily="18" charset="0"/>
            </a:rPr>
            <a:t>)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uk-UA" sz="3600" dirty="0">
            <a:latin typeface="Times New Roman" pitchFamily="18" charset="0"/>
            <a:cs typeface="Times New Roman" pitchFamily="18" charset="0"/>
          </a:endParaRPr>
        </a:p>
      </dgm:t>
    </dgm:pt>
    <dgm:pt modelId="{A126E5CA-E976-4E90-A353-16ADDCE8C703}" type="parTrans" cxnId="{0D4D8588-FFDB-4FE5-8179-20E31B4EA453}">
      <dgm:prSet/>
      <dgm:spPr/>
      <dgm:t>
        <a:bodyPr/>
        <a:lstStyle/>
        <a:p>
          <a:endParaRPr lang="uk-UA"/>
        </a:p>
      </dgm:t>
    </dgm:pt>
    <dgm:pt modelId="{CE4DD45E-5E4D-4BF1-A50B-E29C2F983103}" type="sibTrans" cxnId="{0D4D8588-FFDB-4FE5-8179-20E31B4EA453}">
      <dgm:prSet/>
      <dgm:spPr/>
      <dgm:t>
        <a:bodyPr/>
        <a:lstStyle/>
        <a:p>
          <a:endParaRPr lang="uk-UA"/>
        </a:p>
      </dgm:t>
    </dgm:pt>
    <dgm:pt modelId="{4AEAFD76-F95B-4D32-BF60-54DED64C2246}">
      <dgm:prSet phldrT="[Текст]" custT="1"/>
      <dgm:spPr/>
      <dgm:t>
        <a:bodyPr/>
        <a:lstStyle/>
        <a:p>
          <a:pPr algn="ctr"/>
          <a:r>
            <a:rPr lang="uk-UA" sz="2200" b="0" dirty="0">
              <a:latin typeface="Times New Roman" panose="02020603050405020304" pitchFamily="18" charset="0"/>
              <a:cs typeface="Times New Roman" panose="02020603050405020304" pitchFamily="18" charset="0"/>
            </a:rPr>
            <a:t>Денна форма навчання</a:t>
          </a:r>
          <a:r>
            <a:rPr lang="en-US" sz="2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2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65CA7E-D2D3-4BEC-9115-0433C458475D}" type="parTrans" cxnId="{7C80CD52-E504-4FC8-9A98-6E8EFAAFA2EB}">
      <dgm:prSet/>
      <dgm:spPr/>
      <dgm:t>
        <a:bodyPr/>
        <a:lstStyle/>
        <a:p>
          <a:endParaRPr lang="uk-UA"/>
        </a:p>
      </dgm:t>
    </dgm:pt>
    <dgm:pt modelId="{53C244B2-C7F7-4A37-9E16-3818EBAB8B3C}" type="sibTrans" cxnId="{7C80CD52-E504-4FC8-9A98-6E8EFAAFA2EB}">
      <dgm:prSet/>
      <dgm:spPr/>
      <dgm:t>
        <a:bodyPr/>
        <a:lstStyle/>
        <a:p>
          <a:endParaRPr lang="uk-UA"/>
        </a:p>
      </dgm:t>
    </dgm:pt>
    <dgm:pt modelId="{D4CA8CED-64FD-428E-B40B-497A919E3B73}">
      <dgm:prSet phldrT="[Текст]" custT="1"/>
      <dgm:spPr>
        <a:ln>
          <a:solidFill>
            <a:srgbClr val="FFFF00"/>
          </a:solidFill>
        </a:ln>
      </dgm:spPr>
      <dgm:t>
        <a:bodyPr/>
        <a:lstStyle/>
        <a:p>
          <a:pPr>
            <a:spcAft>
              <a:spcPts val="600"/>
            </a:spcAft>
          </a:pPr>
          <a:r>
            <a:rPr lang="uk-UA" sz="2800" dirty="0">
              <a:latin typeface="Times New Roman" pitchFamily="18" charset="0"/>
              <a:cs typeface="Times New Roman" pitchFamily="18" charset="0"/>
            </a:rPr>
            <a:t>1926 </a:t>
          </a:r>
        </a:p>
        <a:p>
          <a:pPr>
            <a:spcAft>
              <a:spcPts val="600"/>
            </a:spcAft>
          </a:pPr>
          <a:r>
            <a:rPr lang="uk-UA" sz="2000" dirty="0">
              <a:latin typeface="Times New Roman" pitchFamily="18" charset="0"/>
              <a:cs typeface="Times New Roman" pitchFamily="18" charset="0"/>
            </a:rPr>
            <a:t>(на 377 менше)</a:t>
          </a:r>
          <a:endParaRPr lang="uk-UA" sz="2800" dirty="0">
            <a:latin typeface="Times New Roman" pitchFamily="18" charset="0"/>
            <a:cs typeface="Times New Roman" pitchFamily="18" charset="0"/>
          </a:endParaRPr>
        </a:p>
      </dgm:t>
    </dgm:pt>
    <dgm:pt modelId="{8127074F-86F8-4329-8C87-DF3D9E3CC77F}" type="parTrans" cxnId="{7EEFB94F-E1CC-4BF2-8EB6-2ADD5BE279EA}">
      <dgm:prSet/>
      <dgm:spPr/>
      <dgm:t>
        <a:bodyPr/>
        <a:lstStyle/>
        <a:p>
          <a:endParaRPr lang="uk-UA"/>
        </a:p>
      </dgm:t>
    </dgm:pt>
    <dgm:pt modelId="{637052ED-FDD4-475D-B912-1EF2215F42EA}" type="sibTrans" cxnId="{7EEFB94F-E1CC-4BF2-8EB6-2ADD5BE279EA}">
      <dgm:prSet/>
      <dgm:spPr/>
      <dgm:t>
        <a:bodyPr/>
        <a:lstStyle/>
        <a:p>
          <a:endParaRPr lang="uk-UA"/>
        </a:p>
      </dgm:t>
    </dgm:pt>
    <dgm:pt modelId="{2ACFB8AB-6303-4CBC-9798-08B92FD195E9}">
      <dgm:prSet phldrT="[Текст]" custT="1"/>
      <dgm:spPr/>
      <dgm:t>
        <a:bodyPr/>
        <a:lstStyle/>
        <a:p>
          <a:pPr algn="ctr"/>
          <a:r>
            <a:rPr lang="uk-UA" sz="2200" dirty="0">
              <a:latin typeface="Times New Roman" pitchFamily="18" charset="0"/>
              <a:cs typeface="Times New Roman" pitchFamily="18" charset="0"/>
            </a:rPr>
            <a:t>Заочна форма навчання </a:t>
          </a:r>
        </a:p>
      </dgm:t>
    </dgm:pt>
    <dgm:pt modelId="{476F6FBD-8730-490C-BA82-CAFA5BA84029}" type="sibTrans" cxnId="{BCA51FB3-50C1-4F0B-8D1B-819529D75162}">
      <dgm:prSet/>
      <dgm:spPr/>
      <dgm:t>
        <a:bodyPr/>
        <a:lstStyle/>
        <a:p>
          <a:endParaRPr lang="uk-UA"/>
        </a:p>
      </dgm:t>
    </dgm:pt>
    <dgm:pt modelId="{0C1CD3D2-D2DE-4C27-A06E-CB5745910BE5}" type="parTrans" cxnId="{BCA51FB3-50C1-4F0B-8D1B-819529D75162}">
      <dgm:prSet/>
      <dgm:spPr/>
      <dgm:t>
        <a:bodyPr/>
        <a:lstStyle/>
        <a:p>
          <a:endParaRPr lang="uk-UA"/>
        </a:p>
      </dgm:t>
    </dgm:pt>
    <dgm:pt modelId="{12E957E3-0350-42A3-B5E7-32735D7371B8}">
      <dgm:prSet phldrT="[Текст]" custT="1"/>
      <dgm:spPr/>
      <dgm:t>
        <a:bodyPr/>
        <a:lstStyle/>
        <a:p>
          <a:pPr algn="ctr"/>
          <a:r>
            <a:rPr lang="uk-UA" sz="1800" dirty="0">
              <a:latin typeface="Times New Roman" pitchFamily="18" charset="0"/>
              <a:cs typeface="Times New Roman" pitchFamily="18" charset="0"/>
            </a:rPr>
            <a:t>84 ОП </a:t>
          </a:r>
          <a:r>
            <a:rPr lang="uk-UA" sz="1600" dirty="0">
              <a:latin typeface="Times New Roman" pitchFamily="18" charset="0"/>
              <a:cs typeface="Times New Roman" pitchFamily="18" charset="0"/>
            </a:rPr>
            <a:t>першого (бакалаврського) рівня вищої освіти</a:t>
          </a:r>
          <a:endParaRPr lang="uk-UA" sz="1800" dirty="0"/>
        </a:p>
      </dgm:t>
    </dgm:pt>
    <dgm:pt modelId="{0CED3452-2B6E-4645-A0D0-689A31EA3630}" type="parTrans" cxnId="{FD2D75DB-4487-48EF-99B2-643B18F70FE3}">
      <dgm:prSet/>
      <dgm:spPr/>
      <dgm:t>
        <a:bodyPr/>
        <a:lstStyle/>
        <a:p>
          <a:endParaRPr lang="ru-RU"/>
        </a:p>
      </dgm:t>
    </dgm:pt>
    <dgm:pt modelId="{A12469B1-65A2-4E50-AED8-40304C47EC70}" type="sibTrans" cxnId="{FD2D75DB-4487-48EF-99B2-643B18F70FE3}">
      <dgm:prSet/>
      <dgm:spPr/>
      <dgm:t>
        <a:bodyPr/>
        <a:lstStyle/>
        <a:p>
          <a:endParaRPr lang="ru-RU"/>
        </a:p>
      </dgm:t>
    </dgm:pt>
    <dgm:pt modelId="{5468597F-A163-4680-924C-423DED986C69}">
      <dgm:prSet phldrT="[Текст]" custT="1"/>
      <dgm:spPr/>
      <dgm:t>
        <a:bodyPr/>
        <a:lstStyle/>
        <a:p>
          <a:pPr algn="ctr"/>
          <a:r>
            <a:rPr lang="uk-UA" sz="1800" dirty="0">
              <a:latin typeface="Times New Roman" pitchFamily="18" charset="0"/>
              <a:cs typeface="Times New Roman" pitchFamily="18" charset="0"/>
            </a:rPr>
            <a:t>79 ОП </a:t>
          </a:r>
          <a:r>
            <a:rPr lang="uk-UA" sz="1600" dirty="0">
              <a:latin typeface="Times New Roman" pitchFamily="18" charset="0"/>
              <a:cs typeface="Times New Roman" pitchFamily="18" charset="0"/>
            </a:rPr>
            <a:t>другого (магістерського) рівня вищої освіти</a:t>
          </a:r>
          <a:endParaRPr lang="uk-UA" sz="1800" dirty="0"/>
        </a:p>
      </dgm:t>
    </dgm:pt>
    <dgm:pt modelId="{4CAC3344-0FDA-4835-8772-FE731E32F8FB}" type="parTrans" cxnId="{6DE8FFA9-FE4B-4809-9D3E-A91688F76EDD}">
      <dgm:prSet/>
      <dgm:spPr/>
      <dgm:t>
        <a:bodyPr/>
        <a:lstStyle/>
        <a:p>
          <a:endParaRPr lang="ru-RU"/>
        </a:p>
      </dgm:t>
    </dgm:pt>
    <dgm:pt modelId="{ECA6BA0A-7334-444E-BEFE-EC56E7302195}" type="sibTrans" cxnId="{6DE8FFA9-FE4B-4809-9D3E-A91688F76EDD}">
      <dgm:prSet/>
      <dgm:spPr/>
      <dgm:t>
        <a:bodyPr/>
        <a:lstStyle/>
        <a:p>
          <a:endParaRPr lang="ru-RU"/>
        </a:p>
      </dgm:t>
    </dgm:pt>
    <dgm:pt modelId="{0041BACD-7901-4E53-85AC-A11D1DF62305}" type="pres">
      <dgm:prSet presAssocID="{14EACE1A-494B-49CA-8F8A-1C6E9D37DA4F}" presName="rootnode" presStyleCnt="0">
        <dgm:presLayoutVars>
          <dgm:chMax/>
          <dgm:chPref/>
          <dgm:dir/>
          <dgm:animLvl val="lvl"/>
        </dgm:presLayoutVars>
      </dgm:prSet>
      <dgm:spPr/>
    </dgm:pt>
    <dgm:pt modelId="{E17BA9D9-43E7-407F-8776-6F78648AF8A7}" type="pres">
      <dgm:prSet presAssocID="{46A11825-4D52-4DD2-96BD-4304D6381B41}" presName="composite" presStyleCnt="0"/>
      <dgm:spPr/>
    </dgm:pt>
    <dgm:pt modelId="{6853BE4D-D777-4FCB-8816-12BB92B48665}" type="pres">
      <dgm:prSet presAssocID="{46A11825-4D52-4DD2-96BD-4304D6381B41}" presName="bentUpArrow1" presStyleLbl="alignImgPlace1" presStyleIdx="0" presStyleCnt="2"/>
      <dgm:spPr>
        <a:solidFill>
          <a:schemeClr val="accent4">
            <a:lumMod val="20000"/>
            <a:lumOff val="80000"/>
          </a:schemeClr>
        </a:solidFill>
      </dgm:spPr>
    </dgm:pt>
    <dgm:pt modelId="{75F4013B-EB2A-4773-A223-64F7D998B558}" type="pres">
      <dgm:prSet presAssocID="{46A11825-4D52-4DD2-96BD-4304D6381B41}" presName="ParentText" presStyleLbl="node1" presStyleIdx="0" presStyleCnt="3" custScaleX="111802" custLinFactNeighborX="-35069" custLinFactNeighborY="3869">
        <dgm:presLayoutVars>
          <dgm:chMax val="1"/>
          <dgm:chPref val="1"/>
          <dgm:bulletEnabled val="1"/>
        </dgm:presLayoutVars>
      </dgm:prSet>
      <dgm:spPr/>
    </dgm:pt>
    <dgm:pt modelId="{0D610F3D-A0E9-4284-AC32-F65805C6D62F}" type="pres">
      <dgm:prSet presAssocID="{46A11825-4D52-4DD2-96BD-4304D6381B41}" presName="ChildText" presStyleLbl="revTx" presStyleIdx="0" presStyleCnt="3" custScaleX="501375" custLinFactX="53430" custLinFactNeighborX="100000" custLinFactNeighborY="-12032">
        <dgm:presLayoutVars>
          <dgm:chMax val="0"/>
          <dgm:chPref val="0"/>
          <dgm:bulletEnabled val="1"/>
        </dgm:presLayoutVars>
      </dgm:prSet>
      <dgm:spPr/>
    </dgm:pt>
    <dgm:pt modelId="{64FDEB53-C8DA-49A2-9CCA-992F6070C571}" type="pres">
      <dgm:prSet presAssocID="{B0057339-BB77-47EE-AF35-BE8AAEF81613}" presName="sibTrans" presStyleCnt="0"/>
      <dgm:spPr/>
    </dgm:pt>
    <dgm:pt modelId="{5BFC5901-762A-48A0-98B8-DFC688BF205D}" type="pres">
      <dgm:prSet presAssocID="{58BE336E-B92E-4D77-978E-03266C43C85F}" presName="composite" presStyleCnt="0"/>
      <dgm:spPr/>
    </dgm:pt>
    <dgm:pt modelId="{9781A2C8-4B98-4FFE-908A-6FEA42EB3BC3}" type="pres">
      <dgm:prSet presAssocID="{58BE336E-B92E-4D77-978E-03266C43C85F}" presName="bentUpArrow1" presStyleLbl="alignImgPlace1" presStyleIdx="1" presStyleCnt="2"/>
      <dgm:spPr>
        <a:solidFill>
          <a:schemeClr val="accent4">
            <a:lumMod val="20000"/>
            <a:lumOff val="80000"/>
          </a:schemeClr>
        </a:solidFill>
      </dgm:spPr>
    </dgm:pt>
    <dgm:pt modelId="{CC1EA52F-3807-499A-8744-1047DA2C7E38}" type="pres">
      <dgm:prSet presAssocID="{58BE336E-B92E-4D77-978E-03266C43C85F}" presName="ParentText" presStyleLbl="node1" presStyleIdx="1" presStyleCnt="3" custScaleX="95809" custLinFactNeighborX="-25091" custLinFactNeighborY="-7490">
        <dgm:presLayoutVars>
          <dgm:chMax val="1"/>
          <dgm:chPref val="1"/>
          <dgm:bulletEnabled val="1"/>
        </dgm:presLayoutVars>
      </dgm:prSet>
      <dgm:spPr/>
    </dgm:pt>
    <dgm:pt modelId="{6EF2967C-C05B-4842-947E-EA2BAD863503}" type="pres">
      <dgm:prSet presAssocID="{58BE336E-B92E-4D77-978E-03266C43C85F}" presName="ChildText" presStyleLbl="revTx" presStyleIdx="1" presStyleCnt="3" custScaleX="265314" custLinFactNeighborX="60639" custLinFactNeighborY="1974">
        <dgm:presLayoutVars>
          <dgm:chMax val="0"/>
          <dgm:chPref val="0"/>
          <dgm:bulletEnabled val="1"/>
        </dgm:presLayoutVars>
      </dgm:prSet>
      <dgm:spPr/>
    </dgm:pt>
    <dgm:pt modelId="{EF23E20B-5884-4779-A507-2AB082B5816E}" type="pres">
      <dgm:prSet presAssocID="{CE4DD45E-5E4D-4BF1-A50B-E29C2F983103}" presName="sibTrans" presStyleCnt="0"/>
      <dgm:spPr/>
    </dgm:pt>
    <dgm:pt modelId="{7A156C45-67A9-4E79-AFD1-2740E05C9E8D}" type="pres">
      <dgm:prSet presAssocID="{D4CA8CED-64FD-428E-B40B-497A919E3B73}" presName="composite" presStyleCnt="0"/>
      <dgm:spPr/>
    </dgm:pt>
    <dgm:pt modelId="{A43C65BE-CA62-433F-B83F-1B9D2926AE06}" type="pres">
      <dgm:prSet presAssocID="{D4CA8CED-64FD-428E-B40B-497A919E3B73}" presName="ParentText" presStyleLbl="node1" presStyleIdx="2" presStyleCnt="3" custScaleX="116639" custScaleY="94375" custLinFactNeighborX="-92765" custLinFactNeighborY="22710">
        <dgm:presLayoutVars>
          <dgm:chMax val="1"/>
          <dgm:chPref val="1"/>
          <dgm:bulletEnabled val="1"/>
        </dgm:presLayoutVars>
      </dgm:prSet>
      <dgm:spPr/>
    </dgm:pt>
    <dgm:pt modelId="{13E8EF16-2506-4287-8884-F1DC1FB10307}" type="pres">
      <dgm:prSet presAssocID="{D4CA8CED-64FD-428E-B40B-497A919E3B73}" presName="FinalChildText" presStyleLbl="revTx" presStyleIdx="2" presStyleCnt="3" custScaleX="258251" custScaleY="143278" custLinFactNeighborX="-37525" custLinFactNeighborY="43208">
        <dgm:presLayoutVars>
          <dgm:chMax val="0"/>
          <dgm:chPref val="0"/>
          <dgm:bulletEnabled val="1"/>
        </dgm:presLayoutVars>
      </dgm:prSet>
      <dgm:spPr/>
    </dgm:pt>
  </dgm:ptLst>
  <dgm:cxnLst>
    <dgm:cxn modelId="{429FD128-7F22-4A83-A02D-7471350DD09C}" srcId="{46A11825-4D52-4DD2-96BD-4304D6381B41}" destId="{24A840A0-9773-4E1C-B448-2C05A6075211}" srcOrd="0" destOrd="0" parTransId="{E61083CF-DFC7-4EF0-9F52-DBB8EBDC339D}" sibTransId="{CCA16F48-080A-45C8-8790-A817548E79E4}"/>
    <dgm:cxn modelId="{B14A5D37-8492-4A7C-8C50-B2F11F2262F4}" type="presOf" srcId="{5468597F-A163-4680-924C-423DED986C69}" destId="{0D610F3D-A0E9-4284-AC32-F65805C6D62F}" srcOrd="0" destOrd="2" presId="urn:microsoft.com/office/officeart/2005/8/layout/StepDownProcess"/>
    <dgm:cxn modelId="{78E07143-DA61-48B8-ABC8-C1C859C6F20E}" type="presOf" srcId="{24A840A0-9773-4E1C-B448-2C05A6075211}" destId="{0D610F3D-A0E9-4284-AC32-F65805C6D62F}" srcOrd="0" destOrd="0" presId="urn:microsoft.com/office/officeart/2005/8/layout/StepDownProcess"/>
    <dgm:cxn modelId="{384E896D-3475-4FD1-B4A4-A83FC815D144}" type="presOf" srcId="{4AEAFD76-F95B-4D32-BF60-54DED64C2246}" destId="{6EF2967C-C05B-4842-947E-EA2BAD863503}" srcOrd="0" destOrd="0" presId="urn:microsoft.com/office/officeart/2005/8/layout/StepDownProcess"/>
    <dgm:cxn modelId="{7EEFB94F-E1CC-4BF2-8EB6-2ADD5BE279EA}" srcId="{14EACE1A-494B-49CA-8F8A-1C6E9D37DA4F}" destId="{D4CA8CED-64FD-428E-B40B-497A919E3B73}" srcOrd="2" destOrd="0" parTransId="{8127074F-86F8-4329-8C87-DF3D9E3CC77F}" sibTransId="{637052ED-FDD4-475D-B912-1EF2215F42EA}"/>
    <dgm:cxn modelId="{7C80CD52-E504-4FC8-9A98-6E8EFAAFA2EB}" srcId="{58BE336E-B92E-4D77-978E-03266C43C85F}" destId="{4AEAFD76-F95B-4D32-BF60-54DED64C2246}" srcOrd="0" destOrd="0" parTransId="{8F65CA7E-D2D3-4BEC-9115-0433C458475D}" sibTransId="{53C244B2-C7F7-4A37-9E16-3818EBAB8B3C}"/>
    <dgm:cxn modelId="{D613FB78-1CBC-404F-A223-E88AB193812E}" type="presOf" srcId="{12E957E3-0350-42A3-B5E7-32735D7371B8}" destId="{0D610F3D-A0E9-4284-AC32-F65805C6D62F}" srcOrd="0" destOrd="1" presId="urn:microsoft.com/office/officeart/2005/8/layout/StepDownProcess"/>
    <dgm:cxn modelId="{01851D7D-A397-42E0-B7BD-F0C44E0BC590}" type="presOf" srcId="{46A11825-4D52-4DD2-96BD-4304D6381B41}" destId="{75F4013B-EB2A-4773-A223-64F7D998B558}" srcOrd="0" destOrd="0" presId="urn:microsoft.com/office/officeart/2005/8/layout/StepDownProcess"/>
    <dgm:cxn modelId="{0D4D8588-FFDB-4FE5-8179-20E31B4EA453}" srcId="{14EACE1A-494B-49CA-8F8A-1C6E9D37DA4F}" destId="{58BE336E-B92E-4D77-978E-03266C43C85F}" srcOrd="1" destOrd="0" parTransId="{A126E5CA-E976-4E90-A353-16ADDCE8C703}" sibTransId="{CE4DD45E-5E4D-4BF1-A50B-E29C2F983103}"/>
    <dgm:cxn modelId="{C581FD8B-66AD-4FD8-AE37-9C628A0DFD6E}" type="presOf" srcId="{D4CA8CED-64FD-428E-B40B-497A919E3B73}" destId="{A43C65BE-CA62-433F-B83F-1B9D2926AE06}" srcOrd="0" destOrd="0" presId="urn:microsoft.com/office/officeart/2005/8/layout/StepDownProcess"/>
    <dgm:cxn modelId="{6DE8FFA9-FE4B-4809-9D3E-A91688F76EDD}" srcId="{46A11825-4D52-4DD2-96BD-4304D6381B41}" destId="{5468597F-A163-4680-924C-423DED986C69}" srcOrd="2" destOrd="0" parTransId="{4CAC3344-0FDA-4835-8772-FE731E32F8FB}" sibTransId="{ECA6BA0A-7334-444E-BEFE-EC56E7302195}"/>
    <dgm:cxn modelId="{649E06B2-24EA-4C7A-89D8-8D981D6560E6}" type="presOf" srcId="{58BE336E-B92E-4D77-978E-03266C43C85F}" destId="{CC1EA52F-3807-499A-8744-1047DA2C7E38}" srcOrd="0" destOrd="0" presId="urn:microsoft.com/office/officeart/2005/8/layout/StepDownProcess"/>
    <dgm:cxn modelId="{BCA51FB3-50C1-4F0B-8D1B-819529D75162}" srcId="{D4CA8CED-64FD-428E-B40B-497A919E3B73}" destId="{2ACFB8AB-6303-4CBC-9798-08B92FD195E9}" srcOrd="0" destOrd="0" parTransId="{0C1CD3D2-D2DE-4C27-A06E-CB5745910BE5}" sibTransId="{476F6FBD-8730-490C-BA82-CAFA5BA84029}"/>
    <dgm:cxn modelId="{FD2D75DB-4487-48EF-99B2-643B18F70FE3}" srcId="{46A11825-4D52-4DD2-96BD-4304D6381B41}" destId="{12E957E3-0350-42A3-B5E7-32735D7371B8}" srcOrd="1" destOrd="0" parTransId="{0CED3452-2B6E-4645-A0D0-689A31EA3630}" sibTransId="{A12469B1-65A2-4E50-AED8-40304C47EC70}"/>
    <dgm:cxn modelId="{5BE09FE6-2767-476F-9B35-38D6918839DA}" type="presOf" srcId="{2ACFB8AB-6303-4CBC-9798-08B92FD195E9}" destId="{13E8EF16-2506-4287-8884-F1DC1FB10307}" srcOrd="0" destOrd="0" presId="urn:microsoft.com/office/officeart/2005/8/layout/StepDownProcess"/>
    <dgm:cxn modelId="{764C2FF4-2B2B-4F90-B2F1-819649E3CF59}" srcId="{14EACE1A-494B-49CA-8F8A-1C6E9D37DA4F}" destId="{46A11825-4D52-4DD2-96BD-4304D6381B41}" srcOrd="0" destOrd="0" parTransId="{2A50783A-5FC0-46DA-93DD-BD56C8801AC0}" sibTransId="{B0057339-BB77-47EE-AF35-BE8AAEF81613}"/>
    <dgm:cxn modelId="{6492A2FA-D50D-4A3A-978C-C45D8720C4AE}" type="presOf" srcId="{14EACE1A-494B-49CA-8F8A-1C6E9D37DA4F}" destId="{0041BACD-7901-4E53-85AC-A11D1DF62305}" srcOrd="0" destOrd="0" presId="urn:microsoft.com/office/officeart/2005/8/layout/StepDownProcess"/>
    <dgm:cxn modelId="{AF97F248-301B-4BF6-B491-185CB111920C}" type="presParOf" srcId="{0041BACD-7901-4E53-85AC-A11D1DF62305}" destId="{E17BA9D9-43E7-407F-8776-6F78648AF8A7}" srcOrd="0" destOrd="0" presId="urn:microsoft.com/office/officeart/2005/8/layout/StepDownProcess"/>
    <dgm:cxn modelId="{AE532FE3-6CA0-4B13-AD56-DFBE42ED5BF4}" type="presParOf" srcId="{E17BA9D9-43E7-407F-8776-6F78648AF8A7}" destId="{6853BE4D-D777-4FCB-8816-12BB92B48665}" srcOrd="0" destOrd="0" presId="urn:microsoft.com/office/officeart/2005/8/layout/StepDownProcess"/>
    <dgm:cxn modelId="{9E59F380-8890-4FA3-8B14-B67A4816255A}" type="presParOf" srcId="{E17BA9D9-43E7-407F-8776-6F78648AF8A7}" destId="{75F4013B-EB2A-4773-A223-64F7D998B558}" srcOrd="1" destOrd="0" presId="urn:microsoft.com/office/officeart/2005/8/layout/StepDownProcess"/>
    <dgm:cxn modelId="{E0A8F78B-8D44-49CA-9584-0E727012FCEF}" type="presParOf" srcId="{E17BA9D9-43E7-407F-8776-6F78648AF8A7}" destId="{0D610F3D-A0E9-4284-AC32-F65805C6D62F}" srcOrd="2" destOrd="0" presId="urn:microsoft.com/office/officeart/2005/8/layout/StepDownProcess"/>
    <dgm:cxn modelId="{2B6B88FC-61BF-4CEF-B7B6-CB1A1CFCD56C}" type="presParOf" srcId="{0041BACD-7901-4E53-85AC-A11D1DF62305}" destId="{64FDEB53-C8DA-49A2-9CCA-992F6070C571}" srcOrd="1" destOrd="0" presId="urn:microsoft.com/office/officeart/2005/8/layout/StepDownProcess"/>
    <dgm:cxn modelId="{9F7C8E57-57BC-43A1-8A6A-E3F84D0C1C67}" type="presParOf" srcId="{0041BACD-7901-4E53-85AC-A11D1DF62305}" destId="{5BFC5901-762A-48A0-98B8-DFC688BF205D}" srcOrd="2" destOrd="0" presId="urn:microsoft.com/office/officeart/2005/8/layout/StepDownProcess"/>
    <dgm:cxn modelId="{B207FD0E-AB37-40AA-8B0A-6007D16FE3E3}" type="presParOf" srcId="{5BFC5901-762A-48A0-98B8-DFC688BF205D}" destId="{9781A2C8-4B98-4FFE-908A-6FEA42EB3BC3}" srcOrd="0" destOrd="0" presId="urn:microsoft.com/office/officeart/2005/8/layout/StepDownProcess"/>
    <dgm:cxn modelId="{26EE53F3-2250-4C11-95AF-FD892F5D8930}" type="presParOf" srcId="{5BFC5901-762A-48A0-98B8-DFC688BF205D}" destId="{CC1EA52F-3807-499A-8744-1047DA2C7E38}" srcOrd="1" destOrd="0" presId="urn:microsoft.com/office/officeart/2005/8/layout/StepDownProcess"/>
    <dgm:cxn modelId="{0D5A4BA9-2B08-4248-B8EE-DCF029C57519}" type="presParOf" srcId="{5BFC5901-762A-48A0-98B8-DFC688BF205D}" destId="{6EF2967C-C05B-4842-947E-EA2BAD863503}" srcOrd="2" destOrd="0" presId="urn:microsoft.com/office/officeart/2005/8/layout/StepDownProcess"/>
    <dgm:cxn modelId="{0B32BA57-B35C-4FB8-895A-19888DF368DD}" type="presParOf" srcId="{0041BACD-7901-4E53-85AC-A11D1DF62305}" destId="{EF23E20B-5884-4779-A507-2AB082B5816E}" srcOrd="3" destOrd="0" presId="urn:microsoft.com/office/officeart/2005/8/layout/StepDownProcess"/>
    <dgm:cxn modelId="{970A6BB5-C7A0-4931-9FB5-7CD9E365C7C2}" type="presParOf" srcId="{0041BACD-7901-4E53-85AC-A11D1DF62305}" destId="{7A156C45-67A9-4E79-AFD1-2740E05C9E8D}" srcOrd="4" destOrd="0" presId="urn:microsoft.com/office/officeart/2005/8/layout/StepDownProcess"/>
    <dgm:cxn modelId="{FBBC6150-7C80-47C1-8C62-9322707E6FB1}" type="presParOf" srcId="{7A156C45-67A9-4E79-AFD1-2740E05C9E8D}" destId="{A43C65BE-CA62-433F-B83F-1B9D2926AE06}" srcOrd="0" destOrd="0" presId="urn:microsoft.com/office/officeart/2005/8/layout/StepDownProcess"/>
    <dgm:cxn modelId="{B6014C54-778D-4CF8-9687-6E69E8304BEA}" type="presParOf" srcId="{7A156C45-67A9-4E79-AFD1-2740E05C9E8D}" destId="{13E8EF16-2506-4287-8884-F1DC1FB10307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53BE4D-D777-4FCB-8816-12BB92B48665}">
      <dsp:nvSpPr>
        <dsp:cNvPr id="0" name=""/>
        <dsp:cNvSpPr/>
      </dsp:nvSpPr>
      <dsp:spPr>
        <a:xfrm rot="5400000">
          <a:off x="876444" y="1728057"/>
          <a:ext cx="842664" cy="95934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5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5F4013B-EB2A-4773-A223-64F7D998B558}">
      <dsp:nvSpPr>
        <dsp:cNvPr id="0" name=""/>
        <dsp:cNvSpPr/>
      </dsp:nvSpPr>
      <dsp:spPr>
        <a:xfrm>
          <a:off x="72009" y="832364"/>
          <a:ext cx="1585968" cy="99293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solidFill>
            <a:srgbClr val="FFFF00"/>
          </a:solidFill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12298</a:t>
          </a:r>
          <a:endParaRPr lang="uk-UA" sz="32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uk-UA" sz="1400" kern="1200" dirty="0">
              <a:latin typeface="Times New Roman" pitchFamily="18" charset="0"/>
              <a:cs typeface="Times New Roman" pitchFamily="18" charset="0"/>
            </a:rPr>
            <a:t>(на 279 менше ніж у минулому </a:t>
          </a:r>
          <a:r>
            <a:rPr lang="uk-UA" sz="1400" kern="1200" dirty="0" err="1">
              <a:latin typeface="Times New Roman" pitchFamily="18" charset="0"/>
              <a:cs typeface="Times New Roman" pitchFamily="18" charset="0"/>
            </a:rPr>
            <a:t>н.р</a:t>
          </a:r>
          <a:r>
            <a:rPr lang="uk-UA" sz="1400" kern="1200" dirty="0">
              <a:latin typeface="Times New Roman" pitchFamily="18" charset="0"/>
              <a:cs typeface="Times New Roman" pitchFamily="18" charset="0"/>
            </a:rPr>
            <a:t>.) </a:t>
          </a:r>
        </a:p>
      </dsp:txBody>
      <dsp:txXfrm>
        <a:off x="120489" y="880844"/>
        <a:ext cx="1489008" cy="895979"/>
      </dsp:txXfrm>
    </dsp:sp>
    <dsp:sp modelId="{0D610F3D-A0E9-4284-AC32-F65805C6D62F}">
      <dsp:nvSpPr>
        <dsp:cNvPr id="0" name=""/>
        <dsp:cNvSpPr/>
      </dsp:nvSpPr>
      <dsp:spPr>
        <a:xfrm>
          <a:off x="1584175" y="792085"/>
          <a:ext cx="5172780" cy="8025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всього студентів </a:t>
          </a:r>
          <a:r>
            <a:rPr lang="uk-UA" sz="2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(на 01.06.2024р.):</a:t>
          </a:r>
          <a:endParaRPr lang="uk-UA" sz="2000" kern="1200" dirty="0">
            <a:solidFill>
              <a:schemeClr val="tx1"/>
            </a:solidFill>
          </a:endParaRP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84 ОП </a:t>
          </a: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першого (бакалаврського) рівня вищої освіти</a:t>
          </a:r>
          <a:endParaRPr lang="uk-UA" sz="1800" kern="1200" dirty="0"/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79 ОП </a:t>
          </a: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другого (магістерського) рівня вищої освіти</a:t>
          </a:r>
          <a:endParaRPr lang="uk-UA" sz="1800" kern="1200" dirty="0"/>
        </a:p>
      </dsp:txBody>
      <dsp:txXfrm>
        <a:off x="1584175" y="792085"/>
        <a:ext cx="5172780" cy="802537"/>
      </dsp:txXfrm>
    </dsp:sp>
    <dsp:sp modelId="{9781A2C8-4B98-4FFE-908A-6FEA42EB3BC3}">
      <dsp:nvSpPr>
        <dsp:cNvPr id="0" name=""/>
        <dsp:cNvSpPr/>
      </dsp:nvSpPr>
      <dsp:spPr>
        <a:xfrm rot="5400000">
          <a:off x="2677673" y="2843456"/>
          <a:ext cx="842664" cy="95934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5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C1EA52F-3807-499A-8744-1047DA2C7E38}">
      <dsp:nvSpPr>
        <dsp:cNvPr id="0" name=""/>
        <dsp:cNvSpPr/>
      </dsp:nvSpPr>
      <dsp:spPr>
        <a:xfrm>
          <a:off x="2128215" y="1834974"/>
          <a:ext cx="1359099" cy="99293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solidFill>
            <a:srgbClr val="FFFF00"/>
          </a:solidFill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endParaRPr lang="uk-UA" sz="36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10372</a:t>
          </a:r>
        </a:p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uk-UA" sz="1050" kern="1200" dirty="0">
              <a:latin typeface="Times New Roman" pitchFamily="18" charset="0"/>
              <a:cs typeface="Times New Roman" pitchFamily="18" charset="0"/>
            </a:rPr>
            <a:t>(на 98 більше</a:t>
          </a: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)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76695" y="1883454"/>
        <a:ext cx="1262139" cy="895979"/>
      </dsp:txXfrm>
    </dsp:sp>
    <dsp:sp modelId="{6EF2967C-C05B-4842-947E-EA2BAD863503}">
      <dsp:nvSpPr>
        <dsp:cNvPr id="0" name=""/>
        <dsp:cNvSpPr/>
      </dsp:nvSpPr>
      <dsp:spPr>
        <a:xfrm>
          <a:off x="3645805" y="2019887"/>
          <a:ext cx="2737294" cy="8025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Денна форма навчання</a:t>
          </a:r>
          <a:r>
            <a:rPr lang="en-US" sz="2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22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45805" y="2019887"/>
        <a:ext cx="2737294" cy="802537"/>
      </dsp:txXfrm>
    </dsp:sp>
    <dsp:sp modelId="{A43C65BE-CA62-433F-B83F-1B9D2926AE06}">
      <dsp:nvSpPr>
        <dsp:cNvPr id="0" name=""/>
        <dsp:cNvSpPr/>
      </dsp:nvSpPr>
      <dsp:spPr>
        <a:xfrm>
          <a:off x="3651159" y="3357129"/>
          <a:ext cx="1654583" cy="93708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solidFill>
            <a:srgbClr val="FFFF00"/>
          </a:solidFill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uk-UA" sz="2800" kern="1200" dirty="0">
              <a:latin typeface="Times New Roman" pitchFamily="18" charset="0"/>
              <a:cs typeface="Times New Roman" pitchFamily="18" charset="0"/>
            </a:rPr>
            <a:t>1926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(на 377 менше)</a:t>
          </a:r>
          <a:endParaRPr lang="uk-UA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96912" y="3402882"/>
        <a:ext cx="1563077" cy="845580"/>
      </dsp:txXfrm>
    </dsp:sp>
    <dsp:sp modelId="{13E8EF16-2506-4287-8884-F1DC1FB10307}">
      <dsp:nvSpPr>
        <dsp:cNvPr id="0" name=""/>
        <dsp:cNvSpPr/>
      </dsp:nvSpPr>
      <dsp:spPr>
        <a:xfrm>
          <a:off x="5300140" y="3371505"/>
          <a:ext cx="2664424" cy="11498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Заочна форма навчання </a:t>
          </a:r>
        </a:p>
      </dsp:txBody>
      <dsp:txXfrm>
        <a:off x="5300140" y="3371505"/>
        <a:ext cx="2664424" cy="1149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0.21577</cdr:x>
      <cdr:y>0.6004</cdr:y>
    </cdr:from>
    <cdr:to>
      <cdr:x>0.72643</cdr:x>
      <cdr:y>0.8123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8AC0ABC-39CB-0783-7D9D-E63EE3570219}"/>
            </a:ext>
          </a:extLst>
        </cdr:cNvPr>
        <cdr:cNvSpPr txBox="1"/>
      </cdr:nvSpPr>
      <cdr:spPr>
        <a:xfrm xmlns:a="http://schemas.openxmlformats.org/drawingml/2006/main">
          <a:off x="1703822" y="3672408"/>
          <a:ext cx="4032448" cy="12961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0.30188</cdr:x>
      <cdr:y>0.55716</cdr:y>
    </cdr:from>
    <cdr:to>
      <cdr:x>0.63016</cdr:x>
      <cdr:y>0.69077</cdr:y>
    </cdr:to>
    <cdr:sp macro="" textlink="">
      <cdr:nvSpPr>
        <cdr:cNvPr id="6" name="Прямоугольник 5">
          <a:extLst xmlns:a="http://schemas.openxmlformats.org/drawingml/2006/main">
            <a:ext uri="{FF2B5EF4-FFF2-40B4-BE49-F238E27FC236}">
              <a16:creationId xmlns:a16="http://schemas.microsoft.com/office/drawing/2014/main" id="{3AD2E467-CD65-F9B2-A6F9-1F15D08892F4}"/>
            </a:ext>
          </a:extLst>
        </cdr:cNvPr>
        <cdr:cNvSpPr/>
      </cdr:nvSpPr>
      <cdr:spPr>
        <a:xfrm xmlns:a="http://schemas.openxmlformats.org/drawingml/2006/main" rot="19124544">
          <a:off x="2383785" y="3407953"/>
          <a:ext cx="2592288" cy="8172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sz="3600" b="1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3600" b="1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3600" b="1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3600" b="1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3600" b="1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3600" b="1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3600" b="1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3600" b="1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3600" b="1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2022-2023 </a:t>
          </a:r>
          <a:r>
            <a:rPr lang="uk-UA" sz="16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н.р</a:t>
          </a:r>
          <a:r>
            <a: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0.48476</cdr:x>
      <cdr:y>0.56891</cdr:y>
    </cdr:from>
    <cdr:to>
      <cdr:x>0.81304</cdr:x>
      <cdr:y>0.70252</cdr:y>
    </cdr:to>
    <cdr:sp macro="" textlink="">
      <cdr:nvSpPr>
        <cdr:cNvPr id="7" name="Прямоугольник 6">
          <a:extLst xmlns:a="http://schemas.openxmlformats.org/drawingml/2006/main">
            <a:ext uri="{FF2B5EF4-FFF2-40B4-BE49-F238E27FC236}">
              <a16:creationId xmlns:a16="http://schemas.microsoft.com/office/drawing/2014/main" id="{6B90A456-940A-B49A-A27E-8861707373A0}"/>
            </a:ext>
          </a:extLst>
        </cdr:cNvPr>
        <cdr:cNvSpPr/>
      </cdr:nvSpPr>
      <cdr:spPr>
        <a:xfrm xmlns:a="http://schemas.openxmlformats.org/drawingml/2006/main" rot="19124544">
          <a:off x="3827910" y="3479812"/>
          <a:ext cx="2592288" cy="8172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uk-UA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2023-2024 </a:t>
          </a:r>
          <a:r>
            <a:rPr lang="uk-UA" sz="1600" b="1" dirty="0" err="1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н.р</a:t>
          </a:r>
          <a:r>
            <a:rPr lang="uk-UA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1600" b="1" dirty="0">
            <a:solidFill>
              <a:schemeClr val="accent6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0.03853</cdr:x>
      <cdr:y>0.50732</cdr:y>
    </cdr:from>
    <cdr:to>
      <cdr:x>0.22825</cdr:x>
      <cdr:y>0.76149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F3686B45-B4F4-AF1C-863C-0BBD09DBE2AF}"/>
            </a:ext>
          </a:extLst>
        </cdr:cNvPr>
        <cdr:cNvSpPr txBox="1"/>
      </cdr:nvSpPr>
      <cdr:spPr>
        <a:xfrm xmlns:a="http://schemas.openxmlformats.org/drawingml/2006/main">
          <a:off x="321748" y="3018174"/>
          <a:ext cx="1584176" cy="15121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0.1971</cdr:x>
      <cdr:y>0.43137</cdr:y>
    </cdr:from>
    <cdr:to>
      <cdr:x>0.24884</cdr:x>
      <cdr:y>0.87556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7C9FB495-9768-936E-C410-3CD40A9C6228}"/>
            </a:ext>
          </a:extLst>
        </cdr:cNvPr>
        <cdr:cNvSpPr txBox="1"/>
      </cdr:nvSpPr>
      <cdr:spPr>
        <a:xfrm xmlns:a="http://schemas.openxmlformats.org/drawingml/2006/main" rot="2150760">
          <a:off x="1645781" y="2566367"/>
          <a:ext cx="432048" cy="26425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none" rtlCol="0"/>
        <a:lstStyle xmlns:a="http://schemas.openxmlformats.org/drawingml/2006/main"/>
        <a:p xmlns:a="http://schemas.openxmlformats.org/drawingml/2006/main"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Архіт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., буд. та декор.-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прикл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мистецтва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0.25656</cdr:x>
      <cdr:y>0.44385</cdr:y>
    </cdr:from>
    <cdr:to>
      <cdr:x>0.29994</cdr:x>
      <cdr:y>0.78474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02153F1F-0096-0019-2A1C-137648045DA6}"/>
            </a:ext>
          </a:extLst>
        </cdr:cNvPr>
        <cdr:cNvSpPr txBox="1"/>
      </cdr:nvSpPr>
      <cdr:spPr>
        <a:xfrm xmlns:a="http://schemas.openxmlformats.org/drawingml/2006/main" rot="2150760">
          <a:off x="2142293" y="2640574"/>
          <a:ext cx="362287" cy="2028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Фіз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культури та 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здор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людини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0.29968</cdr:x>
      <cdr:y>0.4232</cdr:y>
    </cdr:from>
    <cdr:to>
      <cdr:x>0.34306</cdr:x>
      <cdr:y>0.76409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9A96A0E-72BA-E765-6516-270438F6B184}"/>
            </a:ext>
          </a:extLst>
        </cdr:cNvPr>
        <cdr:cNvSpPr txBox="1"/>
      </cdr:nvSpPr>
      <cdr:spPr>
        <a:xfrm xmlns:a="http://schemas.openxmlformats.org/drawingml/2006/main" rot="2150760">
          <a:off x="2502333" y="2517710"/>
          <a:ext cx="362287" cy="2028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Математики та інформатики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0.32555</cdr:x>
      <cdr:y>0.45595</cdr:y>
    </cdr:from>
    <cdr:to>
      <cdr:x>0.36893</cdr:x>
      <cdr:y>0.79684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80FC91D2-7750-56E2-0709-629E434025BF}"/>
            </a:ext>
          </a:extLst>
        </cdr:cNvPr>
        <cdr:cNvSpPr txBox="1"/>
      </cdr:nvSpPr>
      <cdr:spPr>
        <a:xfrm xmlns:a="http://schemas.openxmlformats.org/drawingml/2006/main" rot="2150760">
          <a:off x="2718356" y="2712583"/>
          <a:ext cx="362287" cy="2028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Інститут 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фіз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.-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та комп. наук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0.40706</cdr:x>
      <cdr:y>0.44294</cdr:y>
    </cdr:from>
    <cdr:to>
      <cdr:x>0.44315</cdr:x>
      <cdr:y>0.63389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4246023E-7AD2-7781-ACE1-A442627E4D91}"/>
            </a:ext>
          </a:extLst>
        </cdr:cNvPr>
        <cdr:cNvSpPr txBox="1"/>
      </cdr:nvSpPr>
      <cdr:spPr>
        <a:xfrm xmlns:a="http://schemas.openxmlformats.org/drawingml/2006/main" rot="2150760">
          <a:off x="3399042" y="2635188"/>
          <a:ext cx="301296" cy="11360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Географічний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0.45881</cdr:x>
      <cdr:y>0.46715</cdr:y>
    </cdr:from>
    <cdr:to>
      <cdr:x>0.49489</cdr:x>
      <cdr:y>0.6581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A0059E43-5F3C-8CF9-4808-9CAC5A1FDC96}"/>
            </a:ext>
          </a:extLst>
        </cdr:cNvPr>
        <cdr:cNvSpPr txBox="1"/>
      </cdr:nvSpPr>
      <cdr:spPr>
        <a:xfrm xmlns:a="http://schemas.openxmlformats.org/drawingml/2006/main" rot="2150760">
          <a:off x="3831088" y="2779204"/>
          <a:ext cx="301296" cy="11360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По університету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0.44137</cdr:x>
      <cdr:y>0.43165</cdr:y>
    </cdr:from>
    <cdr:to>
      <cdr:x>0.47943</cdr:x>
      <cdr:y>0.6226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FCD20F0B-1D54-8D45-8B75-64F31B6180C7}"/>
            </a:ext>
          </a:extLst>
        </cdr:cNvPr>
        <cdr:cNvSpPr txBox="1"/>
      </cdr:nvSpPr>
      <cdr:spPr>
        <a:xfrm xmlns:a="http://schemas.openxmlformats.org/drawingml/2006/main" rot="2150760">
          <a:off x="3685509" y="2568017"/>
          <a:ext cx="317812" cy="11360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Економічний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0.44405</cdr:x>
      <cdr:y>0.46242</cdr:y>
    </cdr:from>
    <cdr:to>
      <cdr:x>0.48744</cdr:x>
      <cdr:y>0.84649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3AD17D0-68BA-7B60-8B44-5EE5C9FCC0E8}"/>
            </a:ext>
          </a:extLst>
        </cdr:cNvPr>
        <cdr:cNvSpPr txBox="1"/>
      </cdr:nvSpPr>
      <cdr:spPr>
        <a:xfrm xmlns:a="http://schemas.openxmlformats.org/drawingml/2006/main" rot="2150760">
          <a:off x="3707910" y="2751078"/>
          <a:ext cx="362287" cy="2284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Історії, політології та 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міжн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відносин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0.53753</cdr:x>
      <cdr:y>0.46507</cdr:y>
    </cdr:from>
    <cdr:to>
      <cdr:x>0.57502</cdr:x>
      <cdr:y>0.61949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C087ABDA-BCCC-CCAA-AC5A-3D963C9D62A6}"/>
            </a:ext>
          </a:extLst>
        </cdr:cNvPr>
        <cdr:cNvSpPr txBox="1"/>
      </cdr:nvSpPr>
      <cdr:spPr>
        <a:xfrm xmlns:a="http://schemas.openxmlformats.org/drawingml/2006/main" rot="2150760">
          <a:off x="4488425" y="2766802"/>
          <a:ext cx="313098" cy="9187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Юридичний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0.56918</cdr:x>
      <cdr:y>0.47717</cdr:y>
    </cdr:from>
    <cdr:to>
      <cdr:x>0.60667</cdr:x>
      <cdr:y>0.6316</cdr:y>
    </cdr:to>
    <cdr:sp macro="" textlink="">
      <cdr:nvSpPr>
        <cdr:cNvPr id="12" name="TextBox 1">
          <a:extLst xmlns:a="http://schemas.openxmlformats.org/drawingml/2006/main">
            <a:ext uri="{FF2B5EF4-FFF2-40B4-BE49-F238E27FC236}">
              <a16:creationId xmlns:a16="http://schemas.microsoft.com/office/drawing/2014/main" id="{E274A03E-D297-7DBF-6B62-B35E1F044B19}"/>
            </a:ext>
          </a:extLst>
        </cdr:cNvPr>
        <cdr:cNvSpPr txBox="1"/>
      </cdr:nvSpPr>
      <cdr:spPr>
        <a:xfrm xmlns:a="http://schemas.openxmlformats.org/drawingml/2006/main" rot="2150760">
          <a:off x="4752692" y="2838810"/>
          <a:ext cx="313098" cy="9187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Філологічний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0.60325</cdr:x>
      <cdr:y>0.44924</cdr:y>
    </cdr:from>
    <cdr:to>
      <cdr:x>0.64075</cdr:x>
      <cdr:y>0.643</cdr:y>
    </cdr:to>
    <cdr:sp macro="" textlink="">
      <cdr:nvSpPr>
        <cdr:cNvPr id="13" name="TextBox 1">
          <a:extLst xmlns:a="http://schemas.openxmlformats.org/drawingml/2006/main">
            <a:ext uri="{FF2B5EF4-FFF2-40B4-BE49-F238E27FC236}">
              <a16:creationId xmlns:a16="http://schemas.microsoft.com/office/drawing/2014/main" id="{AA59F372-FA46-C7AC-930E-66BD3A410583}"/>
            </a:ext>
          </a:extLst>
        </cdr:cNvPr>
        <cdr:cNvSpPr txBox="1"/>
      </cdr:nvSpPr>
      <cdr:spPr>
        <a:xfrm xmlns:a="http://schemas.openxmlformats.org/drawingml/2006/main" rot="2150760">
          <a:off x="5037249" y="2672628"/>
          <a:ext cx="313098" cy="11527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Іноземних мов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0.59195</cdr:x>
      <cdr:y>0.42295</cdr:y>
    </cdr:from>
    <cdr:to>
      <cdr:x>0.62945</cdr:x>
      <cdr:y>0.85189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id="{C400A9E7-A571-F3B0-238E-E81A5735B723}"/>
            </a:ext>
          </a:extLst>
        </cdr:cNvPr>
        <cdr:cNvSpPr txBox="1"/>
      </cdr:nvSpPr>
      <cdr:spPr>
        <a:xfrm xmlns:a="http://schemas.openxmlformats.org/drawingml/2006/main" rot="2150760">
          <a:off x="4942858" y="2516256"/>
          <a:ext cx="313098" cy="25518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Інститут біології, хімії та біоресурсів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0.61885</cdr:x>
      <cdr:y>0.43468</cdr:y>
    </cdr:from>
    <cdr:to>
      <cdr:x>0.65635</cdr:x>
      <cdr:y>0.90992</cdr:y>
    </cdr:to>
    <cdr:sp macro="" textlink="">
      <cdr:nvSpPr>
        <cdr:cNvPr id="15" name="TextBox 1">
          <a:extLst xmlns:a="http://schemas.openxmlformats.org/drawingml/2006/main">
            <a:ext uri="{FF2B5EF4-FFF2-40B4-BE49-F238E27FC236}">
              <a16:creationId xmlns:a16="http://schemas.microsoft.com/office/drawing/2014/main" id="{69FD9ACC-6AA3-2316-202F-814D885527B4}"/>
            </a:ext>
          </a:extLst>
        </cdr:cNvPr>
        <cdr:cNvSpPr txBox="1"/>
      </cdr:nvSpPr>
      <cdr:spPr>
        <a:xfrm xmlns:a="http://schemas.openxmlformats.org/drawingml/2006/main" rot="2150760">
          <a:off x="5167511" y="2586055"/>
          <a:ext cx="313098" cy="28272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Педагогіки, психології та соціальної роботи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0.20932</cdr:x>
      <cdr:y>0.48555</cdr:y>
    </cdr:from>
    <cdr:to>
      <cdr:x>0.25426</cdr:x>
      <cdr:y>0.82644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C2AB94D-C353-B53C-7E4F-3856FD744B3A}"/>
            </a:ext>
          </a:extLst>
        </cdr:cNvPr>
        <cdr:cNvSpPr txBox="1"/>
      </cdr:nvSpPr>
      <cdr:spPr>
        <a:xfrm xmlns:a="http://schemas.openxmlformats.org/drawingml/2006/main" rot="2150760">
          <a:off x="1687273" y="2888656"/>
          <a:ext cx="362287" cy="2028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Інститут 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фіз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.-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та комп. наук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0.26291</cdr:x>
      <cdr:y>0.46648</cdr:y>
    </cdr:from>
    <cdr:to>
      <cdr:x>0.30785</cdr:x>
      <cdr:y>0.80737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B27C485E-CE68-21A4-0BF3-91AEDA67D074}"/>
            </a:ext>
          </a:extLst>
        </cdr:cNvPr>
        <cdr:cNvSpPr txBox="1"/>
      </cdr:nvSpPr>
      <cdr:spPr>
        <a:xfrm xmlns:a="http://schemas.openxmlformats.org/drawingml/2006/main" rot="2150760">
          <a:off x="2119321" y="2775203"/>
          <a:ext cx="362257" cy="2028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Математики та інформатики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0.28971</cdr:x>
      <cdr:y>0.47858</cdr:y>
    </cdr:from>
    <cdr:to>
      <cdr:x>0.33466</cdr:x>
      <cdr:y>0.81947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D0F1A09-E5D8-5122-DF04-7DD7274AFF3C}"/>
            </a:ext>
          </a:extLst>
        </cdr:cNvPr>
        <cdr:cNvSpPr txBox="1"/>
      </cdr:nvSpPr>
      <cdr:spPr>
        <a:xfrm xmlns:a="http://schemas.openxmlformats.org/drawingml/2006/main" rot="2150760">
          <a:off x="2335338" y="2847233"/>
          <a:ext cx="362337" cy="2028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Фіз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культури та 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здор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людини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0.37416</cdr:x>
      <cdr:y>0.46557</cdr:y>
    </cdr:from>
    <cdr:to>
      <cdr:x>0.41153</cdr:x>
      <cdr:y>0.65652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C6DB0798-D43E-424B-0089-FDAFF8F19175}"/>
            </a:ext>
          </a:extLst>
        </cdr:cNvPr>
        <cdr:cNvSpPr txBox="1"/>
      </cdr:nvSpPr>
      <cdr:spPr>
        <a:xfrm xmlns:a="http://schemas.openxmlformats.org/drawingml/2006/main" rot="2150760">
          <a:off x="3016036" y="2769806"/>
          <a:ext cx="301235" cy="1136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Географічний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0.35549</cdr:x>
      <cdr:y>0.46013</cdr:y>
    </cdr:from>
    <cdr:to>
      <cdr:x>0.40909</cdr:x>
      <cdr:y>0.90432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0DBD701C-D570-7A4D-B7BC-504314588B1C}"/>
            </a:ext>
          </a:extLst>
        </cdr:cNvPr>
        <cdr:cNvSpPr txBox="1"/>
      </cdr:nvSpPr>
      <cdr:spPr>
        <a:xfrm xmlns:a="http://schemas.openxmlformats.org/drawingml/2006/main" rot="2150760">
          <a:off x="2865536" y="2737439"/>
          <a:ext cx="432064" cy="26426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Архіт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., буд. та декор.-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прикл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мистецтва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0.39865</cdr:x>
      <cdr:y>0.45572</cdr:y>
    </cdr:from>
    <cdr:to>
      <cdr:x>0.43749</cdr:x>
      <cdr:y>0.88466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C03E5B6A-9A72-CAB7-5497-667CF7FBD870}"/>
            </a:ext>
          </a:extLst>
        </cdr:cNvPr>
        <cdr:cNvSpPr txBox="1"/>
      </cdr:nvSpPr>
      <cdr:spPr>
        <a:xfrm xmlns:a="http://schemas.openxmlformats.org/drawingml/2006/main" rot="2150760">
          <a:off x="3213463" y="2711194"/>
          <a:ext cx="313085" cy="2551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Інститут біології, хімії та біоресурсів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0.49902</cdr:x>
      <cdr:y>0.45428</cdr:y>
    </cdr:from>
    <cdr:to>
      <cdr:x>0.53845</cdr:x>
      <cdr:y>0.64523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33AAFF27-3A4E-C996-8733-20F0FBD34FCD}"/>
            </a:ext>
          </a:extLst>
        </cdr:cNvPr>
        <cdr:cNvSpPr txBox="1"/>
      </cdr:nvSpPr>
      <cdr:spPr>
        <a:xfrm xmlns:a="http://schemas.openxmlformats.org/drawingml/2006/main" rot="2150760">
          <a:off x="4022575" y="2702660"/>
          <a:ext cx="317842" cy="1136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Економічний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0.51917</cdr:x>
      <cdr:y>0.49863</cdr:y>
    </cdr:from>
    <cdr:to>
      <cdr:x>0.55654</cdr:x>
      <cdr:y>0.68958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556C7E7-23A9-BCAC-22BA-AA3573B17721}"/>
            </a:ext>
          </a:extLst>
        </cdr:cNvPr>
        <cdr:cNvSpPr txBox="1"/>
      </cdr:nvSpPr>
      <cdr:spPr>
        <a:xfrm xmlns:a="http://schemas.openxmlformats.org/drawingml/2006/main" rot="2150760">
          <a:off x="4184946" y="2966466"/>
          <a:ext cx="301296" cy="11360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По університету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0.56263</cdr:x>
      <cdr:y>0.50086</cdr:y>
    </cdr:from>
    <cdr:to>
      <cdr:x>0.60166</cdr:x>
      <cdr:y>0.65528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2976E3B3-7C7C-9277-EB5D-2EC40F37922A}"/>
            </a:ext>
          </a:extLst>
        </cdr:cNvPr>
        <cdr:cNvSpPr txBox="1"/>
      </cdr:nvSpPr>
      <cdr:spPr>
        <a:xfrm xmlns:a="http://schemas.openxmlformats.org/drawingml/2006/main" rot="2150760">
          <a:off x="4535310" y="2979761"/>
          <a:ext cx="314623" cy="9186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Філологічний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0.61625</cdr:x>
      <cdr:y>0.48172</cdr:y>
    </cdr:from>
    <cdr:to>
      <cdr:x>0.65509</cdr:x>
      <cdr:y>0.63615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BF5A2351-41F2-53C7-1980-DCF6A7F98F19}"/>
            </a:ext>
          </a:extLst>
        </cdr:cNvPr>
        <cdr:cNvSpPr txBox="1"/>
      </cdr:nvSpPr>
      <cdr:spPr>
        <a:xfrm xmlns:a="http://schemas.openxmlformats.org/drawingml/2006/main" rot="2150760">
          <a:off x="4967522" y="2865860"/>
          <a:ext cx="313086" cy="9187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Юридичний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0.58929</cdr:x>
      <cdr:y>0.49347</cdr:y>
    </cdr:from>
    <cdr:to>
      <cdr:x>0.63424</cdr:x>
      <cdr:y>0.87754</cdr:y>
    </cdr:to>
    <cdr:sp macro="" textlink="">
      <cdr:nvSpPr>
        <cdr:cNvPr id="12" name="TextBox 1">
          <a:extLst xmlns:a="http://schemas.openxmlformats.org/drawingml/2006/main">
            <a:ext uri="{FF2B5EF4-FFF2-40B4-BE49-F238E27FC236}">
              <a16:creationId xmlns:a16="http://schemas.microsoft.com/office/drawing/2014/main" id="{181AAEC1-AE6F-C9D4-C048-9AB867C8CE8B}"/>
            </a:ext>
          </a:extLst>
        </cdr:cNvPr>
        <cdr:cNvSpPr txBox="1"/>
      </cdr:nvSpPr>
      <cdr:spPr>
        <a:xfrm xmlns:a="http://schemas.openxmlformats.org/drawingml/2006/main" rot="2150760">
          <a:off x="4750231" y="2935773"/>
          <a:ext cx="362337" cy="22849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Історії, політології та </a:t>
          </a:r>
          <a:r>
            <a:rPr lang="uk-UA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міжн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відносин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0.68728</cdr:x>
      <cdr:y>0.47799</cdr:y>
    </cdr:from>
    <cdr:to>
      <cdr:x>0.72613</cdr:x>
      <cdr:y>0.67176</cdr:y>
    </cdr:to>
    <cdr:sp macro="" textlink="">
      <cdr:nvSpPr>
        <cdr:cNvPr id="13" name="TextBox 1">
          <a:extLst xmlns:a="http://schemas.openxmlformats.org/drawingml/2006/main">
            <a:ext uri="{FF2B5EF4-FFF2-40B4-BE49-F238E27FC236}">
              <a16:creationId xmlns:a16="http://schemas.microsoft.com/office/drawing/2014/main" id="{B6FA75E3-9DCD-5911-447A-04D97A5DAAA4}"/>
            </a:ext>
          </a:extLst>
        </cdr:cNvPr>
        <cdr:cNvSpPr txBox="1"/>
      </cdr:nvSpPr>
      <cdr:spPr>
        <a:xfrm xmlns:a="http://schemas.openxmlformats.org/drawingml/2006/main" rot="2150760">
          <a:off x="5540100" y="2843717"/>
          <a:ext cx="313166" cy="11527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Іноземних мов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0.65878</cdr:x>
      <cdr:y>0.46344</cdr:y>
    </cdr:from>
    <cdr:to>
      <cdr:x>0.69762</cdr:x>
      <cdr:y>0.93868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id="{355840A6-6855-E8ED-1403-870C34ACDDC2}"/>
            </a:ext>
          </a:extLst>
        </cdr:cNvPr>
        <cdr:cNvSpPr txBox="1"/>
      </cdr:nvSpPr>
      <cdr:spPr>
        <a:xfrm xmlns:a="http://schemas.openxmlformats.org/drawingml/2006/main" rot="2150760">
          <a:off x="5310340" y="2757118"/>
          <a:ext cx="313085" cy="28273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Педагогіки, психології та соціальної роботи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247" cy="493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826" y="1"/>
            <a:ext cx="2946246" cy="493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711"/>
            <a:ext cx="2946247" cy="4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826" y="9378711"/>
            <a:ext cx="2946246" cy="4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3E65E70-37A7-49B1-B911-891FEF5D6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0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247" cy="493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26" y="1"/>
            <a:ext cx="2946246" cy="493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88" y="4690150"/>
            <a:ext cx="5439101" cy="444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711"/>
            <a:ext cx="2946247" cy="4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26" y="9378711"/>
            <a:ext cx="2946246" cy="4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52FA66C-C03E-4D0C-8403-398F9CA8F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35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FC54D2-7C6F-4036-B288-2731F87AFF94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672950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9888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756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063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 dirty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951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 dirty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613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85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722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293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BFFD98-8530-405E-A74A-0AF5E85B35A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462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360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3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447C8EE-D17D-41DC-8635-191F79576C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DC3A8-7E8F-4101-9E66-3E285E46B0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8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8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C9D15-1EBE-4826-8B66-EF0659A685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і таблиц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аблиці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uk-UA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AC25C-2980-450E-A903-8B1D4E81DD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31275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2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C4B71387-B710-4054-9CE2-89BC26E1C3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360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2D5846-9D59-4808-8E23-CAC30B55CC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7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CE9F4C-19B1-48D7-A215-4D914C63B6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5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5" y="1316039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9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87EF3F9C-2A53-49B1-965E-62DFBF4AFA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36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703D6-20A0-4CF1-A00F-5D4E8BAD41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00B42-2BEA-4A94-9544-8EF3281267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9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360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3FD00-1DC6-43ED-89D3-CA8D8DE947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68E3B-E2D6-4198-9CAA-679C0DC0CEF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360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4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2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2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2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360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3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3" r:id="rId12"/>
  </p:sldLayoutIdLst>
  <p:transition>
    <p:random/>
  </p:transition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7.jpeg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645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 descr="Державний прапор України: від Стрия до Евересту - Інститут Просвіти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325" y="-9814"/>
            <a:ext cx="3947733" cy="2502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-277748" y="42711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0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СЛАВА УКРАЇНІ </a:t>
            </a:r>
          </a:p>
          <a:p>
            <a:pPr algn="ctr"/>
            <a:r>
              <a:rPr lang="uk-UA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ТА ЇЇ НЕЗЛАМНИМ ГЕРОЯМ!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596D2E0-B5DC-441F-B275-76DA08C4FDF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" b="1"/>
          <a:stretch/>
        </p:blipFill>
        <p:spPr>
          <a:xfrm>
            <a:off x="4766153" y="-27981"/>
            <a:ext cx="4698418" cy="48971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Скругленный прямоугольник 1">
            <a:extLst>
              <a:ext uri="{FF2B5EF4-FFF2-40B4-BE49-F238E27FC236}">
                <a16:creationId xmlns:a16="http://schemas.microsoft.com/office/drawing/2014/main" id="{D4D30ED0-0D71-448B-ADA9-EFFBC0BEA68A}"/>
              </a:ext>
            </a:extLst>
          </p:cNvPr>
          <p:cNvSpPr/>
          <p:nvPr/>
        </p:nvSpPr>
        <p:spPr>
          <a:xfrm>
            <a:off x="84236" y="5175947"/>
            <a:ext cx="8520212" cy="1614629"/>
          </a:xfrm>
          <a:prstGeom prst="roundRect">
            <a:avLst>
              <a:gd name="adj" fmla="val 20062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i="1" dirty="0">
              <a:solidFill>
                <a:srgbClr val="0070C0"/>
              </a:solidFill>
              <a:latin typeface="Times New Roman" pitchFamily="18" charset="0"/>
            </a:endParaRPr>
          </a:p>
          <a:p>
            <a:pPr algn="ctr"/>
            <a:endParaRPr lang="uk-UA" sz="3000" dirty="0">
              <a:solidFill>
                <a:srgbClr val="0070C0"/>
              </a:solidFill>
              <a:latin typeface="Times New Roman" pitchFamily="18" charset="0"/>
            </a:endParaRPr>
          </a:p>
          <a:p>
            <a:pPr algn="ctr"/>
            <a:endParaRPr lang="uk-UA" sz="1400" dirty="0">
              <a:solidFill>
                <a:srgbClr val="0070C0"/>
              </a:solidFill>
              <a:latin typeface="Times New Roman" pitchFamily="18" charset="0"/>
            </a:endParaRPr>
          </a:p>
          <a:p>
            <a:pPr algn="ctr"/>
            <a:endParaRPr lang="uk-UA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аналізу успішності та якості знань здобувачів вищої освіти </a:t>
            </a:r>
          </a:p>
          <a:p>
            <a:pPr algn="ctr"/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підсумками літньої екзаменаційної сесії 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2023-2024 </a:t>
            </a:r>
            <a:r>
              <a:rPr lang="uk-UA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uk-UA" sz="1800" dirty="0">
              <a:latin typeface="Cambria" panose="02040503050406030204" pitchFamily="18" charset="0"/>
            </a:endParaRPr>
          </a:p>
          <a:p>
            <a:pPr algn="ctr"/>
            <a:endParaRPr lang="uk-UA" sz="1600" dirty="0">
              <a:latin typeface="Cambria" panose="02040503050406030204" pitchFamily="18" charset="0"/>
            </a:endParaRPr>
          </a:p>
          <a:p>
            <a:pPr algn="ctr"/>
            <a:endParaRPr lang="uk-UA" sz="1600" dirty="0">
              <a:latin typeface="Cambria" panose="02040503050406030204" pitchFamily="18" charset="0"/>
            </a:endParaRPr>
          </a:p>
          <a:p>
            <a:pPr algn="ctr"/>
            <a:endParaRPr lang="uk-UA" sz="1400" b="0" dirty="0"/>
          </a:p>
          <a:p>
            <a:pPr algn="ctr"/>
            <a:endParaRPr lang="uk-UA" sz="1400" b="0" dirty="0"/>
          </a:p>
          <a:p>
            <a:pPr algn="ctr"/>
            <a:endParaRPr lang="uk-UA" sz="1400" b="0" dirty="0"/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693192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8" y="-1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463" y="134594"/>
            <a:ext cx="7592881" cy="800219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84916">
                <a:schemeClr val="accent1">
                  <a:lumMod val="20000"/>
                  <a:lumOff val="80000"/>
                </a:schemeClr>
              </a:gs>
              <a:gs pos="8000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Показники успішності та якості знань студентів ОР «Магістр»  у динаміці за трьома останніми роками</a:t>
            </a:r>
            <a:endParaRPr lang="ru-RU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96828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9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940E74F-304B-F1C6-7210-7168508312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983660"/>
              </p:ext>
            </p:extLst>
          </p:nvPr>
        </p:nvGraphicFramePr>
        <p:xfrm>
          <a:off x="723535" y="1624490"/>
          <a:ext cx="7560841" cy="374441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075525">
                  <a:extLst>
                    <a:ext uri="{9D8B030D-6E8A-4147-A177-3AD203B41FA5}">
                      <a16:colId xmlns:a16="http://schemas.microsoft.com/office/drawing/2014/main" val="1742757373"/>
                    </a:ext>
                  </a:extLst>
                </a:gridCol>
                <a:gridCol w="1884916">
                  <a:extLst>
                    <a:ext uri="{9D8B030D-6E8A-4147-A177-3AD203B41FA5}">
                      <a16:colId xmlns:a16="http://schemas.microsoft.com/office/drawing/2014/main" val="706773184"/>
                    </a:ext>
                  </a:extLst>
                </a:gridCol>
                <a:gridCol w="1822674">
                  <a:extLst>
                    <a:ext uri="{9D8B030D-6E8A-4147-A177-3AD203B41FA5}">
                      <a16:colId xmlns:a16="http://schemas.microsoft.com/office/drawing/2014/main" val="2212154878"/>
                    </a:ext>
                  </a:extLst>
                </a:gridCol>
                <a:gridCol w="1777726">
                  <a:extLst>
                    <a:ext uri="{9D8B030D-6E8A-4147-A177-3AD203B41FA5}">
                      <a16:colId xmlns:a16="http://schemas.microsoft.com/office/drawing/2014/main" val="2499915474"/>
                    </a:ext>
                  </a:extLst>
                </a:gridCol>
              </a:tblGrid>
              <a:tr h="8459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Навчальний рік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uk-UA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spc="-7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  <a:r>
                        <a:rPr lang="ru-RU" sz="2000" spc="-7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spc="-7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uk-UA" sz="2000" spc="-7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spc="-7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</a:t>
                      </a:r>
                      <a:r>
                        <a:rPr lang="uk-UA" sz="2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uk-UA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E8B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774860"/>
                  </a:ext>
                </a:extLst>
              </a:tr>
              <a:tr h="1011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здавали сесію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1272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88887"/>
                  </a:ext>
                </a:extLst>
              </a:tr>
              <a:tr h="1011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 успішність,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34624"/>
                  </a:ext>
                </a:extLst>
              </a:tr>
              <a:tr h="8750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 знань,%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39,9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338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231354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8" y="-1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463" y="134593"/>
            <a:ext cx="7592881" cy="774571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84916">
                <a:schemeClr val="accent1">
                  <a:lumMod val="20000"/>
                  <a:lumOff val="80000"/>
                </a:schemeClr>
              </a:gs>
              <a:gs pos="8000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  <a:tabLst>
                <a:tab pos="-69850" algn="l"/>
              </a:tabLst>
            </a:pPr>
            <a:r>
              <a:rPr lang="uk-UA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 абсолютної успішності та якості знань студентів </a:t>
            </a:r>
          </a:p>
          <a:p>
            <a:pPr algn="ctr">
              <a:spcAft>
                <a:spcPts val="1000"/>
              </a:spcAft>
              <a:tabLst>
                <a:tab pos="-69850" algn="l"/>
              </a:tabLst>
            </a:pPr>
            <a:r>
              <a:rPr lang="uk-UA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 «</a:t>
            </a:r>
            <a:r>
              <a:rPr lang="uk-UA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Магістр</a:t>
            </a:r>
            <a:r>
              <a:rPr lang="uk-UA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у розрізі факультетів / навчально - наукових інститутів </a:t>
            </a:r>
            <a:endParaRPr lang="ru-RU" sz="1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96828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10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48445C2-224F-2A8C-50E3-C068299C7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546312"/>
              </p:ext>
            </p:extLst>
          </p:nvPr>
        </p:nvGraphicFramePr>
        <p:xfrm>
          <a:off x="75463" y="1025166"/>
          <a:ext cx="8856985" cy="5830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8626">
                  <a:extLst>
                    <a:ext uri="{9D8B030D-6E8A-4147-A177-3AD203B41FA5}">
                      <a16:colId xmlns:a16="http://schemas.microsoft.com/office/drawing/2014/main" val="2464020864"/>
                    </a:ext>
                  </a:extLst>
                </a:gridCol>
                <a:gridCol w="1685826">
                  <a:extLst>
                    <a:ext uri="{9D8B030D-6E8A-4147-A177-3AD203B41FA5}">
                      <a16:colId xmlns:a16="http://schemas.microsoft.com/office/drawing/2014/main" val="615123783"/>
                    </a:ext>
                  </a:extLst>
                </a:gridCol>
                <a:gridCol w="699517">
                  <a:extLst>
                    <a:ext uri="{9D8B030D-6E8A-4147-A177-3AD203B41FA5}">
                      <a16:colId xmlns:a16="http://schemas.microsoft.com/office/drawing/2014/main" val="2295891057"/>
                    </a:ext>
                  </a:extLst>
                </a:gridCol>
                <a:gridCol w="698696">
                  <a:extLst>
                    <a:ext uri="{9D8B030D-6E8A-4147-A177-3AD203B41FA5}">
                      <a16:colId xmlns:a16="http://schemas.microsoft.com/office/drawing/2014/main" val="1758538648"/>
                    </a:ext>
                  </a:extLst>
                </a:gridCol>
                <a:gridCol w="698696">
                  <a:extLst>
                    <a:ext uri="{9D8B030D-6E8A-4147-A177-3AD203B41FA5}">
                      <a16:colId xmlns:a16="http://schemas.microsoft.com/office/drawing/2014/main" val="2217456754"/>
                    </a:ext>
                  </a:extLst>
                </a:gridCol>
                <a:gridCol w="698696">
                  <a:extLst>
                    <a:ext uri="{9D8B030D-6E8A-4147-A177-3AD203B41FA5}">
                      <a16:colId xmlns:a16="http://schemas.microsoft.com/office/drawing/2014/main" val="1991859610"/>
                    </a:ext>
                  </a:extLst>
                </a:gridCol>
                <a:gridCol w="699517">
                  <a:extLst>
                    <a:ext uri="{9D8B030D-6E8A-4147-A177-3AD203B41FA5}">
                      <a16:colId xmlns:a16="http://schemas.microsoft.com/office/drawing/2014/main" val="4080043831"/>
                    </a:ext>
                  </a:extLst>
                </a:gridCol>
                <a:gridCol w="699517">
                  <a:extLst>
                    <a:ext uri="{9D8B030D-6E8A-4147-A177-3AD203B41FA5}">
                      <a16:colId xmlns:a16="http://schemas.microsoft.com/office/drawing/2014/main" val="1920129276"/>
                    </a:ext>
                  </a:extLst>
                </a:gridCol>
                <a:gridCol w="815418">
                  <a:extLst>
                    <a:ext uri="{9D8B030D-6E8A-4147-A177-3AD203B41FA5}">
                      <a16:colId xmlns:a16="http://schemas.microsoft.com/office/drawing/2014/main" val="808114534"/>
                    </a:ext>
                  </a:extLst>
                </a:gridCol>
                <a:gridCol w="816238">
                  <a:extLst>
                    <a:ext uri="{9D8B030D-6E8A-4147-A177-3AD203B41FA5}">
                      <a16:colId xmlns:a16="http://schemas.microsoft.com/office/drawing/2014/main" val="2427157354"/>
                    </a:ext>
                  </a:extLst>
                </a:gridCol>
                <a:gridCol w="816238">
                  <a:extLst>
                    <a:ext uri="{9D8B030D-6E8A-4147-A177-3AD203B41FA5}">
                      <a16:colId xmlns:a16="http://schemas.microsoft.com/office/drawing/2014/main" val="3031847446"/>
                    </a:ext>
                  </a:extLst>
                </a:gridCol>
              </a:tblGrid>
              <a:tr h="456699"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за/п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/ навчально-науковий інститут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студентів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1.06.2024 р.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успішність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630555" algn="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701053"/>
                  </a:ext>
                </a:extLst>
              </a:tr>
              <a:tr h="823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304114"/>
                  </a:ext>
                </a:extLst>
              </a:tr>
              <a:tr h="34805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Інститут біології, хімії та біоресурсів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683994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Інститут фізико-технічних та комп’ютерних наук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003270"/>
                  </a:ext>
                </a:extLst>
              </a:tr>
              <a:tr h="17666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Географічний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08484"/>
                  </a:ext>
                </a:extLst>
              </a:tr>
              <a:tr h="18617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Економічний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33,0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594258"/>
                  </a:ext>
                </a:extLst>
              </a:tr>
              <a:tr h="22976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Іноземних мов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66,7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800964"/>
                  </a:ext>
                </a:extLst>
              </a:tr>
              <a:tr h="50346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Історії, політології та міжнародних відносин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587697"/>
                  </a:ext>
                </a:extLst>
              </a:tr>
              <a:tr h="37703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Математики та інформатики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65,0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29,0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254478"/>
                  </a:ext>
                </a:extLst>
              </a:tr>
              <a:tr h="50346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Педагогіки, психології та соціальної роботи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73,6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735830"/>
                  </a:ext>
                </a:extLst>
              </a:tr>
              <a:tr h="50346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Фізичної культури та </a:t>
                      </a:r>
                      <a:r>
                        <a:rPr lang="uk-UA" sz="12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</a:t>
                      </a:r>
                      <a:r>
                        <a:rPr lang="ru-RU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людини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393964"/>
                  </a:ext>
                </a:extLst>
              </a:tr>
              <a:tr h="18617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Філологічний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982547"/>
                  </a:ext>
                </a:extLst>
              </a:tr>
              <a:tr h="18617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Юридичний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61,1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25, 7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857733"/>
                  </a:ext>
                </a:extLst>
              </a:tr>
              <a:tr h="75631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Архітектури, будівництва та декоративно-прикладного мистецтва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62,9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51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241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307999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245" y="-50807"/>
            <a:ext cx="9403335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Line 487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0" name="Line 493"/>
          <p:cNvSpPr>
            <a:spLocks noChangeShapeType="1"/>
          </p:cNvSpPr>
          <p:nvPr/>
        </p:nvSpPr>
        <p:spPr bwMode="auto">
          <a:xfrm>
            <a:off x="2009775" y="-511175"/>
            <a:ext cx="0" cy="0"/>
          </a:xfrm>
          <a:prstGeom prst="line">
            <a:avLst/>
          </a:prstGeom>
          <a:noFill/>
          <a:ln w="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1" name="Line 494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172245" y="94961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 студентів (%), які отримали оцінку «незадовільно» </a:t>
            </a:r>
          </a:p>
          <a:p>
            <a:pPr algn="ctr"/>
            <a:r>
              <a:rPr lang="uk-UA" sz="2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літній екзаменаційній сесії</a:t>
            </a:r>
            <a:endParaRPr lang="uk-UA" sz="1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_s7186"/>
          <p:cNvSpPr>
            <a:spLocks noChangeArrowheads="1"/>
          </p:cNvSpPr>
          <p:nvPr/>
        </p:nvSpPr>
        <p:spPr bwMode="auto">
          <a:xfrm>
            <a:off x="8664575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11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2D47ADD-DA28-0620-33BE-5D6A13637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809989"/>
              </p:ext>
            </p:extLst>
          </p:nvPr>
        </p:nvGraphicFramePr>
        <p:xfrm>
          <a:off x="367385" y="1412776"/>
          <a:ext cx="8297191" cy="413840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73533">
                  <a:extLst>
                    <a:ext uri="{9D8B030D-6E8A-4147-A177-3AD203B41FA5}">
                      <a16:colId xmlns:a16="http://schemas.microsoft.com/office/drawing/2014/main" val="4281371512"/>
                    </a:ext>
                  </a:extLst>
                </a:gridCol>
                <a:gridCol w="1491369">
                  <a:extLst>
                    <a:ext uri="{9D8B030D-6E8A-4147-A177-3AD203B41FA5}">
                      <a16:colId xmlns:a16="http://schemas.microsoft.com/office/drawing/2014/main" val="4059602627"/>
                    </a:ext>
                  </a:extLst>
                </a:gridCol>
                <a:gridCol w="1491369">
                  <a:extLst>
                    <a:ext uri="{9D8B030D-6E8A-4147-A177-3AD203B41FA5}">
                      <a16:colId xmlns:a16="http://schemas.microsoft.com/office/drawing/2014/main" val="1816214122"/>
                    </a:ext>
                  </a:extLst>
                </a:gridCol>
                <a:gridCol w="1386324">
                  <a:extLst>
                    <a:ext uri="{9D8B030D-6E8A-4147-A177-3AD203B41FA5}">
                      <a16:colId xmlns:a16="http://schemas.microsoft.com/office/drawing/2014/main" val="2986113468"/>
                    </a:ext>
                  </a:extLst>
                </a:gridCol>
                <a:gridCol w="105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49551">
                  <a:extLst>
                    <a:ext uri="{9D8B030D-6E8A-4147-A177-3AD203B41FA5}">
                      <a16:colId xmlns:a16="http://schemas.microsoft.com/office/drawing/2014/main" val="1977635924"/>
                    </a:ext>
                  </a:extLst>
                </a:gridCol>
              </a:tblGrid>
              <a:tr h="81780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Курси / навчальні роки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A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2022-2023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err="1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err="1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2022-2023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н.р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2023-2024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353881"/>
                  </a:ext>
                </a:extLst>
              </a:tr>
              <a:tr h="272602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всього студентів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% студентів з оцінкою «незадовільно»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49222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1-й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A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2347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2616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16,2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17,8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614255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2-й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A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2643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16,6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712048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3-й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A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1829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2034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19,1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21,1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753325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4-й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A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1724</a:t>
                      </a:r>
                      <a:endParaRPr lang="ru-RU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1793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7,4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803784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5-й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A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1931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Gadug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1229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15,1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adugi" panose="020B0502040204020203" pitchFamily="34" charset="0"/>
                          <a:cs typeface="Times New Roman" panose="02020603050405020304" pitchFamily="18" charset="0"/>
                        </a:rPr>
                        <a:t>23,8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08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54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-10143"/>
            <a:ext cx="9403335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Line 487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0" name="Line 493"/>
          <p:cNvSpPr>
            <a:spLocks noChangeShapeType="1"/>
          </p:cNvSpPr>
          <p:nvPr/>
        </p:nvSpPr>
        <p:spPr bwMode="auto">
          <a:xfrm>
            <a:off x="2009775" y="-511175"/>
            <a:ext cx="0" cy="0"/>
          </a:xfrm>
          <a:prstGeom prst="line">
            <a:avLst/>
          </a:prstGeom>
          <a:noFill/>
          <a:ln w="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1" name="Line 494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3" y="141972"/>
            <a:ext cx="78894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Навчальні дисципліни з показником якості знань</a:t>
            </a:r>
            <a:r>
              <a:rPr lang="uk-UA" dirty="0"/>
              <a:t>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 </a:t>
            </a:r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35%</a:t>
            </a:r>
          </a:p>
        </p:txBody>
      </p:sp>
      <p:sp>
        <p:nvSpPr>
          <p:cNvPr id="9" name="_s7186"/>
          <p:cNvSpPr>
            <a:spLocks noChangeArrowheads="1"/>
          </p:cNvSpPr>
          <p:nvPr/>
        </p:nvSpPr>
        <p:spPr bwMode="auto">
          <a:xfrm>
            <a:off x="8664574" y="16892"/>
            <a:ext cx="566515" cy="44824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12а</a:t>
            </a: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204E180A-D7AB-86F8-66B4-A223241E8A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62891"/>
              </p:ext>
            </p:extLst>
          </p:nvPr>
        </p:nvGraphicFramePr>
        <p:xfrm>
          <a:off x="323529" y="1196752"/>
          <a:ext cx="8466003" cy="5404610"/>
        </p:xfrm>
        <a:graphic>
          <a:graphicData uri="http://schemas.openxmlformats.org/drawingml/2006/table">
            <a:tbl>
              <a:tblPr firstRow="1" firstCol="1" bandRow="1"/>
              <a:tblGrid>
                <a:gridCol w="936103">
                  <a:extLst>
                    <a:ext uri="{9D8B030D-6E8A-4147-A177-3AD203B41FA5}">
                      <a16:colId xmlns:a16="http://schemas.microsoft.com/office/drawing/2014/main" val="3425079104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594374922"/>
                    </a:ext>
                  </a:extLst>
                </a:gridCol>
                <a:gridCol w="3767520">
                  <a:extLst>
                    <a:ext uri="{9D8B030D-6E8A-4147-A177-3AD203B41FA5}">
                      <a16:colId xmlns:a16="http://schemas.microsoft.com/office/drawing/2014/main" val="2590495670"/>
                    </a:ext>
                  </a:extLst>
                </a:gridCol>
                <a:gridCol w="1314108">
                  <a:extLst>
                    <a:ext uri="{9D8B030D-6E8A-4147-A177-3AD203B41FA5}">
                      <a16:colId xmlns:a16="http://schemas.microsoft.com/office/drawing/2014/main" val="3649689296"/>
                    </a:ext>
                  </a:extLst>
                </a:gridCol>
              </a:tblGrid>
              <a:tr h="365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4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ОК </a:t>
                      </a:r>
                      <a:br>
                        <a:rPr lang="uk-UA" sz="1200" b="1" spc="-4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sz="1200" b="1" spc="-4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показником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4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</a:t>
                      </a:r>
                      <a:r>
                        <a:rPr lang="uk-UA" sz="1200" b="1" spc="-4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35 ,0 %</a:t>
                      </a:r>
                      <a:endParaRPr lang="ru-RU" sz="1200" b="1" spc="-4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навчальних дисциплін </a:t>
                      </a:r>
                      <a:r>
                        <a:rPr lang="uk-UA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загальноуніверситетського</a:t>
                      </a: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рівня</a:t>
                      </a:r>
                      <a:endParaRPr lang="ru-RU" sz="1200" b="1" spc="-4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ОП</a:t>
                      </a:r>
                      <a:endParaRPr lang="ru-RU" sz="1200" b="1" spc="-4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 знань, %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500838"/>
                  </a:ext>
                </a:extLst>
              </a:tr>
              <a:tr h="182815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Навчально-науковий інститут біології, хімії та біоресурсів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07378435"/>
                  </a:ext>
                </a:extLst>
              </a:tr>
              <a:tr h="365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Філософія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</a:t>
                      </a:r>
                      <a:r>
                        <a:rPr lang="ru-RU" sz="1200" b="1" kern="100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Технології</a:t>
                      </a:r>
                      <a:r>
                        <a:rPr lang="ru-RU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00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ru-RU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200" b="1" kern="100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агроменеджмент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33,3% (406 гр.)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317116"/>
                  </a:ext>
                </a:extLst>
              </a:tr>
              <a:tr h="182815">
                <a:tc gridSpan="4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Навчально-науковий інститут фізико-технічних та комп’ютерних наук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81920216"/>
                  </a:ext>
                </a:extLst>
              </a:tr>
              <a:tr h="304692"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Українська мова за професійним спрямуванням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Машинобудування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31,3% (216 гр.)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800" kern="100" dirty="0"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00405"/>
                  </a:ext>
                </a:extLst>
              </a:tr>
              <a:tr h="365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Метрологія та інформаційно-вимірювальна техніка</a:t>
                      </a:r>
                      <a:endParaRPr lang="ru-RU" dirty="0"/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28% (122 гр.)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654564"/>
                  </a:ext>
                </a:extLst>
              </a:tr>
              <a:tr h="5484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Безпека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інформаційних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комунікаційних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 та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Інтернету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речей</a:t>
                      </a: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27,3% (321 гр.)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320491"/>
                  </a:ext>
                </a:extLst>
              </a:tr>
              <a:tr h="4557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Філософія</a:t>
                      </a:r>
                      <a:endParaRPr lang="ru-RU" dirty="0"/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Алгоритмічне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програмне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комп’ютерних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</a:t>
                      </a: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13,3 % (441с гр.)</a:t>
                      </a: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19986"/>
                  </a:ext>
                </a:extLst>
              </a:tr>
              <a:tr h="386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Комп’ютерна інженерія </a:t>
                      </a:r>
                      <a:endParaRPr lang="ru-RU" dirty="0"/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spc="-30" dirty="0">
                          <a:solidFill>
                            <a:schemeClr val="tx1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27,3% (342с гр.) 6,90% (442с гр.)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968866"/>
                  </a:ext>
                </a:extLst>
              </a:tr>
              <a:tr h="182815">
                <a:tc gridSpan="4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архітектури, будівництва та декоративно-прикладного мистецтва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15412278"/>
                  </a:ext>
                </a:extLst>
              </a:tr>
              <a:tr h="36563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Філософія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Будівництво та цивільна інженерія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16,67% (212 гр.)</a:t>
                      </a:r>
                      <a:endParaRPr lang="ru-RU" sz="1200" kern="100" dirty="0"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066667"/>
                  </a:ext>
                </a:extLst>
              </a:tr>
              <a:tr h="365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Архітектура та містобудування</a:t>
                      </a:r>
                      <a:endParaRPr lang="ru-RU" dirty="0"/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34,21 % 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(201, 205 гр.)</a:t>
                      </a:r>
                      <a:endParaRPr lang="ru-RU" sz="1200" kern="100" dirty="0"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211876"/>
                  </a:ext>
                </a:extLst>
              </a:tr>
              <a:tr h="182815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Географічний факультет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28630179"/>
                  </a:ext>
                </a:extLst>
              </a:tr>
              <a:tr h="298575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Філософія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Гідрометереологія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11,1% (207 гр.)</a:t>
                      </a:r>
                      <a:endParaRPr lang="ru-RU" sz="1200" kern="100" dirty="0"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261672"/>
                  </a:ext>
                </a:extLst>
              </a:tr>
              <a:tr h="365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Українська мова (за професійним спрямуванням)</a:t>
                      </a:r>
                      <a:endParaRPr lang="ru-RU" dirty="0"/>
                    </a:p>
                  </a:txBody>
                  <a:tcPr marL="26347" marR="26347" marT="0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kern="10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Гідрометерологія</a:t>
                      </a:r>
                      <a:endParaRPr lang="ru-RU" dirty="0"/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20,5%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(107, 109 гр.)</a:t>
                      </a:r>
                      <a:endParaRPr lang="ru-RU" sz="1200" kern="100" dirty="0"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23191"/>
                  </a:ext>
                </a:extLst>
              </a:tr>
              <a:tr h="271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ОП Геосистеми і </a:t>
                      </a:r>
                      <a:r>
                        <a:rPr lang="uk-UA" sz="1200" b="1" kern="100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георизики</a:t>
                      </a: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dirty="0"/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14,3% (106 гр.)</a:t>
                      </a:r>
                      <a:endParaRPr lang="ru-RU" sz="1200" kern="100" dirty="0"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667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53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-10143"/>
            <a:ext cx="9403335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Line 487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0" name="Line 493"/>
          <p:cNvSpPr>
            <a:spLocks noChangeShapeType="1"/>
          </p:cNvSpPr>
          <p:nvPr/>
        </p:nvSpPr>
        <p:spPr bwMode="auto">
          <a:xfrm>
            <a:off x="2009775" y="-511175"/>
            <a:ext cx="0" cy="0"/>
          </a:xfrm>
          <a:prstGeom prst="line">
            <a:avLst/>
          </a:prstGeom>
          <a:noFill/>
          <a:ln w="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1" name="Line 494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3" y="141972"/>
            <a:ext cx="78894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Навчальні дисципліни з показником якості знань</a:t>
            </a:r>
            <a:r>
              <a:rPr lang="uk-UA" dirty="0"/>
              <a:t>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 </a:t>
            </a:r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35%</a:t>
            </a:r>
          </a:p>
        </p:txBody>
      </p:sp>
      <p:sp>
        <p:nvSpPr>
          <p:cNvPr id="9" name="_s7186"/>
          <p:cNvSpPr>
            <a:spLocks noChangeArrowheads="1"/>
          </p:cNvSpPr>
          <p:nvPr/>
        </p:nvSpPr>
        <p:spPr bwMode="auto">
          <a:xfrm>
            <a:off x="8664574" y="39688"/>
            <a:ext cx="566515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12б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7F8B2DA-F822-8B0B-916F-05AC0046F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342649"/>
              </p:ext>
            </p:extLst>
          </p:nvPr>
        </p:nvGraphicFramePr>
        <p:xfrm>
          <a:off x="697240" y="1852951"/>
          <a:ext cx="7953697" cy="4207437"/>
        </p:xfrm>
        <a:graphic>
          <a:graphicData uri="http://schemas.openxmlformats.org/drawingml/2006/table">
            <a:tbl>
              <a:tblPr firstRow="1" firstCol="1" bandRow="1"/>
              <a:tblGrid>
                <a:gridCol w="988548">
                  <a:extLst>
                    <a:ext uri="{9D8B030D-6E8A-4147-A177-3AD203B41FA5}">
                      <a16:colId xmlns:a16="http://schemas.microsoft.com/office/drawing/2014/main" val="26393458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3134120282"/>
                    </a:ext>
                  </a:extLst>
                </a:gridCol>
                <a:gridCol w="2720724">
                  <a:extLst>
                    <a:ext uri="{9D8B030D-6E8A-4147-A177-3AD203B41FA5}">
                      <a16:colId xmlns:a16="http://schemas.microsoft.com/office/drawing/2014/main" val="1463830115"/>
                    </a:ext>
                  </a:extLst>
                </a:gridCol>
                <a:gridCol w="1436113">
                  <a:extLst>
                    <a:ext uri="{9D8B030D-6E8A-4147-A177-3AD203B41FA5}">
                      <a16:colId xmlns:a16="http://schemas.microsoft.com/office/drawing/2014/main" val="3034881240"/>
                    </a:ext>
                  </a:extLst>
                </a:gridCol>
              </a:tblGrid>
              <a:tr h="18203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Економічний факультет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18906267"/>
                  </a:ext>
                </a:extLst>
              </a:tr>
              <a:tr h="2916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kern="100" dirty="0">
                        <a:effectLst/>
                        <a:highlight>
                          <a:srgbClr val="D9E2F3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іноземна мова</a:t>
                      </a:r>
                      <a:endParaRPr lang="ru-RU" dirty="0"/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Міжнародні економічні відносини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baseline="0" dirty="0"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33,3 % (292 гр.)</a:t>
                      </a:r>
                      <a:endParaRPr lang="ru-RU" sz="1200" b="1" kern="100" baseline="0" dirty="0">
                        <a:effectLst/>
                        <a:highlight>
                          <a:srgbClr val="D9E2F3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283144"/>
                  </a:ext>
                </a:extLst>
              </a:tr>
              <a:tr h="18203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іноземних мов 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97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6517698"/>
                  </a:ext>
                </a:extLst>
              </a:tr>
              <a:tr h="244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288584"/>
                  </a:ext>
                </a:extLst>
              </a:tr>
              <a:tr h="182037"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історії, політології та міжнародних відносин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34155970"/>
                  </a:ext>
                </a:extLst>
              </a:tr>
              <a:tr h="361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іноземна мова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Міжнародні відносини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27,78 % (404 гр.)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4968989"/>
                  </a:ext>
                </a:extLst>
              </a:tr>
              <a:tr h="18203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математики та інформатики 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40434621"/>
                  </a:ext>
                </a:extLst>
              </a:tr>
              <a:tr h="373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Професійна іноземна мова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Інформаційні технології та управління проектами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21,8 %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9E2F3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(301, 311, 321 гр.)</a:t>
                      </a:r>
                      <a:endParaRPr lang="ru-RU" sz="1200" kern="100" dirty="0">
                        <a:effectLst/>
                        <a:highlight>
                          <a:srgbClr val="D9E2F3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571589"/>
                  </a:ext>
                </a:extLst>
              </a:tr>
              <a:tr h="182037"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педагогіки, психології та соціальної роботи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47818141"/>
                  </a:ext>
                </a:extLst>
              </a:tr>
              <a:tr h="1820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–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790983"/>
                  </a:ext>
                </a:extLst>
              </a:tr>
              <a:tr h="182037"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фізичної культури та </a:t>
                      </a:r>
                      <a:r>
                        <a:rPr lang="uk-UA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людини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63319559"/>
                  </a:ext>
                </a:extLst>
              </a:tr>
              <a:tr h="2843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–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755690"/>
                  </a:ext>
                </a:extLst>
              </a:tr>
              <a:tr h="18203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Філологічний факультет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18161604"/>
                  </a:ext>
                </a:extLst>
              </a:tr>
              <a:tr h="422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Актуальні питання історії та культури України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Журналістика та </a:t>
                      </a:r>
                      <a:r>
                        <a:rPr lang="uk-UA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кросмедійність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32,1% (105 гр.)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191905"/>
                  </a:ext>
                </a:extLst>
              </a:tr>
              <a:tr h="18203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Юридичний факультет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C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91336048"/>
                  </a:ext>
                </a:extLst>
              </a:tr>
              <a:tr h="547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Іноземна мова (за професійним спрямуванням)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Право 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23,08% (210 гр., </a:t>
                      </a:r>
                      <a:r>
                        <a:rPr lang="uk-UA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с.ф.н</a:t>
                      </a: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42" marR="50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852124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8D76613-A14F-A3CC-CC41-5C1B2C2079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766205"/>
              </p:ext>
            </p:extLst>
          </p:nvPr>
        </p:nvGraphicFramePr>
        <p:xfrm>
          <a:off x="710878" y="1277276"/>
          <a:ext cx="7953697" cy="548640"/>
        </p:xfrm>
        <a:graphic>
          <a:graphicData uri="http://schemas.openxmlformats.org/drawingml/2006/table">
            <a:tbl>
              <a:tblPr firstRow="1" firstCol="1" bandRow="1"/>
              <a:tblGrid>
                <a:gridCol w="996599">
                  <a:extLst>
                    <a:ext uri="{9D8B030D-6E8A-4147-A177-3AD203B41FA5}">
                      <a16:colId xmlns:a16="http://schemas.microsoft.com/office/drawing/2014/main" val="2954321029"/>
                    </a:ext>
                  </a:extLst>
                </a:gridCol>
                <a:gridCol w="2804306">
                  <a:extLst>
                    <a:ext uri="{9D8B030D-6E8A-4147-A177-3AD203B41FA5}">
                      <a16:colId xmlns:a16="http://schemas.microsoft.com/office/drawing/2014/main" val="1589800785"/>
                    </a:ext>
                  </a:extLst>
                </a:gridCol>
                <a:gridCol w="2678791">
                  <a:extLst>
                    <a:ext uri="{9D8B030D-6E8A-4147-A177-3AD203B41FA5}">
                      <a16:colId xmlns:a16="http://schemas.microsoft.com/office/drawing/2014/main" val="3853135283"/>
                    </a:ext>
                  </a:extLst>
                </a:gridCol>
                <a:gridCol w="1474001">
                  <a:extLst>
                    <a:ext uri="{9D8B030D-6E8A-4147-A177-3AD203B41FA5}">
                      <a16:colId xmlns:a16="http://schemas.microsoft.com/office/drawing/2014/main" val="3002597161"/>
                    </a:ext>
                  </a:extLst>
                </a:gridCol>
              </a:tblGrid>
              <a:tr h="2847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ОК </a:t>
                      </a:r>
                      <a:b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показником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</a:t>
                      </a: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35,0 %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навчальних дисциплін </a:t>
                      </a:r>
                      <a:r>
                        <a:rPr lang="uk-UA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загальноуніверситетського</a:t>
                      </a: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рівня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ОП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 знань, %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47" marR="26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5324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53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245" y="-50807"/>
            <a:ext cx="9403335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Line 487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0" name="Line 493"/>
          <p:cNvSpPr>
            <a:spLocks noChangeShapeType="1"/>
          </p:cNvSpPr>
          <p:nvPr/>
        </p:nvSpPr>
        <p:spPr bwMode="auto">
          <a:xfrm>
            <a:off x="2009775" y="-511175"/>
            <a:ext cx="0" cy="0"/>
          </a:xfrm>
          <a:prstGeom prst="line">
            <a:avLst/>
          </a:prstGeom>
          <a:noFill/>
          <a:ln w="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1" name="Line 494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" name="_s7186"/>
          <p:cNvSpPr>
            <a:spLocks noChangeArrowheads="1"/>
          </p:cNvSpPr>
          <p:nvPr/>
        </p:nvSpPr>
        <p:spPr bwMode="auto">
          <a:xfrm>
            <a:off x="8664575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13</a:t>
            </a:r>
          </a:p>
        </p:txBody>
      </p:sp>
      <p:pic>
        <p:nvPicPr>
          <p:cNvPr id="10" name="Рисунок 9" descr="C:\Users\user-03\Desktop\завантаження.png">
            <a:extLst>
              <a:ext uri="{FF2B5EF4-FFF2-40B4-BE49-F238E27FC236}">
                <a16:creationId xmlns:a16="http://schemas.microsoft.com/office/drawing/2014/main" id="{2B296335-F5E2-40D1-9FC4-43028F509CD1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21825" r="8985" b="21818"/>
          <a:stretch/>
        </p:blipFill>
        <p:spPr bwMode="auto">
          <a:xfrm>
            <a:off x="-47353" y="-10143"/>
            <a:ext cx="656639" cy="5411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0F7FF46-C34E-BA93-E133-7AA6A3CB8802}"/>
              </a:ext>
            </a:extLst>
          </p:cNvPr>
          <p:cNvSpPr txBox="1"/>
          <p:nvPr/>
        </p:nvSpPr>
        <p:spPr>
          <a:xfrm>
            <a:off x="520840" y="209581"/>
            <a:ext cx="78675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1600" b="1" spc="-3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абсолютної успішності та якості знань студентів фахового коледжу ЧНУ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підсумками літньої екзаменаційної сесії 2023-2024 </a:t>
            </a:r>
            <a:r>
              <a:rPr lang="uk-UA" sz="1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D3BCE37-C514-4BCE-61A0-9BD31AD996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29959"/>
              </p:ext>
            </p:extLst>
          </p:nvPr>
        </p:nvGraphicFramePr>
        <p:xfrm>
          <a:off x="647817" y="1484784"/>
          <a:ext cx="8042360" cy="3298479"/>
        </p:xfrm>
        <a:graphic>
          <a:graphicData uri="http://schemas.openxmlformats.org/drawingml/2006/table">
            <a:tbl>
              <a:tblPr firstRow="1" firstCol="1" bandRow="1" bandCol="1">
                <a:tableStyleId>{00A15C55-8517-42AA-B614-E9B94910E393}</a:tableStyleId>
              </a:tblPr>
              <a:tblGrid>
                <a:gridCol w="561328">
                  <a:extLst>
                    <a:ext uri="{9D8B030D-6E8A-4147-A177-3AD203B41FA5}">
                      <a16:colId xmlns:a16="http://schemas.microsoft.com/office/drawing/2014/main" val="3316387862"/>
                    </a:ext>
                  </a:extLst>
                </a:gridCol>
                <a:gridCol w="1680343">
                  <a:extLst>
                    <a:ext uri="{9D8B030D-6E8A-4147-A177-3AD203B41FA5}">
                      <a16:colId xmlns:a16="http://schemas.microsoft.com/office/drawing/2014/main" val="4231727867"/>
                    </a:ext>
                  </a:extLst>
                </a:gridCol>
                <a:gridCol w="1804983">
                  <a:extLst>
                    <a:ext uri="{9D8B030D-6E8A-4147-A177-3AD203B41FA5}">
                      <a16:colId xmlns:a16="http://schemas.microsoft.com/office/drawing/2014/main" val="1669226882"/>
                    </a:ext>
                  </a:extLst>
                </a:gridCol>
                <a:gridCol w="2060627">
                  <a:extLst>
                    <a:ext uri="{9D8B030D-6E8A-4147-A177-3AD203B41FA5}">
                      <a16:colId xmlns:a16="http://schemas.microsoft.com/office/drawing/2014/main" val="3449776237"/>
                    </a:ext>
                  </a:extLst>
                </a:gridCol>
                <a:gridCol w="1935079">
                  <a:extLst>
                    <a:ext uri="{9D8B030D-6E8A-4147-A177-3AD203B41FA5}">
                      <a16:colId xmlns:a16="http://schemas.microsoft.com/office/drawing/2014/main" val="1075901810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Навчальні 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роки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студентів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 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успішність, %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 знань, 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70872"/>
                  </a:ext>
                </a:extLst>
              </a:tr>
              <a:tr h="740117"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857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88,3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26,3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662993"/>
                  </a:ext>
                </a:extLst>
              </a:tr>
              <a:tr h="703117"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877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94,8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844850"/>
                  </a:ext>
                </a:extLst>
              </a:tr>
              <a:tr h="703117"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23825" algn="l"/>
                        </a:tabLs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25,3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650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522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245" y="-50807"/>
            <a:ext cx="9403335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Line 487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0" name="Line 493"/>
          <p:cNvSpPr>
            <a:spLocks noChangeShapeType="1"/>
          </p:cNvSpPr>
          <p:nvPr/>
        </p:nvSpPr>
        <p:spPr bwMode="auto">
          <a:xfrm>
            <a:off x="2009775" y="-511175"/>
            <a:ext cx="0" cy="0"/>
          </a:xfrm>
          <a:prstGeom prst="line">
            <a:avLst/>
          </a:prstGeom>
          <a:noFill/>
          <a:ln w="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1" name="Line 494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41972"/>
            <a:ext cx="80236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абсолютної успішності та якості знань студентів фахового коледжу ЧНУ за підсумками літньої екзаменаційної сесії 2023-2024 </a:t>
            </a:r>
            <a:r>
              <a:rPr lang="uk-UA" sz="18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9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_s7186"/>
          <p:cNvSpPr>
            <a:spLocks noChangeArrowheads="1"/>
          </p:cNvSpPr>
          <p:nvPr/>
        </p:nvSpPr>
        <p:spPr bwMode="auto">
          <a:xfrm>
            <a:off x="8664575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14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68257FE-212F-99BA-0808-748258CEA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114807"/>
              </p:ext>
            </p:extLst>
          </p:nvPr>
        </p:nvGraphicFramePr>
        <p:xfrm>
          <a:off x="1043608" y="1354946"/>
          <a:ext cx="7363528" cy="453124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92960">
                  <a:extLst>
                    <a:ext uri="{9D8B030D-6E8A-4147-A177-3AD203B41FA5}">
                      <a16:colId xmlns:a16="http://schemas.microsoft.com/office/drawing/2014/main" val="2944865265"/>
                    </a:ext>
                  </a:extLst>
                </a:gridCol>
                <a:gridCol w="2914448">
                  <a:extLst>
                    <a:ext uri="{9D8B030D-6E8A-4147-A177-3AD203B41FA5}">
                      <a16:colId xmlns:a16="http://schemas.microsoft.com/office/drawing/2014/main" val="2938363053"/>
                    </a:ext>
                  </a:extLst>
                </a:gridCol>
                <a:gridCol w="1718758">
                  <a:extLst>
                    <a:ext uri="{9D8B030D-6E8A-4147-A177-3AD203B41FA5}">
                      <a16:colId xmlns:a16="http://schemas.microsoft.com/office/drawing/2014/main" val="1223044149"/>
                    </a:ext>
                  </a:extLst>
                </a:gridCol>
                <a:gridCol w="1225000">
                  <a:extLst>
                    <a:ext uri="{9D8B030D-6E8A-4147-A177-3AD203B41FA5}">
                      <a16:colId xmlns:a16="http://schemas.microsoft.com/office/drawing/2014/main" val="1667237026"/>
                    </a:ext>
                  </a:extLst>
                </a:gridCol>
                <a:gridCol w="912362">
                  <a:extLst>
                    <a:ext uri="{9D8B030D-6E8A-4147-A177-3AD203B41FA5}">
                      <a16:colId xmlns:a16="http://schemas.microsoft.com/office/drawing/2014/main" val="2786045952"/>
                    </a:ext>
                  </a:extLst>
                </a:gridCol>
              </a:tblGrid>
              <a:tr h="9921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194310" algn="l"/>
                        </a:tabLs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194310" algn="l"/>
                        </a:tabLs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за/п 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студентів, які брали участь в екзаменаційній сесії 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 успішність, %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знань, %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722188"/>
                  </a:ext>
                </a:extLst>
              </a:tr>
              <a:tr h="5381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071 Облік і оподаткування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079064"/>
                  </a:ext>
                </a:extLst>
              </a:tr>
              <a:tr h="5381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072 Фінанси, банківська справа та страхування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161355"/>
                  </a:ext>
                </a:extLst>
              </a:tr>
              <a:tr h="5381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076 Підприємництво, торгівля та біржова діяльність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82,6</a:t>
                      </a:r>
                      <a:endParaRPr lang="ru-RU" sz="1400" b="1" i="0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052163"/>
                  </a:ext>
                </a:extLst>
              </a:tr>
              <a:tr h="5381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 Комп’ютерні науки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85,6</a:t>
                      </a:r>
                      <a:endParaRPr lang="ru-RU" sz="1400" b="1" i="0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24,3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128112"/>
                  </a:ext>
                </a:extLst>
              </a:tr>
              <a:tr h="3466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194310" algn="l"/>
                        </a:tabLst>
                      </a:pPr>
                      <a:r>
                        <a:rPr lang="en-US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762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123 Комп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ютерна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інженерія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84,5</a:t>
                      </a:r>
                      <a:endParaRPr lang="ru-RU" sz="1400" b="1" i="0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082135"/>
                  </a:ext>
                </a:extLst>
              </a:tr>
              <a:tr h="3466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194310" algn="l"/>
                        </a:tabLs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081 Право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238701"/>
                  </a:ext>
                </a:extLst>
              </a:tr>
              <a:tr h="3466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194310" algn="l"/>
                        </a:tabLst>
                      </a:pPr>
                      <a:r>
                        <a:rPr lang="uk-UA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 Прикладна математика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23,5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374734"/>
                  </a:ext>
                </a:extLst>
              </a:tr>
              <a:tr h="34660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194310" algn="l"/>
                        </a:tabLs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коледжу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3825" algn="l"/>
                        </a:tabLs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850253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518" y="728307"/>
            <a:ext cx="997447" cy="819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009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245" y="-50807"/>
            <a:ext cx="9403335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Line 487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0" name="Line 493"/>
          <p:cNvSpPr>
            <a:spLocks noChangeShapeType="1"/>
          </p:cNvSpPr>
          <p:nvPr/>
        </p:nvSpPr>
        <p:spPr bwMode="auto">
          <a:xfrm>
            <a:off x="2009775" y="-511175"/>
            <a:ext cx="0" cy="0"/>
          </a:xfrm>
          <a:prstGeom prst="line">
            <a:avLst/>
          </a:prstGeom>
          <a:noFill/>
          <a:ln w="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1" name="Line 494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41972"/>
            <a:ext cx="80236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9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_s7186"/>
          <p:cNvSpPr>
            <a:spLocks noChangeArrowheads="1"/>
          </p:cNvSpPr>
          <p:nvPr/>
        </p:nvSpPr>
        <p:spPr bwMode="auto">
          <a:xfrm>
            <a:off x="8664575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15а</a:t>
            </a:r>
          </a:p>
        </p:txBody>
      </p:sp>
      <p:pic>
        <p:nvPicPr>
          <p:cNvPr id="10" name="Рисунок 9" descr="C:\Users\user-03\Desktop\завантаження.png">
            <a:extLst>
              <a:ext uri="{FF2B5EF4-FFF2-40B4-BE49-F238E27FC236}">
                <a16:creationId xmlns:a16="http://schemas.microsoft.com/office/drawing/2014/main" id="{2B296335-F5E2-40D1-9FC4-43028F509CD1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21825" r="8985" b="21818"/>
          <a:stretch/>
        </p:blipFill>
        <p:spPr bwMode="auto">
          <a:xfrm>
            <a:off x="-47353" y="-10143"/>
            <a:ext cx="656639" cy="5411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1CFA42E-0675-2F4A-9474-3E34E53199AE}"/>
              </a:ext>
            </a:extLst>
          </p:cNvPr>
          <p:cNvSpPr txBox="1"/>
          <p:nvPr/>
        </p:nvSpPr>
        <p:spPr>
          <a:xfrm>
            <a:off x="680374" y="1166445"/>
            <a:ext cx="8023646" cy="5053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 по 1 питанню</a:t>
            </a:r>
            <a:r>
              <a:rPr lang="uk-UA" sz="1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Інформацію про результати літньої екзаменаційної сесії 2023-2024 </a:t>
            </a:r>
            <a:r>
              <a:rPr lang="uk-UA" sz="1400" b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взяти </a:t>
            </a:r>
            <a:b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відома.</a:t>
            </a:r>
            <a:endParaRPr lang="ru-RU" sz="11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uk-UA" sz="1400" b="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детальний аналіз результатів літньої екзаменаційної сесії 2023-2024 </a:t>
            </a:r>
            <a:r>
              <a:rPr lang="uk-UA" sz="1400" b="0" spc="-2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1400" b="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засіданнях кафедр і вчених радах  факультетів / навчально-наукових інститутів. </a:t>
            </a:r>
            <a:endParaRPr lang="uk-UA" sz="1200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Відповідальні:  заступники деканів факультетів / директорів навчально-наукових інститутів з навчально-методичної роботи, гаранти ОП, завідувачі випускових кафедр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З метою підвищення якості навчання здобувачів вищої освіти систематично аналізувати якість реалізації ОП та методичного забезпечення навчальних дисциплін на засіданнях кафедр, методичних і вчених радах факультетів / навчально-наукових інститутів.</a:t>
            </a:r>
            <a:endParaRPr lang="ru-RU" sz="1400" b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Відповідальні: заступники деканів факультетів / директорів навчально-наукових інститутів з навчально-методичної роботи, гаранти ОП, завідувачі випускових кафедр </a:t>
            </a:r>
            <a:endParaRPr lang="ru-R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Впроваджувати кращі практики щодо різних видів, форм та методів перевірки навчальних досягнень студентів у процесі поточного контролю.</a:t>
            </a:r>
            <a:endParaRPr lang="ru-RU" sz="1400" b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lnSpc>
                <a:spcPct val="115000"/>
              </a:lnSpc>
              <a:spcAft>
                <a:spcPts val="1000"/>
              </a:spcAft>
            </a:pPr>
            <a:r>
              <a:rPr lang="uk-UA" sz="1200" b="1" i="1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Відповідальні: гаранти ОПП, завідувачі випускових кафедр</a:t>
            </a:r>
            <a:endParaRPr lang="ru-R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ru-RU" sz="11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B6F5CF-CE0A-F191-473B-645F00C2679B}"/>
              </a:ext>
            </a:extLst>
          </p:cNvPr>
          <p:cNvSpPr txBox="1"/>
          <p:nvPr/>
        </p:nvSpPr>
        <p:spPr>
          <a:xfrm>
            <a:off x="1619672" y="116752"/>
            <a:ext cx="53426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УХВАЛА 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засідання науково-методичної  ради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Чернівецького національного університету імені Юрія Федьковича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від 26.09.2024 р.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290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245" y="-50807"/>
            <a:ext cx="9403335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Line 487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0" name="Line 493"/>
          <p:cNvSpPr>
            <a:spLocks noChangeShapeType="1"/>
          </p:cNvSpPr>
          <p:nvPr/>
        </p:nvSpPr>
        <p:spPr bwMode="auto">
          <a:xfrm>
            <a:off x="2009775" y="-511175"/>
            <a:ext cx="0" cy="0"/>
          </a:xfrm>
          <a:prstGeom prst="line">
            <a:avLst/>
          </a:prstGeom>
          <a:noFill/>
          <a:ln w="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1" name="Line 494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" name="_s7186"/>
          <p:cNvSpPr>
            <a:spLocks noChangeArrowheads="1"/>
          </p:cNvSpPr>
          <p:nvPr/>
        </p:nvSpPr>
        <p:spPr bwMode="auto">
          <a:xfrm>
            <a:off x="8664575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15б</a:t>
            </a:r>
          </a:p>
        </p:txBody>
      </p:sp>
      <p:pic>
        <p:nvPicPr>
          <p:cNvPr id="10" name="Рисунок 9" descr="C:\Users\user-03\Desktop\завантаження.png">
            <a:extLst>
              <a:ext uri="{FF2B5EF4-FFF2-40B4-BE49-F238E27FC236}">
                <a16:creationId xmlns:a16="http://schemas.microsoft.com/office/drawing/2014/main" id="{2B296335-F5E2-40D1-9FC4-43028F509CD1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21825" r="8985" b="21818"/>
          <a:stretch/>
        </p:blipFill>
        <p:spPr bwMode="auto">
          <a:xfrm>
            <a:off x="-47353" y="-10143"/>
            <a:ext cx="656639" cy="5411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1CFA42E-0675-2F4A-9474-3E34E53199AE}"/>
              </a:ext>
            </a:extLst>
          </p:cNvPr>
          <p:cNvSpPr txBox="1"/>
          <p:nvPr/>
        </p:nvSpPr>
        <p:spPr>
          <a:xfrm>
            <a:off x="1043607" y="1183833"/>
            <a:ext cx="7823983" cy="5752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 по 2 питанню: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-518795" algn="l"/>
              </a:tabLst>
            </a:pP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Інформацію про результати внутрішнього моніторингу якості навчально-методичного забезпечення (</a:t>
            </a:r>
            <a:r>
              <a:rPr lang="uk-UA" sz="14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робочих програм, </a:t>
            </a:r>
            <a:r>
              <a:rPr lang="uk-UA" sz="1400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силабусів</a:t>
            </a:r>
            <a:r>
              <a:rPr lang="uk-UA" sz="14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програм практик</a:t>
            </a: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до освітніх компонентів ОП, що проходять акредитацію у І сем. 2024-2025 </a:t>
            </a:r>
            <a:r>
              <a:rPr lang="uk-UA" sz="1400" b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другого (магістерського) рівня вищої освіти взяти до відома та врахувати рекомендації при їх удосконаленні.</a:t>
            </a:r>
            <a:endParaRPr lang="ru-RU" sz="1400" b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lnSpc>
                <a:spcPct val="115000"/>
              </a:lnSpc>
              <a:spcAft>
                <a:spcPts val="1000"/>
              </a:spcAft>
              <a:tabLst>
                <a:tab pos="-518795" algn="l"/>
              </a:tabLst>
            </a:pPr>
            <a:r>
              <a:rPr lang="uk-UA" sz="1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Відповідальні:  заступники деканів факультетів / директорів навчально-наукових інститутів з навчально-методичної роботи, гаранти ОП, завідувачі випускових кафедр </a:t>
            </a:r>
            <a:endParaRPr lang="ru-R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 по 3 питанню: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внутрішнього моніторингу якості змісту, реалізації та кадрового забезпечення освітніх програм ЧНУ, що проходять акредитацію у ІІ сем. 2024-2025 </a:t>
            </a:r>
            <a:r>
              <a:rPr lang="uk-UA" sz="1400" b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4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 група за відповідним графіком) </a:t>
            </a: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взяти до відома.</a:t>
            </a:r>
            <a:endParaRPr lang="ru-RU" sz="14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ОП з відповідними рекомендаціями довести до відома гарантів ОП та </a:t>
            </a:r>
            <a:r>
              <a:rPr lang="uk-UA" sz="1400" b="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обговорити на засіданнях кафедр, методичних і вчених радах  факультетів / навчально-наукових інститутів.</a:t>
            </a:r>
            <a:r>
              <a:rPr lang="uk-UA" sz="1400" b="0" i="1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4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Інформацію про результати опитування здобувачів вищої освіти першого (бакалаврського ) рівня вищої освіти (</a:t>
            </a:r>
            <a:r>
              <a:rPr lang="uk-UA" sz="14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група за відповідним графіком</a:t>
            </a:r>
            <a:r>
              <a:rPr lang="uk-UA" sz="1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щодо якості реалізації ОП врахувати при подальшому удосконаленні ОП.</a:t>
            </a:r>
            <a:endParaRPr lang="ru-RU" sz="14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30350" algn="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Відповідальні:  гаранти ОП, завідувачі випускових кафедр</a:t>
            </a:r>
            <a:endParaRPr lang="ru-R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ru-RU" sz="11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4664FE-4830-8616-A323-CA6A024226D7}"/>
              </a:ext>
            </a:extLst>
          </p:cNvPr>
          <p:cNvSpPr txBox="1"/>
          <p:nvPr/>
        </p:nvSpPr>
        <p:spPr>
          <a:xfrm>
            <a:off x="1619672" y="116752"/>
            <a:ext cx="53426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УХВАЛА 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засідання науково-методичної  ради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Чернівецького національного університету імені Юрія Федьковича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від 26.09.2024 р.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908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439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245" y="-50807"/>
            <a:ext cx="9403335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Line 487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0" name="Line 493"/>
          <p:cNvSpPr>
            <a:spLocks noChangeShapeType="1"/>
          </p:cNvSpPr>
          <p:nvPr/>
        </p:nvSpPr>
        <p:spPr bwMode="auto">
          <a:xfrm>
            <a:off x="2009775" y="-511175"/>
            <a:ext cx="0" cy="0"/>
          </a:xfrm>
          <a:prstGeom prst="line">
            <a:avLst/>
          </a:prstGeom>
          <a:noFill/>
          <a:ln w="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221" name="Line 494"/>
          <p:cNvSpPr>
            <a:spLocks noChangeShapeType="1"/>
          </p:cNvSpPr>
          <p:nvPr/>
        </p:nvSpPr>
        <p:spPr bwMode="auto">
          <a:xfrm>
            <a:off x="2009775" y="-2159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9" name="_s7186"/>
          <p:cNvSpPr>
            <a:spLocks noChangeArrowheads="1"/>
          </p:cNvSpPr>
          <p:nvPr/>
        </p:nvSpPr>
        <p:spPr bwMode="auto">
          <a:xfrm>
            <a:off x="8664575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15в</a:t>
            </a:r>
          </a:p>
        </p:txBody>
      </p:sp>
      <p:pic>
        <p:nvPicPr>
          <p:cNvPr id="10" name="Рисунок 9" descr="C:\Users\user-03\Desktop\завантаження.png">
            <a:extLst>
              <a:ext uri="{FF2B5EF4-FFF2-40B4-BE49-F238E27FC236}">
                <a16:creationId xmlns:a16="http://schemas.microsoft.com/office/drawing/2014/main" id="{2B296335-F5E2-40D1-9FC4-43028F509CD1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21825" r="8985" b="21818"/>
          <a:stretch/>
        </p:blipFill>
        <p:spPr bwMode="auto">
          <a:xfrm>
            <a:off x="-47353" y="-10143"/>
            <a:ext cx="656639" cy="5411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1CFA42E-0675-2F4A-9474-3E34E53199AE}"/>
              </a:ext>
            </a:extLst>
          </p:cNvPr>
          <p:cNvSpPr txBox="1"/>
          <p:nvPr/>
        </p:nvSpPr>
        <p:spPr>
          <a:xfrm>
            <a:off x="467545" y="1412776"/>
            <a:ext cx="8013272" cy="4794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 по 4 питанню:</a:t>
            </a:r>
            <a:endParaRPr lang="ru-RU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99110" indent="-226800" algn="just">
              <a:lnSpc>
                <a:spcPct val="115000"/>
              </a:lnSpc>
              <a:spcAft>
                <a:spcPts val="0"/>
              </a:spcAft>
            </a:pPr>
            <a:r>
              <a:rPr lang="uk-UA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4.1 Рекомендувати встановити доплату за науковий ступінь кандидата наук  на основі підтвердження відповідності згідно освітніх програм підготовки фахівців на займаній посаді:</a:t>
            </a:r>
            <a:endParaRPr lang="ru-RU" sz="16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99110" algn="just">
              <a:lnSpc>
                <a:spcPct val="115000"/>
              </a:lnSpc>
              <a:spcAft>
                <a:spcPts val="0"/>
              </a:spcAft>
            </a:pPr>
            <a:r>
              <a:rPr lang="uk-UA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асистенту кафедри іноземних мов для гуманітарних факультетів, </a:t>
            </a:r>
            <a:r>
              <a:rPr lang="uk-UA" sz="1600" b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канд</a:t>
            </a:r>
            <a:r>
              <a:rPr lang="uk-UA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пед. наук  Марині ВЕЛУЩАК.</a:t>
            </a:r>
            <a:endParaRPr lang="ru-RU" sz="16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179705"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179705" algn="just">
              <a:lnSpc>
                <a:spcPct val="115000"/>
              </a:lnSpc>
              <a:spcAft>
                <a:spcPts val="0"/>
              </a:spcAft>
            </a:pPr>
            <a:r>
              <a:rPr lang="uk-UA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4.2. Експертам здійснити внутрішній моніторинг освітніх програм щодо якості змісту, реалізації та кадрового забезпечення ОП першого (бакалаврського) рівня вищої освіти  що проходять акредитацію у ІІ сем. 2024-2025 </a:t>
            </a:r>
            <a:r>
              <a:rPr lang="uk-UA" sz="1600" b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6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 група за відповідним графіком).</a:t>
            </a:r>
            <a:endParaRPr lang="ru-RU" sz="1600" b="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179705" algn="just">
              <a:lnSpc>
                <a:spcPct val="115000"/>
              </a:lnSpc>
              <a:spcAft>
                <a:spcPts val="0"/>
              </a:spcAft>
            </a:pPr>
            <a:r>
              <a:rPr lang="ru-RU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4.3</a:t>
            </a:r>
            <a:r>
              <a:rPr lang="ru-RU" sz="16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опитування здобувачів першого (бакалаврського) рівня вищої освіти </a:t>
            </a:r>
            <a:br>
              <a:rPr lang="uk-UA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</a:t>
            </a:r>
            <a:r>
              <a:rPr lang="uk-UA" sz="16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група за відповідним графіком</a:t>
            </a:r>
            <a:r>
              <a:rPr lang="uk-UA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щодо якості реалізації ОП.</a:t>
            </a:r>
            <a:endParaRPr lang="ru-RU" sz="16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30350" algn="r">
              <a:lnSpc>
                <a:spcPct val="115000"/>
              </a:lnSpc>
              <a:spcAft>
                <a:spcPts val="1000"/>
              </a:spcAft>
            </a:pPr>
            <a:r>
              <a:rPr lang="uk-UA" sz="1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Відповідальні:  експерти, Центр забезпечення якості вищої освіти</a:t>
            </a:r>
            <a:endParaRPr lang="ru-RU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ru-RU" sz="11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4664FE-4830-8616-A323-CA6A024226D7}"/>
              </a:ext>
            </a:extLst>
          </p:cNvPr>
          <p:cNvSpPr txBox="1"/>
          <p:nvPr/>
        </p:nvSpPr>
        <p:spPr>
          <a:xfrm>
            <a:off x="1619672" y="116752"/>
            <a:ext cx="53426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УХВАЛА 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засідання науково-методичної  ради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Чернівецького національного університету імені Юрія Федьковича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від 26.09.2024 р.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48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8" y="-1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55154155"/>
              </p:ext>
            </p:extLst>
          </p:nvPr>
        </p:nvGraphicFramePr>
        <p:xfrm>
          <a:off x="539554" y="1268760"/>
          <a:ext cx="8352927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5463" y="134594"/>
            <a:ext cx="7592881" cy="836126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84916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 wrap="square">
            <a:spAutoFit/>
          </a:bodyPr>
          <a:lstStyle/>
          <a:p>
            <a:pPr indent="90170" algn="ctr">
              <a:spcAft>
                <a:spcPts val="1000"/>
              </a:spcAft>
            </a:pPr>
            <a:r>
              <a:rPr lang="uk-UA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Контингент  студентів </a:t>
            </a:r>
          </a:p>
          <a:p>
            <a:pPr indent="90170" algn="ctr">
              <a:spcAft>
                <a:spcPts val="1000"/>
              </a:spcAft>
            </a:pPr>
            <a:r>
              <a:rPr lang="uk-UA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денної  і заочної форм навчання  2023-2024 </a:t>
            </a:r>
            <a:r>
              <a:rPr lang="uk-UA" sz="20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96828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83550675"/>
      </p:ext>
    </p:extLst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WordArt 12">
            <a:extLst>
              <a:ext uri="{FF2B5EF4-FFF2-40B4-BE49-F238E27FC236}">
                <a16:creationId xmlns:a16="http://schemas.microsoft.com/office/drawing/2014/main" id="{381E7D28-7913-4863-8BEA-4CEC3C0C20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2851" y="1988840"/>
            <a:ext cx="7998297" cy="920412"/>
          </a:xfrm>
          <a:prstGeom prst="rect">
            <a:avLst/>
          </a:prstGeom>
        </p:spPr>
        <p:txBody>
          <a:bodyPr wrap="none" fromWordArt="1"/>
          <a:lstStyle/>
          <a:p>
            <a:pPr algn="ctr">
              <a:defRPr/>
            </a:pPr>
            <a:r>
              <a:rPr lang="ru-RU" sz="5400" kern="1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/>
              </a:rPr>
              <a:t>ДЯКУЮ </a:t>
            </a:r>
          </a:p>
          <a:p>
            <a:pPr algn="ctr">
              <a:defRPr/>
            </a:pPr>
            <a:r>
              <a:rPr lang="ru-RU" sz="4400" kern="1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/>
              </a:rPr>
              <a:t>ЗА УВАГУ І СПІВПРАЦЮ</a:t>
            </a:r>
            <a:r>
              <a:rPr lang="ru-RU" sz="5400" kern="1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/>
              </a:rPr>
              <a:t>!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2376264" cy="2600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 descr="МФО которые дают всем, новые, лучшие, популярные в Украине - ALLYCREDIT">
            <a:extLst>
              <a:ext uri="{FF2B5EF4-FFF2-40B4-BE49-F238E27FC236}">
                <a16:creationId xmlns:a16="http://schemas.microsoft.com/office/drawing/2014/main" id="{D7A324E1-1C42-A045-1AE0-2112C42DADE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064" y="4005064"/>
            <a:ext cx="3388474" cy="231308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8" y="-1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463" y="134594"/>
            <a:ext cx="7485506" cy="959237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84916">
                <a:schemeClr val="accent1">
                  <a:lumMod val="20000"/>
                  <a:lumOff val="80000"/>
                </a:schemeClr>
              </a:gs>
              <a:gs pos="8000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uk-UA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Показники участі студентів денної форми навчання</a:t>
            </a:r>
          </a:p>
          <a:p>
            <a:pPr algn="ctr">
              <a:spcAft>
                <a:spcPts val="1000"/>
              </a:spcAft>
            </a:pPr>
            <a:r>
              <a:rPr lang="uk-UA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літній екзаменаційній сесії </a:t>
            </a:r>
            <a:endParaRPr lang="ru-RU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96828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30B3338-4884-933E-9E36-8C6BC3DF66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219119"/>
              </p:ext>
            </p:extLst>
          </p:nvPr>
        </p:nvGraphicFramePr>
        <p:xfrm>
          <a:off x="467544" y="1772816"/>
          <a:ext cx="8136904" cy="27333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9045">
                  <a:extLst>
                    <a:ext uri="{9D8B030D-6E8A-4147-A177-3AD203B41FA5}">
                      <a16:colId xmlns:a16="http://schemas.microsoft.com/office/drawing/2014/main" val="75579725"/>
                    </a:ext>
                  </a:extLst>
                </a:gridCol>
                <a:gridCol w="1993260">
                  <a:extLst>
                    <a:ext uri="{9D8B030D-6E8A-4147-A177-3AD203B41FA5}">
                      <a16:colId xmlns:a16="http://schemas.microsoft.com/office/drawing/2014/main" val="525951494"/>
                    </a:ext>
                  </a:extLst>
                </a:gridCol>
                <a:gridCol w="2492391">
                  <a:extLst>
                    <a:ext uri="{9D8B030D-6E8A-4147-A177-3AD203B41FA5}">
                      <a16:colId xmlns:a16="http://schemas.microsoft.com/office/drawing/2014/main" val="2241693187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218893707"/>
                    </a:ext>
                  </a:extLst>
                </a:gridCol>
              </a:tblGrid>
              <a:tr h="103937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Допущені до екзаменаційної сесії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з’явилися – 724 (це на 435 студентів більше, ніж минулому н. р.)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Взяло участь у </a:t>
                      </a:r>
                      <a:r>
                        <a:rPr lang="uk-UA" sz="1800" spc="-4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екзаменаційній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сесії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327302"/>
                  </a:ext>
                </a:extLst>
              </a:tr>
              <a:tr h="1011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поважних причин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неповажних причин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743269"/>
                  </a:ext>
                </a:extLst>
              </a:tr>
              <a:tr h="613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10358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9634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602073"/>
                  </a:ext>
                </a:extLst>
              </a:tr>
            </a:tbl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15C0880-BF17-8F90-B7CA-C56E69EA7A4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15"/>
          <a:stretch/>
        </p:blipFill>
        <p:spPr>
          <a:xfrm>
            <a:off x="6876256" y="4221088"/>
            <a:ext cx="1369427" cy="24175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578061438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0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20092" y="158268"/>
            <a:ext cx="7592879" cy="836126"/>
          </a:xfrm>
          <a:prstGeom prst="rect">
            <a:avLst/>
          </a:prstGeom>
          <a:gradFill>
            <a:gsLst>
              <a:gs pos="0">
                <a:srgbClr val="D2DFEE"/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indent="-90170" algn="ctr">
              <a:spcAft>
                <a:spcPts val="1000"/>
              </a:spcAft>
            </a:pPr>
            <a:r>
              <a:rPr lang="uk-UA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Показники успішності та якості знань студентів</a:t>
            </a:r>
          </a:p>
          <a:p>
            <a:pPr indent="-90170" algn="ctr">
              <a:spcAft>
                <a:spcPts val="1000"/>
              </a:spcAft>
            </a:pPr>
            <a:r>
              <a:rPr lang="uk-UA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денної форми навчання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 динаміці за роками</a:t>
            </a:r>
            <a:endParaRPr lang="ru-RU" sz="20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96828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</a:t>
            </a:r>
          </a:p>
        </p:txBody>
      </p:sp>
      <p:graphicFrame>
        <p:nvGraphicFramePr>
          <p:cNvPr id="10" name="Объект 1">
            <a:extLst>
              <a:ext uri="{FF2B5EF4-FFF2-40B4-BE49-F238E27FC236}">
                <a16:creationId xmlns:a16="http://schemas.microsoft.com/office/drawing/2014/main" id="{B5D4DC77-D02D-9646-6A70-CC6D205C62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563877"/>
              </p:ext>
            </p:extLst>
          </p:nvPr>
        </p:nvGraphicFramePr>
        <p:xfrm>
          <a:off x="623745" y="1484784"/>
          <a:ext cx="7896510" cy="6116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AD2E467-CD65-F9B2-A6F9-1F15D08892F4}"/>
              </a:ext>
            </a:extLst>
          </p:cNvPr>
          <p:cNvSpPr/>
          <p:nvPr/>
        </p:nvSpPr>
        <p:spPr>
          <a:xfrm rot="19124544">
            <a:off x="1567370" y="4907730"/>
            <a:ext cx="2592288" cy="817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900686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0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325" y="179844"/>
            <a:ext cx="7554011" cy="774571"/>
          </a:xfrm>
          <a:prstGeom prst="rect">
            <a:avLst/>
          </a:prstGeom>
          <a:gradFill>
            <a:gsLst>
              <a:gs pos="0">
                <a:srgbClr val="D2DFEE"/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  <a:tabLst>
                <a:tab pos="-69850" algn="l"/>
              </a:tabLst>
            </a:pPr>
            <a:r>
              <a:rPr lang="uk-UA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Порівняльний аналіз абсолютної успішності та якості знань студентів  </a:t>
            </a:r>
          </a:p>
          <a:p>
            <a:pPr algn="ctr">
              <a:spcAft>
                <a:spcPts val="1000"/>
              </a:spcAft>
              <a:tabLst>
                <a:tab pos="-69850" algn="l"/>
              </a:tabLst>
            </a:pPr>
            <a:r>
              <a:rPr lang="uk-UA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розрізі факультетів / навчально-наукових інститутів</a:t>
            </a:r>
            <a:endParaRPr lang="ru-RU" sz="1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96828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4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64CD9FF8-3DFA-6BDB-72D9-AEF8B367BB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352165"/>
              </p:ext>
            </p:extLst>
          </p:nvPr>
        </p:nvGraphicFramePr>
        <p:xfrm>
          <a:off x="179513" y="1182942"/>
          <a:ext cx="8517316" cy="5612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477">
                  <a:extLst>
                    <a:ext uri="{9D8B030D-6E8A-4147-A177-3AD203B41FA5}">
                      <a16:colId xmlns:a16="http://schemas.microsoft.com/office/drawing/2014/main" val="3141174945"/>
                    </a:ext>
                  </a:extLst>
                </a:gridCol>
                <a:gridCol w="1308213">
                  <a:extLst>
                    <a:ext uri="{9D8B030D-6E8A-4147-A177-3AD203B41FA5}">
                      <a16:colId xmlns:a16="http://schemas.microsoft.com/office/drawing/2014/main" val="3033220291"/>
                    </a:ext>
                  </a:extLst>
                </a:gridCol>
                <a:gridCol w="814508">
                  <a:extLst>
                    <a:ext uri="{9D8B030D-6E8A-4147-A177-3AD203B41FA5}">
                      <a16:colId xmlns:a16="http://schemas.microsoft.com/office/drawing/2014/main" val="3811174468"/>
                    </a:ext>
                  </a:extLst>
                </a:gridCol>
                <a:gridCol w="814508">
                  <a:extLst>
                    <a:ext uri="{9D8B030D-6E8A-4147-A177-3AD203B41FA5}">
                      <a16:colId xmlns:a16="http://schemas.microsoft.com/office/drawing/2014/main" val="3380159090"/>
                    </a:ext>
                  </a:extLst>
                </a:gridCol>
                <a:gridCol w="814508">
                  <a:extLst>
                    <a:ext uri="{9D8B030D-6E8A-4147-A177-3AD203B41FA5}">
                      <a16:colId xmlns:a16="http://schemas.microsoft.com/office/drawing/2014/main" val="1199834682"/>
                    </a:ext>
                  </a:extLst>
                </a:gridCol>
                <a:gridCol w="814508">
                  <a:extLst>
                    <a:ext uri="{9D8B030D-6E8A-4147-A177-3AD203B41FA5}">
                      <a16:colId xmlns:a16="http://schemas.microsoft.com/office/drawing/2014/main" val="420193290"/>
                    </a:ext>
                  </a:extLst>
                </a:gridCol>
                <a:gridCol w="709477">
                  <a:extLst>
                    <a:ext uri="{9D8B030D-6E8A-4147-A177-3AD203B41FA5}">
                      <a16:colId xmlns:a16="http://schemas.microsoft.com/office/drawing/2014/main" val="2644088667"/>
                    </a:ext>
                  </a:extLst>
                </a:gridCol>
                <a:gridCol w="608024">
                  <a:extLst>
                    <a:ext uri="{9D8B030D-6E8A-4147-A177-3AD203B41FA5}">
                      <a16:colId xmlns:a16="http://schemas.microsoft.com/office/drawing/2014/main" val="791562865"/>
                    </a:ext>
                  </a:extLst>
                </a:gridCol>
                <a:gridCol w="708763">
                  <a:extLst>
                    <a:ext uri="{9D8B030D-6E8A-4147-A177-3AD203B41FA5}">
                      <a16:colId xmlns:a16="http://schemas.microsoft.com/office/drawing/2014/main" val="2213142131"/>
                    </a:ext>
                  </a:extLst>
                </a:gridCol>
                <a:gridCol w="708763">
                  <a:extLst>
                    <a:ext uri="{9D8B030D-6E8A-4147-A177-3AD203B41FA5}">
                      <a16:colId xmlns:a16="http://schemas.microsoft.com/office/drawing/2014/main" val="1200832915"/>
                    </a:ext>
                  </a:extLst>
                </a:gridCol>
                <a:gridCol w="506567">
                  <a:extLst>
                    <a:ext uri="{9D8B030D-6E8A-4147-A177-3AD203B41FA5}">
                      <a16:colId xmlns:a16="http://schemas.microsoft.com/office/drawing/2014/main" val="2513763541"/>
                    </a:ext>
                  </a:extLst>
                </a:gridCol>
              </a:tblGrid>
              <a:tr h="386547"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за/п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/ навчально-науковий інститут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студентів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 успішність, 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630555"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знань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966589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44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</a:t>
                      </a:r>
                    </a:p>
                    <a:p>
                      <a:pPr indent="58420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2024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05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006608"/>
                  </a:ext>
                </a:extLst>
              </a:tr>
              <a:tr h="33184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Інститут біології, хімії та біоресурсів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473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538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602E0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38,3</a:t>
                      </a:r>
                      <a:endParaRPr lang="ru-RU" sz="1050" b="1" dirty="0">
                        <a:solidFill>
                          <a:srgbClr val="602E04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06253"/>
                  </a:ext>
                </a:extLst>
              </a:tr>
              <a:tr h="54739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Інститут фізико-технічних та комп’ютерних наук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1598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1880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602E0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29,5</a:t>
                      </a:r>
                      <a:endParaRPr lang="ru-RU" sz="1050" b="1" dirty="0">
                        <a:solidFill>
                          <a:srgbClr val="602E04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089692"/>
                  </a:ext>
                </a:extLst>
              </a:tr>
              <a:tr h="26088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Географічний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78,1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36,0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602E0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lang="ru-RU" sz="1050" b="1" dirty="0">
                        <a:solidFill>
                          <a:srgbClr val="602E04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21246"/>
                  </a:ext>
                </a:extLst>
              </a:tr>
              <a:tr h="26088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Економічний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1795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1607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80,7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38,6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750383"/>
                  </a:ext>
                </a:extLst>
              </a:tr>
              <a:tr h="26088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Іноземних мов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86,1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51,8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638834"/>
                  </a:ext>
                </a:extLst>
              </a:tr>
              <a:tr h="43771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Історії, політології та міжнародних відносин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577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84,6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47,7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47,1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991277"/>
                  </a:ext>
                </a:extLst>
              </a:tr>
              <a:tr h="30625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Математики та інформатики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75,1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602E0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31,6</a:t>
                      </a:r>
                      <a:endParaRPr lang="ru-RU" sz="1050" b="1" dirty="0">
                        <a:solidFill>
                          <a:srgbClr val="602E04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28432"/>
                  </a:ext>
                </a:extLst>
              </a:tr>
              <a:tr h="43771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Педагогіки, психології та соціальної роботи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47,6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50,6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53,5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845187"/>
                  </a:ext>
                </a:extLst>
              </a:tr>
              <a:tr h="43771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Фізичної культури та здоров</a:t>
                      </a: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людини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721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33,6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602E0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32,7</a:t>
                      </a:r>
                      <a:endParaRPr lang="ru-RU" sz="1050" b="1" dirty="0">
                        <a:solidFill>
                          <a:srgbClr val="602E04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216665"/>
                  </a:ext>
                </a:extLst>
              </a:tr>
              <a:tr h="26088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Філологічний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86,7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602E0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44,1</a:t>
                      </a:r>
                      <a:endParaRPr lang="ru-RU" sz="1050" b="1" dirty="0">
                        <a:solidFill>
                          <a:srgbClr val="602E04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86486"/>
                  </a:ext>
                </a:extLst>
              </a:tr>
              <a:tr h="26088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Юридичний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950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45,1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550622"/>
                  </a:ext>
                </a:extLst>
              </a:tr>
              <a:tr h="54739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Архітектури, будівництва та декоративно-прикладного мистецтва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593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69,1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29,2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/>
                </a:tc>
                <a:tc>
                  <a:txBody>
                    <a:bodyPr/>
                    <a:lstStyle/>
                    <a:p>
                      <a:pPr marR="3492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334" marR="29334" marT="51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608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578141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0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2413" y="120891"/>
            <a:ext cx="8856984" cy="90601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76000">
                <a:schemeClr val="accent1">
                  <a:lumMod val="20000"/>
                  <a:lumOff val="80000"/>
                </a:schemeClr>
              </a:gs>
            </a:gsLst>
            <a:lin ang="16200000" scaled="1"/>
            <a:tileRect/>
          </a:gra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Абсолютна успішність за результатами</a:t>
            </a:r>
            <a:endParaRPr lang="ru-RU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літньої екзаменаційної сесії 2023-2024 </a:t>
            </a:r>
            <a:r>
              <a:rPr lang="uk-UA" sz="20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96828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5</a:t>
            </a:r>
          </a:p>
        </p:txBody>
      </p:sp>
      <p:graphicFrame>
        <p:nvGraphicFramePr>
          <p:cNvPr id="10" name="Объект 1">
            <a:extLst>
              <a:ext uri="{FF2B5EF4-FFF2-40B4-BE49-F238E27FC236}">
                <a16:creationId xmlns:a16="http://schemas.microsoft.com/office/drawing/2014/main" id="{B5D4DC77-D02D-9646-6A70-CC6D205C62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110188"/>
              </p:ext>
            </p:extLst>
          </p:nvPr>
        </p:nvGraphicFramePr>
        <p:xfrm>
          <a:off x="467544" y="1044118"/>
          <a:ext cx="8350131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77310015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0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2217" y="126476"/>
            <a:ext cx="8856984" cy="837473"/>
          </a:xfrm>
          <a:prstGeom prst="rect">
            <a:avLst/>
          </a:prstGeom>
          <a:gradFill>
            <a:gsLst>
              <a:gs pos="55278">
                <a:srgbClr val="BBCEE5"/>
              </a:gs>
              <a:gs pos="0">
                <a:schemeClr val="accent1">
                  <a:lumMod val="20000"/>
                  <a:lumOff val="80000"/>
                </a:schemeClr>
              </a:gs>
              <a:gs pos="76000">
                <a:schemeClr val="accent1">
                  <a:lumMod val="40000"/>
                  <a:lumOff val="6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Якість знань за результатами</a:t>
            </a:r>
            <a:endParaRPr lang="ru-RU" sz="1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літньої екзаменаційної сесії 2023-2024 </a:t>
            </a:r>
            <a:r>
              <a:rPr lang="uk-UA" sz="1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96828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6</a:t>
            </a:r>
          </a:p>
        </p:txBody>
      </p:sp>
      <p:graphicFrame>
        <p:nvGraphicFramePr>
          <p:cNvPr id="10" name="Объект 1">
            <a:extLst>
              <a:ext uri="{FF2B5EF4-FFF2-40B4-BE49-F238E27FC236}">
                <a16:creationId xmlns:a16="http://schemas.microsoft.com/office/drawing/2014/main" id="{B5D4DC77-D02D-9646-6A70-CC6D205C62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262065"/>
              </p:ext>
            </p:extLst>
          </p:nvPr>
        </p:nvGraphicFramePr>
        <p:xfrm>
          <a:off x="600511" y="1175018"/>
          <a:ext cx="8060898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58519750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53223" y="-263703"/>
            <a:ext cx="78072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800" dirty="0">
              <a:solidFill>
                <a:srgbClr val="C00000"/>
              </a:solidFill>
            </a:endParaRPr>
          </a:p>
          <a:p>
            <a:pPr algn="ctr"/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 абсолютної успішності та якості знань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 «Бакалавр» </a:t>
            </a:r>
            <a:r>
              <a:rPr lang="uk-UA" sz="1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2023 – 2024 </a:t>
            </a:r>
            <a:r>
              <a:rPr lang="uk-UA" sz="1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1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64575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7</a:t>
            </a: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5EE30778-677A-41F6-A9C7-2716B386E54A}"/>
              </a:ext>
            </a:extLst>
          </p:cNvPr>
          <p:cNvGrpSpPr/>
          <p:nvPr/>
        </p:nvGrpSpPr>
        <p:grpSpPr>
          <a:xfrm>
            <a:off x="6257" y="1251542"/>
            <a:ext cx="2901196" cy="1505419"/>
            <a:chOff x="57" y="3608134"/>
            <a:chExt cx="4378008" cy="150541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Стрелка: шеврон 9">
              <a:extLst>
                <a:ext uri="{FF2B5EF4-FFF2-40B4-BE49-F238E27FC236}">
                  <a16:creationId xmlns:a16="http://schemas.microsoft.com/office/drawing/2014/main" id="{A398CE74-D747-466D-A307-E771221B9AEA}"/>
                </a:ext>
              </a:extLst>
            </p:cNvPr>
            <p:cNvSpPr/>
            <p:nvPr/>
          </p:nvSpPr>
          <p:spPr>
            <a:xfrm>
              <a:off x="57" y="3608134"/>
              <a:ext cx="4378008" cy="1474747"/>
            </a:xfrm>
            <a:prstGeom prst="chevron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трелка: шеврон 4">
              <a:extLst>
                <a:ext uri="{FF2B5EF4-FFF2-40B4-BE49-F238E27FC236}">
                  <a16:creationId xmlns:a16="http://schemas.microsoft.com/office/drawing/2014/main" id="{7508CA34-DCD5-4217-82D4-A8E1767290C0}"/>
                </a:ext>
              </a:extLst>
            </p:cNvPr>
            <p:cNvSpPr txBox="1"/>
            <p:nvPr/>
          </p:nvSpPr>
          <p:spPr>
            <a:xfrm>
              <a:off x="802743" y="3638806"/>
              <a:ext cx="2718399" cy="147474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1430" rIns="0" bIns="11430" numCol="1" spcCol="1270" anchor="ctr" anchorCtr="0">
              <a:noAutofit/>
            </a:bodyPr>
            <a:lstStyle/>
            <a:p>
              <a:pPr algn="ctr" defTabSz="800100">
                <a:spcAft>
                  <a:spcPts val="0"/>
                </a:spcAft>
              </a:pPr>
              <a:r>
                <a:rPr lang="uk-UA" sz="1800" dirty="0">
                  <a:latin typeface="Cambria" panose="02040503050406030204" pitchFamily="18" charset="0"/>
                  <a:cs typeface="Times New Roman" pitchFamily="18" charset="0"/>
                </a:rPr>
                <a:t> </a:t>
              </a:r>
              <a:r>
                <a:rPr lang="uk-UA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Всього</a:t>
              </a:r>
              <a:r>
                <a:rPr lang="uk-UA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cs typeface="Times New Roman" pitchFamily="18" charset="0"/>
                </a:rPr>
                <a:t> здавали сесію</a:t>
              </a:r>
              <a:endParaRPr lang="uk-UA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994E9A51-0223-42BE-9C9B-51D60591CFB0}"/>
              </a:ext>
            </a:extLst>
          </p:cNvPr>
          <p:cNvSpPr/>
          <p:nvPr/>
        </p:nvSpPr>
        <p:spPr>
          <a:xfrm>
            <a:off x="2795229" y="1453931"/>
            <a:ext cx="2187099" cy="1224040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Стрелка: шеврон 15">
            <a:extLst>
              <a:ext uri="{FF2B5EF4-FFF2-40B4-BE49-F238E27FC236}">
                <a16:creationId xmlns:a16="http://schemas.microsoft.com/office/drawing/2014/main" id="{9119BA1B-824C-4A53-80BF-B155B9770B7B}"/>
              </a:ext>
            </a:extLst>
          </p:cNvPr>
          <p:cNvSpPr/>
          <p:nvPr/>
        </p:nvSpPr>
        <p:spPr>
          <a:xfrm>
            <a:off x="4874220" y="1437019"/>
            <a:ext cx="2187098" cy="1186075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Стрелка: шеврон 18">
            <a:extLst>
              <a:ext uri="{FF2B5EF4-FFF2-40B4-BE49-F238E27FC236}">
                <a16:creationId xmlns:a16="http://schemas.microsoft.com/office/drawing/2014/main" id="{514C6C70-F06E-4862-BF62-A2C21EF36CDA}"/>
              </a:ext>
            </a:extLst>
          </p:cNvPr>
          <p:cNvSpPr/>
          <p:nvPr/>
        </p:nvSpPr>
        <p:spPr>
          <a:xfrm>
            <a:off x="71200" y="2913865"/>
            <a:ext cx="2901196" cy="1474747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F35CF53E-5DCF-474A-B30C-4809A50AFC70}"/>
              </a:ext>
            </a:extLst>
          </p:cNvPr>
          <p:cNvGrpSpPr/>
          <p:nvPr/>
        </p:nvGrpSpPr>
        <p:grpSpPr>
          <a:xfrm>
            <a:off x="65352" y="4662070"/>
            <a:ext cx="2939350" cy="1505419"/>
            <a:chOff x="57" y="245710"/>
            <a:chExt cx="3686868" cy="150541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8" name="Стрелка: шеврон 27">
              <a:extLst>
                <a:ext uri="{FF2B5EF4-FFF2-40B4-BE49-F238E27FC236}">
                  <a16:creationId xmlns:a16="http://schemas.microsoft.com/office/drawing/2014/main" id="{9979E20A-71D2-4526-8293-46E46089AEAF}"/>
                </a:ext>
              </a:extLst>
            </p:cNvPr>
            <p:cNvSpPr/>
            <p:nvPr/>
          </p:nvSpPr>
          <p:spPr>
            <a:xfrm>
              <a:off x="57" y="245710"/>
              <a:ext cx="3686868" cy="1474747"/>
            </a:xfrm>
            <a:prstGeom prst="chevron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Стрелка: шеврон 4">
              <a:extLst>
                <a:ext uri="{FF2B5EF4-FFF2-40B4-BE49-F238E27FC236}">
                  <a16:creationId xmlns:a16="http://schemas.microsoft.com/office/drawing/2014/main" id="{6D3BDF16-1E83-4D2F-BFCD-1F5841C673B3}"/>
                </a:ext>
              </a:extLst>
            </p:cNvPr>
            <p:cNvSpPr txBox="1"/>
            <p:nvPr/>
          </p:nvSpPr>
          <p:spPr>
            <a:xfrm>
              <a:off x="798809" y="276382"/>
              <a:ext cx="2086365" cy="147474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17780" rIns="0" bIns="17780" numCol="1" spcCol="1270" anchor="ctr" anchorCtr="0">
              <a:noAutofit/>
            </a:bodyPr>
            <a:lstStyle/>
            <a:p>
              <a:pPr algn="ctr" defTabSz="1244600">
                <a:spcAft>
                  <a:spcPts val="0"/>
                </a:spcAft>
              </a:pPr>
              <a:r>
                <a:rPr lang="uk-UA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Якість</a:t>
              </a:r>
              <a:r>
                <a:rPr lang="uk-UA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cs typeface="Times New Roman" pitchFamily="18" charset="0"/>
                </a:rPr>
                <a:t> знань, %</a:t>
              </a:r>
              <a:endParaRPr lang="uk-UA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itchFamily="18" charset="0"/>
              </a:endParaRPr>
            </a:p>
          </p:txBody>
        </p:sp>
      </p:grpSp>
      <p:pic>
        <p:nvPicPr>
          <p:cNvPr id="36" name="Рисунок 35" descr="C:\Users\user-03\Desktop\завантаження.png">
            <a:extLst>
              <a:ext uri="{FF2B5EF4-FFF2-40B4-BE49-F238E27FC236}">
                <a16:creationId xmlns:a16="http://schemas.microsoft.com/office/drawing/2014/main" id="{CE7DC583-68DE-45EE-96AF-60636E8310C8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21825" r="8985" b="21818"/>
          <a:stretch/>
        </p:blipFill>
        <p:spPr bwMode="auto">
          <a:xfrm>
            <a:off x="14287" y="84124"/>
            <a:ext cx="800656" cy="7620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Стрелка: шеврон 4">
            <a:extLst>
              <a:ext uri="{FF2B5EF4-FFF2-40B4-BE49-F238E27FC236}">
                <a16:creationId xmlns:a16="http://schemas.microsoft.com/office/drawing/2014/main" id="{BD2B2DFA-702B-1B6E-0986-5AA9596D734B}"/>
              </a:ext>
            </a:extLst>
          </p:cNvPr>
          <p:cNvSpPr txBox="1"/>
          <p:nvPr/>
        </p:nvSpPr>
        <p:spPr>
          <a:xfrm>
            <a:off x="5315404" y="1453931"/>
            <a:ext cx="1358991" cy="1224040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2000" b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7917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2022-2023 </a:t>
            </a:r>
            <a:r>
              <a:rPr lang="uk-UA" sz="16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Стрелка: шеврон 3">
            <a:extLst>
              <a:ext uri="{FF2B5EF4-FFF2-40B4-BE49-F238E27FC236}">
                <a16:creationId xmlns:a16="http://schemas.microsoft.com/office/drawing/2014/main" id="{E28D3393-242F-A6B4-EF7C-9B4E044E50ED}"/>
              </a:ext>
            </a:extLst>
          </p:cNvPr>
          <p:cNvSpPr/>
          <p:nvPr/>
        </p:nvSpPr>
        <p:spPr>
          <a:xfrm>
            <a:off x="6862465" y="1437018"/>
            <a:ext cx="2165620" cy="1186075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Стрелка: шеврон 4">
            <a:extLst>
              <a:ext uri="{FF2B5EF4-FFF2-40B4-BE49-F238E27FC236}">
                <a16:creationId xmlns:a16="http://schemas.microsoft.com/office/drawing/2014/main" id="{9A1E6E20-3960-8B12-848A-CA32FE9829BD}"/>
              </a:ext>
            </a:extLst>
          </p:cNvPr>
          <p:cNvSpPr txBox="1"/>
          <p:nvPr/>
        </p:nvSpPr>
        <p:spPr>
          <a:xfrm>
            <a:off x="7255967" y="1437017"/>
            <a:ext cx="1358991" cy="1240954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20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9086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16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2023-2024 </a:t>
            </a:r>
            <a:r>
              <a:rPr lang="uk-UA" sz="1600" b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8" name="Стрелка: шеврон 37">
            <a:extLst>
              <a:ext uri="{FF2B5EF4-FFF2-40B4-BE49-F238E27FC236}">
                <a16:creationId xmlns:a16="http://schemas.microsoft.com/office/drawing/2014/main" id="{D9A5A3A5-0C60-E3DE-8035-BBB64E42F94B}"/>
              </a:ext>
            </a:extLst>
          </p:cNvPr>
          <p:cNvSpPr/>
          <p:nvPr/>
        </p:nvSpPr>
        <p:spPr>
          <a:xfrm>
            <a:off x="2829138" y="3130593"/>
            <a:ext cx="2187099" cy="1224040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9" name="Стрелка: шеврон 4">
            <a:extLst>
              <a:ext uri="{FF2B5EF4-FFF2-40B4-BE49-F238E27FC236}">
                <a16:creationId xmlns:a16="http://schemas.microsoft.com/office/drawing/2014/main" id="{ED58F06D-0E39-2C06-39A5-7B9648A52755}"/>
              </a:ext>
            </a:extLst>
          </p:cNvPr>
          <p:cNvSpPr txBox="1"/>
          <p:nvPr/>
        </p:nvSpPr>
        <p:spPr>
          <a:xfrm>
            <a:off x="3115656" y="3161764"/>
            <a:ext cx="1658466" cy="1216972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endParaRPr lang="uk-UA" sz="2000" b="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трелка: шеврон 4">
            <a:extLst>
              <a:ext uri="{FF2B5EF4-FFF2-40B4-BE49-F238E27FC236}">
                <a16:creationId xmlns:a16="http://schemas.microsoft.com/office/drawing/2014/main" id="{D5DC939F-CDC6-677A-6777-4FAE5CC89AF0}"/>
              </a:ext>
            </a:extLst>
          </p:cNvPr>
          <p:cNvSpPr txBox="1"/>
          <p:nvPr/>
        </p:nvSpPr>
        <p:spPr>
          <a:xfrm>
            <a:off x="3181235" y="3110252"/>
            <a:ext cx="1658466" cy="1216972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2000" b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86,8 %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2021-2022 </a:t>
            </a:r>
            <a:r>
              <a:rPr lang="uk-UA" sz="16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2" name="Стрелка: шеврон 41">
            <a:extLst>
              <a:ext uri="{FF2B5EF4-FFF2-40B4-BE49-F238E27FC236}">
                <a16:creationId xmlns:a16="http://schemas.microsoft.com/office/drawing/2014/main" id="{14B26854-447D-8FE7-EDE3-0F9208A9B810}"/>
              </a:ext>
            </a:extLst>
          </p:cNvPr>
          <p:cNvSpPr/>
          <p:nvPr/>
        </p:nvSpPr>
        <p:spPr>
          <a:xfrm>
            <a:off x="4863564" y="3126286"/>
            <a:ext cx="2187099" cy="1224040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3" name="Стрелка: шеврон 42">
            <a:extLst>
              <a:ext uri="{FF2B5EF4-FFF2-40B4-BE49-F238E27FC236}">
                <a16:creationId xmlns:a16="http://schemas.microsoft.com/office/drawing/2014/main" id="{198C4806-4447-B969-ADAD-BB62036BA5C7}"/>
              </a:ext>
            </a:extLst>
          </p:cNvPr>
          <p:cNvSpPr/>
          <p:nvPr/>
        </p:nvSpPr>
        <p:spPr>
          <a:xfrm>
            <a:off x="6942617" y="3099962"/>
            <a:ext cx="2130184" cy="1224040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4" name="Стрелка: шеврон 43">
            <a:extLst>
              <a:ext uri="{FF2B5EF4-FFF2-40B4-BE49-F238E27FC236}">
                <a16:creationId xmlns:a16="http://schemas.microsoft.com/office/drawing/2014/main" id="{1B4FA223-011F-961B-4906-6F02CD8E0E79}"/>
              </a:ext>
            </a:extLst>
          </p:cNvPr>
          <p:cNvSpPr/>
          <p:nvPr/>
        </p:nvSpPr>
        <p:spPr>
          <a:xfrm>
            <a:off x="2811337" y="4807255"/>
            <a:ext cx="2187099" cy="1224040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5" name="Стрелка: шеврон 44">
            <a:extLst>
              <a:ext uri="{FF2B5EF4-FFF2-40B4-BE49-F238E27FC236}">
                <a16:creationId xmlns:a16="http://schemas.microsoft.com/office/drawing/2014/main" id="{FB9EFB17-5040-4B8F-1F61-8E2FE516FA25}"/>
              </a:ext>
            </a:extLst>
          </p:cNvPr>
          <p:cNvSpPr/>
          <p:nvPr/>
        </p:nvSpPr>
        <p:spPr>
          <a:xfrm>
            <a:off x="4874221" y="4787912"/>
            <a:ext cx="2187099" cy="1224040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6" name="Стрелка: шеврон 45">
            <a:extLst>
              <a:ext uri="{FF2B5EF4-FFF2-40B4-BE49-F238E27FC236}">
                <a16:creationId xmlns:a16="http://schemas.microsoft.com/office/drawing/2014/main" id="{EFE1A696-3FD8-563F-9BA1-4ECA043B8C26}"/>
              </a:ext>
            </a:extLst>
          </p:cNvPr>
          <p:cNvSpPr/>
          <p:nvPr/>
        </p:nvSpPr>
        <p:spPr>
          <a:xfrm>
            <a:off x="6961324" y="4768569"/>
            <a:ext cx="2111478" cy="1224040"/>
          </a:xfrm>
          <a:prstGeom prst="chevron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7" name="Стрелка: шеврон 4">
            <a:extLst>
              <a:ext uri="{FF2B5EF4-FFF2-40B4-BE49-F238E27FC236}">
                <a16:creationId xmlns:a16="http://schemas.microsoft.com/office/drawing/2014/main" id="{178D9401-55E5-F3F5-5F71-062C526FDEF5}"/>
              </a:ext>
            </a:extLst>
          </p:cNvPr>
          <p:cNvSpPr txBox="1"/>
          <p:nvPr/>
        </p:nvSpPr>
        <p:spPr>
          <a:xfrm>
            <a:off x="5218569" y="3117486"/>
            <a:ext cx="1658466" cy="1216972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2000" b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82,2</a:t>
            </a:r>
            <a:r>
              <a:rPr lang="uk-UA" sz="2000" b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 %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2022-2023 </a:t>
            </a:r>
            <a:r>
              <a:rPr lang="uk-UA" sz="16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8" name="Стрелка: шеврон 4">
            <a:extLst>
              <a:ext uri="{FF2B5EF4-FFF2-40B4-BE49-F238E27FC236}">
                <a16:creationId xmlns:a16="http://schemas.microsoft.com/office/drawing/2014/main" id="{80D7963E-297F-1CF4-C833-A5A72E601138}"/>
              </a:ext>
            </a:extLst>
          </p:cNvPr>
          <p:cNvSpPr txBox="1"/>
          <p:nvPr/>
        </p:nvSpPr>
        <p:spPr>
          <a:xfrm>
            <a:off x="7279208" y="3133354"/>
            <a:ext cx="1658466" cy="1216972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20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82,3 %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16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2023-2024 </a:t>
            </a:r>
            <a:r>
              <a:rPr lang="uk-UA" sz="1600" b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9" name="Стрелка: шеврон 4">
            <a:extLst>
              <a:ext uri="{FF2B5EF4-FFF2-40B4-BE49-F238E27FC236}">
                <a16:creationId xmlns:a16="http://schemas.microsoft.com/office/drawing/2014/main" id="{2A06181C-C452-3A46-5751-56DCDBC15C7F}"/>
              </a:ext>
            </a:extLst>
          </p:cNvPr>
          <p:cNvSpPr txBox="1"/>
          <p:nvPr/>
        </p:nvSpPr>
        <p:spPr>
          <a:xfrm>
            <a:off x="3115656" y="4790955"/>
            <a:ext cx="1658466" cy="1216972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2000" b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41,4%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2021-2022 </a:t>
            </a:r>
            <a:r>
              <a:rPr lang="uk-UA" sz="16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0" name="Стрелка: шеврон 4">
            <a:extLst>
              <a:ext uri="{FF2B5EF4-FFF2-40B4-BE49-F238E27FC236}">
                <a16:creationId xmlns:a16="http://schemas.microsoft.com/office/drawing/2014/main" id="{EAE71331-E2C6-4B42-8B7B-0A839F3D8EA9}"/>
              </a:ext>
            </a:extLst>
          </p:cNvPr>
          <p:cNvSpPr txBox="1"/>
          <p:nvPr/>
        </p:nvSpPr>
        <p:spPr>
          <a:xfrm>
            <a:off x="5172523" y="4810789"/>
            <a:ext cx="1658466" cy="1216972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2000" b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45,0%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2022-2023 </a:t>
            </a:r>
            <a:r>
              <a:rPr lang="uk-UA" sz="16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2" name="Стрелка: шеврон 4">
            <a:extLst>
              <a:ext uri="{FF2B5EF4-FFF2-40B4-BE49-F238E27FC236}">
                <a16:creationId xmlns:a16="http://schemas.microsoft.com/office/drawing/2014/main" id="{26859857-1ABC-C268-3D71-D34A4619D024}"/>
              </a:ext>
            </a:extLst>
          </p:cNvPr>
          <p:cNvSpPr txBox="1"/>
          <p:nvPr/>
        </p:nvSpPr>
        <p:spPr>
          <a:xfrm>
            <a:off x="3027682" y="1462937"/>
            <a:ext cx="1658466" cy="1216972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2000" b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7312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2021-2022</a:t>
            </a: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sz="16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7" name="Стрелка: шеврон 4">
            <a:extLst>
              <a:ext uri="{FF2B5EF4-FFF2-40B4-BE49-F238E27FC236}">
                <a16:creationId xmlns:a16="http://schemas.microsoft.com/office/drawing/2014/main" id="{89926125-1E7C-13AE-03EE-7B0292D3FE18}"/>
              </a:ext>
            </a:extLst>
          </p:cNvPr>
          <p:cNvSpPr txBox="1"/>
          <p:nvPr/>
        </p:nvSpPr>
        <p:spPr>
          <a:xfrm>
            <a:off x="7284536" y="4800872"/>
            <a:ext cx="1658466" cy="1216972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20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38,9%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uk-UA" sz="16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2023-2024 </a:t>
            </a:r>
            <a:r>
              <a:rPr lang="uk-UA" sz="1600" b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н.р</a:t>
            </a:r>
            <a:r>
              <a:rPr lang="uk-UA" sz="16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3" name="Стрелка: шеврон 4">
            <a:extLst>
              <a:ext uri="{FF2B5EF4-FFF2-40B4-BE49-F238E27FC236}">
                <a16:creationId xmlns:a16="http://schemas.microsoft.com/office/drawing/2014/main" id="{91D7270D-D323-4CEB-9A36-588B588870DD}"/>
              </a:ext>
            </a:extLst>
          </p:cNvPr>
          <p:cNvSpPr txBox="1"/>
          <p:nvPr/>
        </p:nvSpPr>
        <p:spPr>
          <a:xfrm>
            <a:off x="653223" y="3033722"/>
            <a:ext cx="1807254" cy="1224040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22860" rIns="0" bIns="22860" numCol="1" spcCol="1270" anchor="ctr" anchorCtr="0">
            <a:noAutofit/>
          </a:bodyPr>
          <a:lstStyle/>
          <a:p>
            <a:pPr algn="ctr" defTabSz="1600200">
              <a:spcAft>
                <a:spcPts val="0"/>
              </a:spcAft>
            </a:pPr>
            <a:r>
              <a:rPr lang="uk-U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Абсолютна</a:t>
            </a:r>
            <a:r>
              <a:rPr lang="uk-U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imes New Roman" pitchFamily="18" charset="0"/>
              </a:rPr>
              <a:t> успішність,%</a:t>
            </a:r>
            <a:endParaRPr lang="uk-UA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19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7" y="16892"/>
            <a:ext cx="93245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ртинки по запросу фон для презентации статист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308" y="-1"/>
            <a:ext cx="9324529" cy="699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463" y="134594"/>
            <a:ext cx="7592881" cy="774571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84916">
                <a:schemeClr val="accent1">
                  <a:lumMod val="20000"/>
                  <a:lumOff val="80000"/>
                </a:schemeClr>
              </a:gs>
              <a:gs pos="6400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  <a:tabLst>
                <a:tab pos="-69850" algn="l"/>
              </a:tabLst>
            </a:pPr>
            <a:r>
              <a:rPr lang="uk-UA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Порівняльний аналіз абсолютної успішності та якості знань студентів </a:t>
            </a:r>
          </a:p>
          <a:p>
            <a:pPr algn="ctr">
              <a:spcAft>
                <a:spcPts val="1000"/>
              </a:spcAft>
              <a:tabLst>
                <a:tab pos="-69850" algn="l"/>
              </a:tabLst>
            </a:pPr>
            <a:r>
              <a:rPr lang="uk-UA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 «Бакалавр» у розрізі факультетів / навчально - наукових інститутів </a:t>
            </a:r>
            <a:endParaRPr lang="ru-RU" sz="1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_s7186"/>
          <p:cNvSpPr>
            <a:spLocks noChangeArrowheads="1"/>
          </p:cNvSpPr>
          <p:nvPr/>
        </p:nvSpPr>
        <p:spPr bwMode="auto">
          <a:xfrm>
            <a:off x="8696828" y="39688"/>
            <a:ext cx="465138" cy="4254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8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D5EBBA5-9FDE-23B7-6196-A75347EBE8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727184"/>
              </p:ext>
            </p:extLst>
          </p:nvPr>
        </p:nvGraphicFramePr>
        <p:xfrm>
          <a:off x="75462" y="1200709"/>
          <a:ext cx="8856982" cy="5628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5878">
                  <a:extLst>
                    <a:ext uri="{9D8B030D-6E8A-4147-A177-3AD203B41FA5}">
                      <a16:colId xmlns:a16="http://schemas.microsoft.com/office/drawing/2014/main" val="2441684488"/>
                    </a:ext>
                  </a:extLst>
                </a:gridCol>
                <a:gridCol w="1672169">
                  <a:extLst>
                    <a:ext uri="{9D8B030D-6E8A-4147-A177-3AD203B41FA5}">
                      <a16:colId xmlns:a16="http://schemas.microsoft.com/office/drawing/2014/main" val="1683691114"/>
                    </a:ext>
                  </a:extLst>
                </a:gridCol>
                <a:gridCol w="715878">
                  <a:extLst>
                    <a:ext uri="{9D8B030D-6E8A-4147-A177-3AD203B41FA5}">
                      <a16:colId xmlns:a16="http://schemas.microsoft.com/office/drawing/2014/main" val="958020620"/>
                    </a:ext>
                  </a:extLst>
                </a:gridCol>
                <a:gridCol w="650798">
                  <a:extLst>
                    <a:ext uri="{9D8B030D-6E8A-4147-A177-3AD203B41FA5}">
                      <a16:colId xmlns:a16="http://schemas.microsoft.com/office/drawing/2014/main" val="2219817224"/>
                    </a:ext>
                  </a:extLst>
                </a:gridCol>
                <a:gridCol w="650798">
                  <a:extLst>
                    <a:ext uri="{9D8B030D-6E8A-4147-A177-3AD203B41FA5}">
                      <a16:colId xmlns:a16="http://schemas.microsoft.com/office/drawing/2014/main" val="3806499630"/>
                    </a:ext>
                  </a:extLst>
                </a:gridCol>
                <a:gridCol w="760286">
                  <a:extLst>
                    <a:ext uri="{9D8B030D-6E8A-4147-A177-3AD203B41FA5}">
                      <a16:colId xmlns:a16="http://schemas.microsoft.com/office/drawing/2014/main" val="1763515786"/>
                    </a:ext>
                  </a:extLst>
                </a:gridCol>
                <a:gridCol w="760286">
                  <a:extLst>
                    <a:ext uri="{9D8B030D-6E8A-4147-A177-3AD203B41FA5}">
                      <a16:colId xmlns:a16="http://schemas.microsoft.com/office/drawing/2014/main" val="2688072372"/>
                    </a:ext>
                  </a:extLst>
                </a:gridCol>
                <a:gridCol w="759519">
                  <a:extLst>
                    <a:ext uri="{9D8B030D-6E8A-4147-A177-3AD203B41FA5}">
                      <a16:colId xmlns:a16="http://schemas.microsoft.com/office/drawing/2014/main" val="312073082"/>
                    </a:ext>
                  </a:extLst>
                </a:gridCol>
                <a:gridCol w="760286">
                  <a:extLst>
                    <a:ext uri="{9D8B030D-6E8A-4147-A177-3AD203B41FA5}">
                      <a16:colId xmlns:a16="http://schemas.microsoft.com/office/drawing/2014/main" val="3726941182"/>
                    </a:ext>
                  </a:extLst>
                </a:gridCol>
                <a:gridCol w="760286">
                  <a:extLst>
                    <a:ext uri="{9D8B030D-6E8A-4147-A177-3AD203B41FA5}">
                      <a16:colId xmlns:a16="http://schemas.microsoft.com/office/drawing/2014/main" val="1960820151"/>
                    </a:ext>
                  </a:extLst>
                </a:gridCol>
                <a:gridCol w="650798">
                  <a:extLst>
                    <a:ext uri="{9D8B030D-6E8A-4147-A177-3AD203B41FA5}">
                      <a16:colId xmlns:a16="http://schemas.microsoft.com/office/drawing/2014/main" val="386545489"/>
                    </a:ext>
                  </a:extLst>
                </a:gridCol>
              </a:tblGrid>
              <a:tr h="378933">
                <a:tc rowSpan="2">
                  <a:txBody>
                    <a:bodyPr/>
                    <a:lstStyle/>
                    <a:p>
                      <a:pPr marL="630555" indent="-540385"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30555" indent="-540385"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за/п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Факультет/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навчально-науковий інститут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студентів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успішність, 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 знань, 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88267"/>
                  </a:ext>
                </a:extLst>
              </a:tr>
              <a:tr h="5263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5397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</a:t>
                      </a:r>
                    </a:p>
                    <a:p>
                      <a:pPr indent="5397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indent="5397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indent="5397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</a:p>
                    <a:p>
                      <a:pPr indent="5397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561330"/>
                  </a:ext>
                </a:extLst>
              </a:tr>
              <a:tr h="381610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Інститут біології, хімії та біоресурсів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85,8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90563"/>
                  </a:ext>
                </a:extLst>
              </a:tr>
              <a:tr h="495714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Інститут фізико-технічних та комп’ютерних наук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778215"/>
                  </a:ext>
                </a:extLst>
              </a:tr>
              <a:tr h="85600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Географічний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33,1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421610"/>
                  </a:ext>
                </a:extLst>
              </a:tr>
              <a:tr h="223827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Економічний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01132"/>
                  </a:ext>
                </a:extLst>
              </a:tr>
              <a:tr h="223827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Іноземних мов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51,5</a:t>
                      </a:r>
                      <a:endParaRPr lang="ru-RU" sz="12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056699"/>
                  </a:ext>
                </a:extLst>
              </a:tr>
              <a:tr h="533081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Історії, політології та міжнародних відносин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832404"/>
                  </a:ext>
                </a:extLst>
              </a:tr>
              <a:tr h="354421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Математики та інформатики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32,1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270341"/>
                  </a:ext>
                </a:extLst>
              </a:tr>
              <a:tr h="533081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Педагогіки, психології та соціальної роботи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51,9</a:t>
                      </a:r>
                      <a:endParaRPr lang="ru-RU" sz="12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092666"/>
                  </a:ext>
                </a:extLst>
              </a:tr>
              <a:tr h="353537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Фізичної культури та </a:t>
                      </a:r>
                      <a:r>
                        <a:rPr lang="uk-UA" sz="12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</a:t>
                      </a:r>
                      <a:r>
                        <a:rPr lang="ru-RU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людини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32,6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288376"/>
                  </a:ext>
                </a:extLst>
              </a:tr>
              <a:tr h="223827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Філологічний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591976"/>
                  </a:ext>
                </a:extLst>
              </a:tr>
              <a:tr h="223827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Юридичний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220351"/>
                  </a:ext>
                </a:extLst>
              </a:tr>
              <a:tr h="890397">
                <a:tc>
                  <a:txBody>
                    <a:bodyPr/>
                    <a:lstStyle/>
                    <a:p>
                      <a:pPr marL="630555" indent="-540385"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Архітектури, будівництва та декоративно-прикладного мистецтва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37861" marR="37861" marT="668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61" marR="37861" marT="6681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,5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60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735654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12034</TotalTime>
  <Words>2365</Words>
  <Application>Microsoft Office PowerPoint</Application>
  <PresentationFormat>Экран (4:3)</PresentationFormat>
  <Paragraphs>898</Paragraphs>
  <Slides>20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</vt:lpstr>
      <vt:lpstr>Franklin Gothic Book</vt:lpstr>
      <vt:lpstr>Franklin Gothic Medium</vt:lpstr>
      <vt:lpstr>Monotype Corsiva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Вчена рада  2010</dc:title>
  <dc:creator>UZvER</dc:creator>
  <cp:lastModifiedBy>ADMIN</cp:lastModifiedBy>
  <cp:revision>2398</cp:revision>
  <cp:lastPrinted>2021-01-04T07:33:33Z</cp:lastPrinted>
  <dcterms:created xsi:type="dcterms:W3CDTF">2010-08-26T09:10:43Z</dcterms:created>
  <dcterms:modified xsi:type="dcterms:W3CDTF">2024-09-26T09:00:21Z</dcterms:modified>
</cp:coreProperties>
</file>