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922" r:id="rId1"/>
  </p:sldMasterIdLst>
  <p:notesMasterIdLst>
    <p:notesMasterId r:id="rId10"/>
  </p:notesMasterIdLst>
  <p:handoutMasterIdLst>
    <p:handoutMasterId r:id="rId11"/>
  </p:handoutMasterIdLst>
  <p:sldIdLst>
    <p:sldId id="481" r:id="rId2"/>
    <p:sldId id="489" r:id="rId3"/>
    <p:sldId id="490" r:id="rId4"/>
    <p:sldId id="491" r:id="rId5"/>
    <p:sldId id="492" r:id="rId6"/>
    <p:sldId id="493" r:id="rId7"/>
    <p:sldId id="494" r:id="rId8"/>
    <p:sldId id="496" r:id="rId9"/>
  </p:sldIdLst>
  <p:sldSz cx="9144000" cy="6858000" type="screen4x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00FF00"/>
    <a:srgbClr val="FF6600"/>
    <a:srgbClr val="FF9999"/>
    <a:srgbClr val="CCCC00"/>
    <a:srgbClr val="6600CC"/>
    <a:srgbClr val="FF9966"/>
    <a:srgbClr val="990000"/>
    <a:srgbClr val="9933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1" autoAdjust="0"/>
    <p:restoredTop sz="94227" autoAdjust="0"/>
  </p:normalViewPr>
  <p:slideViewPr>
    <p:cSldViewPr>
      <p:cViewPr varScale="1">
        <p:scale>
          <a:sx n="84" d="100"/>
          <a:sy n="84" d="100"/>
        </p:scale>
        <p:origin x="153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2776" y="-8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3E65E70-37A7-49B1-B911-891FEF5D61E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70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52FA66C-C03E-4D0C-8403-398F9CA8F7C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356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447C8EE-D17D-41DC-8635-191F79576C61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807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3155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5117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893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1398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0657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DC3A8-7E8F-4101-9E66-3E285E46B053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2513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C9D15-1EBE-4826-8B66-EF0659A68582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319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71387-B710-4054-9CE2-89BC26E1C3B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570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F2D5846-9D59-4808-8E23-CAC30B55CC85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486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FFCE9F4C-19B1-48D7-A215-4D914C63B64B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346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7EF3F9C-2A53-49B1-965E-62DFBF4AFA6C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6475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703D6-20A0-4CF1-A00F-5D4E8BAD410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15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A00B42-2BEA-4A94-9544-8EF328126730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75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3FD00-1DC6-43ED-89D3-CA8D8DE9477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82768E3B-E2D6-4198-9CAA-679C0DC0CEF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303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28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  <p:sldLayoutId id="2147483935" r:id="rId13"/>
    <p:sldLayoutId id="2147483936" r:id="rId14"/>
    <p:sldLayoutId id="2147483937" r:id="rId15"/>
    <p:sldLayoutId id="2147483938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420888"/>
            <a:ext cx="8856984" cy="3456384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якість навчально-методичного забезпечення </a:t>
            </a:r>
            <a:r>
              <a:rPr lang="uk-UA" sz="44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 програм</a:t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 (магістерського) рівня </a:t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вищої освіти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7164288" y="188640"/>
            <a:ext cx="1763687" cy="1813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5847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463499" y="29086"/>
            <a:ext cx="6217001" cy="424516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КІБЕРБЕЗПЕКА</a:t>
            </a:r>
            <a:endParaRPr lang="uk-UA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711" y="503670"/>
            <a:ext cx="6255729" cy="330635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радіотехніки та інформаційної безпеки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1267" y="1143364"/>
            <a:ext cx="5030381" cy="470954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«Виробнича» - 3 семестр, 8 кредитів/240 годин);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«Переддипломна» - 3 семестр, 8 кредитів/240 годин).</a:t>
            </a:r>
          </a:p>
        </p:txBody>
      </p:sp>
      <p:sp>
        <p:nvSpPr>
          <p:cNvPr id="12" name="_s115735">
            <a:extLst>
              <a:ext uri="{FF2B5EF4-FFF2-40B4-BE49-F238E27FC236}">
                <a16:creationId xmlns:a16="http://schemas.microsoft.com/office/drawing/2014/main" xmlns="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7280" y="862210"/>
            <a:ext cx="5004368" cy="241233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(практики)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3568" y="3068960"/>
            <a:ext cx="3317818" cy="280831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uk-UA" sz="37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5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ПРАКТИКА, яка містить: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5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обов'язкових компонентів (серед яких і практика)</a:t>
            </a: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5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угоди про співпрацю  з українськими та іноземними партнерами (зокрема і в частині практик здобувачів</a:t>
            </a:r>
            <a:r>
              <a:rPr lang="uk-UA" sz="5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наскрізна</a:t>
            </a:r>
            <a:r>
              <a:rPr lang="ru-RU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робочі</a:t>
            </a:r>
            <a:r>
              <a:rPr lang="ru-RU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програми практик.</a:t>
            </a:r>
          </a:p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5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ru-RU" sz="2400" b="1" kern="100" dirty="0">
              <a:solidFill>
                <a:srgbClr val="92D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899592" y="1999339"/>
            <a:ext cx="2597738" cy="9102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491460" y="2035347"/>
            <a:ext cx="2664296" cy="96322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4427984" y="3300523"/>
            <a:ext cx="4536504" cy="2550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додати  інформацію на сайт</a:t>
            </a:r>
            <a:r>
              <a:rPr lang="uk-UA" sz="1400" b="1" i="1" dirty="0">
                <a:solidFill>
                  <a:srgbClr val="6600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uk-UA" sz="1400" b="1" i="1" dirty="0">
              <a:solidFill>
                <a:srgbClr val="6600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71450" indent="-1714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методичні рекомендації до проведення практик;</a:t>
            </a:r>
          </a:p>
          <a:p>
            <a:pPr marL="171450" indent="-1714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«паспорти» баз практики;</a:t>
            </a:r>
          </a:p>
          <a:p>
            <a:pPr marL="171450" indent="-1714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 здобувачів/</a:t>
            </a:r>
            <a:r>
              <a:rPr lang="uk-UA" sz="14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стейкхолдерів</a:t>
            </a: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проходження практики;</a:t>
            </a:r>
          </a:p>
          <a:p>
            <a:pPr marL="171450" indent="-1714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звіти та накази про практику.</a:t>
            </a: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</a:p>
          <a:p>
            <a:pPr marL="171450" indent="-1714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зазначені 5,6 курси замінити на 1, 2 курс;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в таблиці плану практики.</a:t>
            </a:r>
            <a:endParaRPr lang="uk-UA" sz="1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CE5E24F-B1C3-715B-A317-3BBB5037EE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8952" y="934444"/>
            <a:ext cx="1800200" cy="4709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9823387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535507" y="36020"/>
            <a:ext cx="6217001" cy="424516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СИСТЕМНИЙ АНАЛІЗ</a:t>
            </a:r>
            <a:endParaRPr lang="uk-UA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387171" y="46717"/>
            <a:ext cx="683567" cy="7027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142" y="521367"/>
            <a:ext cx="6255729" cy="330635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математичного моделювання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265" y="1188964"/>
            <a:ext cx="7430135" cy="92296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«Технологічна » - 3 семестр, 8 кредитів/240 годин);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«Переддипломна» - 3 семестр, 6 кредитів/180 годин);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Асистентська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практика/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Проєктний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практикум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- 3 семестр, 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/120 годин). </a:t>
            </a:r>
          </a:p>
        </p:txBody>
      </p:sp>
      <p:sp>
        <p:nvSpPr>
          <p:cNvPr id="12" name="_s115735">
            <a:extLst>
              <a:ext uri="{FF2B5EF4-FFF2-40B4-BE49-F238E27FC236}">
                <a16:creationId xmlns:a16="http://schemas.microsoft.com/office/drawing/2014/main" xmlns="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712" y="909009"/>
            <a:ext cx="5004368" cy="241233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(практики)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9668" y="3208829"/>
            <a:ext cx="3524300" cy="331236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На сайті кафедри розміщена рубрика </a:t>
            </a:r>
            <a:r>
              <a:rPr lang="uk-UA" sz="56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«ПРАКТИЧНА</a:t>
            </a:r>
            <a:r>
              <a:rPr lang="en-US" sz="56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56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ПІДГОТОВКА»,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яка містить перелік всіх практик, які забезпечує кафедра. Обравши потрібну практику, бачимо:</a:t>
            </a:r>
            <a:endParaRPr lang="ru-RU" sz="5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наскрізну програму практик;</a:t>
            </a:r>
            <a:endParaRPr lang="ru-RU" sz="5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робочі програми;</a:t>
            </a:r>
            <a:endParaRPr lang="ru-RU" sz="5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наказ про направлення студентів на практику;</a:t>
            </a:r>
            <a:endParaRPr lang="ru-RU" sz="5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зразки звітної документації, які передбачені робочою програмою.</a:t>
            </a:r>
            <a:endParaRPr lang="ru-RU" sz="5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ru-RU" sz="2400" b="1" kern="100" dirty="0">
              <a:solidFill>
                <a:srgbClr val="92D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1259632" y="2244397"/>
            <a:ext cx="2597738" cy="836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724128" y="2265423"/>
            <a:ext cx="2664296" cy="92296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4860032" y="3221259"/>
            <a:ext cx="3524300" cy="297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додати та доповнити інформацію на сайті: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 присвячене тільки практикам, як студентів так і </a:t>
            </a:r>
            <a:r>
              <a:rPr lang="uk-UA" sz="1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стейкхолдерів</a:t>
            </a: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інформацію про бази практик (копії договорів, короткий паспорт баз практики);</a:t>
            </a:r>
          </a:p>
          <a:p>
            <a:pPr lvl="0" algn="ctr"/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зазначені 5,6 курси замінити на 1, 2 курс; </a:t>
            </a:r>
          </a:p>
          <a:p>
            <a:pPr lvl="0" algn="just"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в таблиці плану практики.</a:t>
            </a:r>
            <a:endParaRPr lang="uk-UA" sz="1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Нет описания фото.">
            <a:extLst>
              <a:ext uri="{FF2B5EF4-FFF2-40B4-BE49-F238E27FC236}">
                <a16:creationId xmlns:a16="http://schemas.microsoft.com/office/drawing/2014/main" xmlns="" id="{8A2F2996-FAAA-4A80-3814-3FB8EA02AD8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0611" y="863254"/>
            <a:ext cx="827745" cy="8277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76425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547664" y="21760"/>
            <a:ext cx="6637850" cy="451516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ТУРИСТИЧНОЇ ІНДУСТРІЇ</a:t>
            </a:r>
            <a:endParaRPr lang="uk-UA" alt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22594" y="56203"/>
            <a:ext cx="683567" cy="7027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696" y="481792"/>
            <a:ext cx="6221166" cy="580118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 географії та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екологічного менеджменту</a:t>
            </a:r>
            <a:endParaRPr lang="uk-UA" altLang="ru-RU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1563" y="1422547"/>
            <a:ext cx="5746437" cy="48259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«Виробнича» - (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6 кредитів/180 годин);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«Переддипломна» - (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12 кредитів/360 годин).</a:t>
            </a:r>
          </a:p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uk-UA" sz="1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_s115735">
            <a:extLst>
              <a:ext uri="{FF2B5EF4-FFF2-40B4-BE49-F238E27FC236}">
                <a16:creationId xmlns:a16="http://schemas.microsoft.com/office/drawing/2014/main" xmlns="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696" y="1084939"/>
            <a:ext cx="5862304" cy="31060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(практика)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1520" y="2989745"/>
            <a:ext cx="3312368" cy="331957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ПРАКТИКА, яка містить: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положення;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практик;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угоди з базами виробничих практик зокрема міжнародні угоди  та з закладами вищої освіти України (щодо елементів дуальної освіти) 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зразки документів;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звіти керівників практик.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1120342" y="1970371"/>
            <a:ext cx="2771116" cy="80113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588071" y="1932144"/>
            <a:ext cx="2771116" cy="11368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3779912" y="3140968"/>
            <a:ext cx="5184576" cy="35842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переглянути існуючу інформацію на сайті:</a:t>
            </a:r>
          </a:p>
          <a:p>
            <a:pPr marL="171450" indent="-1714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переоформи титульні сторінки (за відповідними реквізитами) робочих програм практик;</a:t>
            </a:r>
          </a:p>
          <a:p>
            <a:pPr marL="171450" indent="-1714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добавити в рубрику «ПРАКТИКА» посилання  на опитування здобувачів/стейкхолдерів про проходження практик;</a:t>
            </a:r>
          </a:p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додати інформацію на сайт: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розробити наскрізну програму практик;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розробити методичні рекомендації, пам'ятку для здобувачів.</a:t>
            </a: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  <a:endParaRPr lang="en-US" sz="1400" b="1" i="1" kern="100" dirty="0">
              <a:solidFill>
                <a:srgbClr val="6600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зазначені 5,6 курси замінити на 1, 2 курс;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в таблиці плану практики.</a:t>
            </a:r>
            <a:endParaRPr lang="uk-UA" sz="1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9EC2502-86AE-5E36-F7A5-DFC3DB336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989" y="842734"/>
            <a:ext cx="970173" cy="82111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976785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308809" y="51619"/>
            <a:ext cx="6579295" cy="451516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</a:t>
            </a:r>
            <a:r>
              <a:rPr lang="en-US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ГЕОГРАФІЯ</a:t>
            </a:r>
            <a:endParaRPr lang="uk-UA" alt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12264" y="51619"/>
            <a:ext cx="683567" cy="7027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80" y="516636"/>
            <a:ext cx="5968392" cy="580118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географії України та </a:t>
            </a:r>
            <a:r>
              <a:rPr lang="uk-UA" sz="1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регіоналістики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6072" y="1471411"/>
            <a:ext cx="5256584" cy="48259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«Виробнича» - (3 семестр, 8 кредитів/240 годин);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«Асистентська» - (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10 кредитів/300 годин).</a:t>
            </a:r>
          </a:p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uk-UA" sz="1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_s115735">
            <a:extLst>
              <a:ext uri="{FF2B5EF4-FFF2-40B4-BE49-F238E27FC236}">
                <a16:creationId xmlns:a16="http://schemas.microsoft.com/office/drawing/2014/main" xmlns="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1600" y="1134234"/>
            <a:ext cx="4968552" cy="31060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(практика)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1520" y="2989745"/>
            <a:ext cx="3312368" cy="331957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ПРАКТИКА, яка містить: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про проведення практик в ЧНУ;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угоди з базами виробничих практик;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1170257" y="2006290"/>
            <a:ext cx="2771116" cy="9834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588071" y="2006290"/>
            <a:ext cx="2771116" cy="116381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3779912" y="3170106"/>
            <a:ext cx="5256584" cy="29839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додати інформацію на сайт: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розробити методичні рекомендації, пам'ятку для здобувачів освіти;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розробити наскрізну програму практик; 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добавити в рубрику «ПРАКТИКА» посилання  на опитування здобувачів/</a:t>
            </a:r>
            <a:r>
              <a:rPr lang="uk-UA" sz="1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стейкхолдерів</a:t>
            </a: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проходження практик.</a:t>
            </a:r>
          </a:p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переглянути існуючу інформацію: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скоротити подану інформацію в </a:t>
            </a:r>
            <a:r>
              <a:rPr lang="uk-UA" sz="1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силабусах</a:t>
            </a:r>
            <a:r>
              <a:rPr lang="uk-UA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переглянути рекомендовану літературу, та по можливості вилучити застарілі видання. </a:t>
            </a: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  <a:endParaRPr lang="en-US" sz="1400" b="1" i="1" kern="100" dirty="0">
              <a:solidFill>
                <a:srgbClr val="6600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зазначені 5,6 курси замінити на 1, 2 курс;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у таблиці плану практики.</a:t>
            </a:r>
            <a:endParaRPr lang="uk-UA" sz="12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32E877A8-8858-A041-E29E-E3BBA020A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457" y="854916"/>
            <a:ext cx="923431" cy="9161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667608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835697" y="37652"/>
            <a:ext cx="5544616" cy="451516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</a:t>
            </a:r>
            <a:r>
              <a:rPr lang="en-US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 КУЛЬТУРА І СПОРТ</a:t>
            </a:r>
            <a:endParaRPr lang="uk-UA" alt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365778" y="75152"/>
            <a:ext cx="683567" cy="7027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687" y="487872"/>
            <a:ext cx="5760641" cy="580118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теорії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методики фізичного виховання і спорту </a:t>
            </a:r>
            <a:endParaRPr lang="uk-UA" altLang="ru-RU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760" y="1430032"/>
            <a:ext cx="6681709" cy="630242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«Тренерська» - (2 семестр, 6 кредитів/180 годин);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«Науково-педагогічна (асистентська)» - (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6 кредитів/180 годин).</a:t>
            </a:r>
          </a:p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uk-UA" sz="1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_s115735">
            <a:extLst>
              <a:ext uri="{FF2B5EF4-FFF2-40B4-BE49-F238E27FC236}">
                <a16:creationId xmlns:a16="http://schemas.microsoft.com/office/drawing/2014/main" xmlns="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696" y="1084939"/>
            <a:ext cx="5862304" cy="31060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(практика)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5536" y="3406069"/>
            <a:ext cx="3312368" cy="278331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ПРАКТИКА, яка містить: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про проведення практик в ЧНУ;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наскрізну та робочі програми практик;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угоди з базами виробничих практик.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770262" y="2079791"/>
            <a:ext cx="2681741" cy="87092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689317" y="2059673"/>
            <a:ext cx="2771116" cy="11104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3779912" y="3170106"/>
            <a:ext cx="5256584" cy="2550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додати інформацію на сайт: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розробити методичні рекомендації, пам'ятку для здобувачів;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добавити в рубрику «ПРАКТИКА» посилання  на опитування здобувачів/стейкхолдерів про проходження практик.</a:t>
            </a: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  <a:endParaRPr lang="en-US" sz="1400" b="1" i="1" kern="100" dirty="0">
              <a:solidFill>
                <a:srgbClr val="6600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зазначені 5,6 курси замінити на 1, 2 курс;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у таблиці плану практики.</a:t>
            </a:r>
            <a:endParaRPr lang="uk-UA" sz="1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Нет описания фото.">
            <a:extLst>
              <a:ext uri="{FF2B5EF4-FFF2-40B4-BE49-F238E27FC236}">
                <a16:creationId xmlns:a16="http://schemas.microsoft.com/office/drawing/2014/main" xmlns="" id="{F3008D90-A88E-DEF2-8C14-27E1B08EA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865" y="888760"/>
            <a:ext cx="817480" cy="8255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186199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630242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</a:t>
            </a:r>
            <a:r>
              <a:rPr lang="ru-RU" altLang="ru-RU" sz="16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ОБРАЗОТВОРЧЕ МИСТЕЦТВО, ДЕКОРАТИВНЕ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МИСТЕЦТВО, РЕСТАВРАЦІЯ</a:t>
            </a:r>
            <a:endParaRPr lang="uk-UA" alt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397373" y="30345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688" y="715691"/>
            <a:ext cx="6012878" cy="519242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декоративно-прикладного та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образотворчого мистецтва</a:t>
            </a:r>
            <a:endParaRPr lang="uk-UA" altLang="ru-RU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269" y="1511170"/>
            <a:ext cx="5610068" cy="1009047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«Виробнича» - (2 семестр, 3 кредит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/90 годин);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 у ЗЗСО,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мистецьких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школах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фахових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коледжах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мистецького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спрямування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(3 семестр, 3 кредити/90 годин).</a:t>
            </a:r>
          </a:p>
          <a:p>
            <a:pPr algn="ctr">
              <a:spcBef>
                <a:spcPct val="0"/>
              </a:spcBef>
              <a:buNone/>
            </a:pP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uk-UA" sz="1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_s115735">
            <a:extLst>
              <a:ext uri="{FF2B5EF4-FFF2-40B4-BE49-F238E27FC236}">
                <a16:creationId xmlns:a16="http://schemas.microsoft.com/office/drawing/2014/main" xmlns="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269" y="1258458"/>
            <a:ext cx="5790296" cy="252712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(практика)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448" y="3717031"/>
            <a:ext cx="3343472" cy="259228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розміщено </a:t>
            </a:r>
            <a:r>
              <a:rPr lang="uk-UA" sz="14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рубрику «ПРАКТИКА», яка містить</a:t>
            </a: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1400" b="1" i="1" dirty="0">
              <a:solidFill>
                <a:srgbClr val="00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про проведення практик в ЧНУ;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та наскрізні програми практик бакалаврського та магістерських рівнів;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угоди з базами практик.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893248" y="2521220"/>
            <a:ext cx="2626192" cy="8724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624561" y="2520217"/>
            <a:ext cx="2835871" cy="105279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4873598" y="3900056"/>
            <a:ext cx="3792580" cy="1916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6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додати  інформацію на сайт: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методичні рекомендації до проведення практик;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паспорти» баз практики;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 здобувачів/</a:t>
            </a:r>
            <a:r>
              <a:rPr lang="uk-UA" sz="14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стейкхолдерів</a:t>
            </a: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проходження практики;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звіти та накази про практику.</a:t>
            </a:r>
          </a:p>
        </p:txBody>
      </p:sp>
      <p:pic>
        <p:nvPicPr>
          <p:cNvPr id="3074" name="Picture 2" descr="Нет описания фото.">
            <a:extLst>
              <a:ext uri="{FF2B5EF4-FFF2-40B4-BE49-F238E27FC236}">
                <a16:creationId xmlns:a16="http://schemas.microsoft.com/office/drawing/2014/main" xmlns="" id="{0A5E5F4D-5EBF-14D8-BCCE-34666D2D33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3" y="846118"/>
            <a:ext cx="960126" cy="8745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882558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34314AF6-F65B-95AF-B0DA-5EBBC0FCE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294268"/>
              </p:ext>
            </p:extLst>
          </p:nvPr>
        </p:nvGraphicFramePr>
        <p:xfrm>
          <a:off x="1259632" y="260648"/>
          <a:ext cx="6768752" cy="62175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344">
                  <a:extLst>
                    <a:ext uri="{9D8B030D-6E8A-4147-A177-3AD203B41FA5}">
                      <a16:colId xmlns:a16="http://schemas.microsoft.com/office/drawing/2014/main" xmlns="" val="1697376881"/>
                    </a:ext>
                  </a:extLst>
                </a:gridCol>
                <a:gridCol w="6455408">
                  <a:extLst>
                    <a:ext uri="{9D8B030D-6E8A-4147-A177-3AD203B41FA5}">
                      <a16:colId xmlns:a16="http://schemas.microsoft.com/office/drawing/2014/main" xmlns="" val="553439702"/>
                    </a:ext>
                  </a:extLst>
                </a:gridCol>
              </a:tblGrid>
              <a:tr h="58228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з/п</a:t>
                      </a:r>
                      <a:endParaRPr lang="ru-RU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l">
                        <a:lnSpc>
                          <a:spcPct val="100000"/>
                        </a:lnSpc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УЗАГАЛЬНЕНІ ПОБАЖАННЯ ЩОДО УДОСКОНАЛЕННЯ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extLst>
                  <a:ext uri="{0D108BD9-81ED-4DB2-BD59-A6C34878D82A}">
                    <a16:rowId xmlns:a16="http://schemas.microsoft.com/office/drawing/2014/main" xmlns="" val="761251324"/>
                  </a:ext>
                </a:extLst>
              </a:tr>
              <a:tr h="94598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Приділити увагу сайту кафедри, виділити матеріали практики окремою вкладкою. </a:t>
                      </a:r>
                    </a:p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Впорядкувати представлену інформацію з практики </a:t>
                      </a:r>
                      <a:r>
                        <a:rPr lang="uk-UA" sz="1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(адже й наявна інформація губиться через роздробленість і не логічне розміщення).</a:t>
                      </a:r>
                      <a:endParaRPr lang="ru-RU" sz="1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3526640848"/>
                  </a:ext>
                </a:extLst>
              </a:tr>
              <a:tr h="70948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Переглянути  та за потреби оновити наскрізні програми практик </a:t>
                      </a:r>
                      <a:r>
                        <a:rPr lang="uk-UA" sz="1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(оскільки вони оновлюються раз на 5 років, але якщо відбулися зміни, то оновлення наскрізної програми необхідне).</a:t>
                      </a:r>
                      <a:endParaRPr lang="ru-RU" sz="1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732058127"/>
                  </a:ext>
                </a:extLst>
              </a:tr>
              <a:tr h="55848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Звернути увагу на робочі програми практик, які  оновлюються і затверджуються ЩОРОКУ, згідно з положенням.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497894331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Прописати практику, як обов'язковий компонент в п.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«План навчального процесу» 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робочого навчального плану.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2511327255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можливості, розробити </a:t>
                      </a:r>
                      <a:r>
                        <a:rPr lang="uk-UA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силабуси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практик, які не будуть дублювати робочу програму, але міститимуть коротку інформацію для здобувача освіти.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609038445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Інформація про бази практик має бути згрупована за зручним для кафедри принципом, доступна, з </a:t>
                      </a:r>
                      <a:r>
                        <a:rPr lang="uk-UA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скан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-копіями актуальних договорів.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4169985097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відсутності, розробити та розмістити на сайті кафедри матеріали методичного супроводу практики.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908581847"/>
                  </a:ext>
                </a:extLst>
              </a:tr>
              <a:tr h="55848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Розмістити зразки звітності до кожного виду практики, розробити пам'ятки для здобувачів.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169381573"/>
                  </a:ext>
                </a:extLst>
              </a:tr>
              <a:tr h="94598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Звіти керівників практики, по  її завершенні, заслуховуються на засіданнях кафедр.</a:t>
                      </a:r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Інформацію про результати практики, за поданими звітами 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висвітлювати на сайті кафедри</a:t>
                      </a:r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із зазначенням дати та номера протоколу засідання кафедри.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2599271771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157540" y="116632"/>
            <a:ext cx="878956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5067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9983</TotalTime>
  <Words>1039</Words>
  <Application>Microsoft Office PowerPoint</Application>
  <PresentationFormat>Екран (4:3)</PresentationFormat>
  <Paragraphs>176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6" baseType="lpstr">
      <vt:lpstr>Arial</vt:lpstr>
      <vt:lpstr>Calibri</vt:lpstr>
      <vt:lpstr>Century Gothic</vt:lpstr>
      <vt:lpstr>Courier New</vt:lpstr>
      <vt:lpstr>Times New Roman</vt:lpstr>
      <vt:lpstr>Wingdings</vt:lpstr>
      <vt:lpstr>Wingdings 3</vt:lpstr>
      <vt:lpstr>Легкий дым</vt:lpstr>
      <vt:lpstr>Про якість навчально-методичного забезпечення практики  освітньо-професійних програм другого (магістерського) рівня  вищої освіти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LMD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Вчена рада  2010</dc:title>
  <dc:creator>UZvER</dc:creator>
  <cp:lastModifiedBy>Admin</cp:lastModifiedBy>
  <cp:revision>1131</cp:revision>
  <cp:lastPrinted>2024-09-25T07:25:06Z</cp:lastPrinted>
  <dcterms:created xsi:type="dcterms:W3CDTF">2010-08-26T09:10:43Z</dcterms:created>
  <dcterms:modified xsi:type="dcterms:W3CDTF">2024-09-30T07:14:27Z</dcterms:modified>
</cp:coreProperties>
</file>