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4" r:id="rId4"/>
    <p:sldId id="279" r:id="rId5"/>
    <p:sldId id="276" r:id="rId6"/>
    <p:sldId id="280" r:id="rId7"/>
    <p:sldId id="278" r:id="rId8"/>
    <p:sldId id="281" r:id="rId9"/>
    <p:sldId id="282" r:id="rId10"/>
    <p:sldId id="283" r:id="rId11"/>
    <p:sldId id="270" r:id="rId12"/>
  </p:sldIdLst>
  <p:sldSz cx="18288000" cy="10287000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ira Bold" panose="020B0604020202020204" charset="0"/>
      <p:regular r:id="rId21"/>
      <p:bold r:id="rId22"/>
    </p:embeddedFont>
    <p:embeddedFont>
      <p:font typeface="DM Sans" panose="020B0604020202020204" charset="0"/>
      <p:regular r:id="rId23"/>
    </p:embeddedFont>
    <p:embeddedFont>
      <p:font typeface="DM Sans 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6" autoAdjust="0"/>
    <p:restoredTop sz="94630" autoAdjust="0"/>
  </p:normalViewPr>
  <p:slideViewPr>
    <p:cSldViewPr>
      <p:cViewPr varScale="1">
        <p:scale>
          <a:sx n="55" d="100"/>
          <a:sy n="55" d="100"/>
        </p:scale>
        <p:origin x="8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10738" y="4022153"/>
            <a:ext cx="14708087" cy="7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0"/>
              </a:lnSpc>
            </a:pPr>
            <a:r>
              <a:rPr lang="uk-UA" sz="6000" b="1" dirty="0" smtClean="0">
                <a:solidFill>
                  <a:srgbClr val="2F1800"/>
                </a:solidFill>
                <a:latin typeface="Saira Bold"/>
                <a:ea typeface="Saira Bold"/>
                <a:cs typeface="Saira Bold"/>
                <a:sym typeface="Saira Bold"/>
              </a:rPr>
              <a:t>АНАЛІЗ РЕЗУЛЬТАТІВ АКРЕДИТАЦІЇ</a:t>
            </a:r>
            <a:endParaRPr lang="en-US" sz="6000" b="1" dirty="0">
              <a:solidFill>
                <a:srgbClr val="2F1800"/>
              </a:solidFill>
              <a:latin typeface="Saira Bold"/>
              <a:ea typeface="Saira Bold"/>
              <a:cs typeface="Saira Bold"/>
              <a:sym typeface="Sai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0782" y="-38100"/>
            <a:ext cx="18288000" cy="1152304"/>
          </a:xfrm>
          <a:custGeom>
            <a:avLst/>
            <a:gdLst/>
            <a:ahLst/>
            <a:cxnLst/>
            <a:rect l="l" t="t" r="r" b="b"/>
            <a:pathLst>
              <a:path w="18288000" h="1152304">
                <a:moveTo>
                  <a:pt x="0" y="0"/>
                </a:moveTo>
                <a:lnTo>
                  <a:pt x="18288000" y="0"/>
                </a:lnTo>
                <a:lnTo>
                  <a:pt x="18288000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107" b="-57742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82" y="1028700"/>
            <a:ext cx="2526737" cy="3572412"/>
          </a:xfrm>
          <a:custGeom>
            <a:avLst/>
            <a:gdLst/>
            <a:ahLst/>
            <a:cxnLst/>
            <a:rect l="l" t="t" r="r" b="b"/>
            <a:pathLst>
              <a:path w="2526737" h="3572412">
                <a:moveTo>
                  <a:pt x="0" y="0"/>
                </a:moveTo>
                <a:lnTo>
                  <a:pt x="2526737" y="0"/>
                </a:lnTo>
                <a:lnTo>
                  <a:pt x="2526737" y="3572412"/>
                </a:lnTo>
                <a:lnTo>
                  <a:pt x="0" y="3572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4"/>
          <p:cNvSpPr/>
          <p:nvPr/>
        </p:nvSpPr>
        <p:spPr>
          <a:xfrm>
            <a:off x="0" y="8801100"/>
            <a:ext cx="18288000" cy="1152304"/>
          </a:xfrm>
          <a:custGeom>
            <a:avLst/>
            <a:gdLst/>
            <a:ahLst/>
            <a:cxnLst/>
            <a:rect l="l" t="t" r="r" b="b"/>
            <a:pathLst>
              <a:path w="18288000" h="1152304">
                <a:moveTo>
                  <a:pt x="0" y="0"/>
                </a:moveTo>
                <a:lnTo>
                  <a:pt x="18288000" y="0"/>
                </a:lnTo>
                <a:lnTo>
                  <a:pt x="18288000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107" b="-577426"/>
            </a:stretch>
          </a:blipFill>
        </p:spPr>
      </p:sp>
      <p:pic>
        <p:nvPicPr>
          <p:cNvPr id="10" name="Рисунок 9" descr="Герб факультет.jpg"/>
          <p:cNvPicPr/>
          <p:nvPr/>
        </p:nvPicPr>
        <p:blipFill rotWithShape="1">
          <a:blip r:embed="rId4" cstate="print"/>
          <a:srcRect l="30209" t="13114" r="29220" b="9758"/>
          <a:stretch/>
        </p:blipFill>
        <p:spPr bwMode="auto">
          <a:xfrm>
            <a:off x="15616807" y="1333500"/>
            <a:ext cx="2640713" cy="282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944842" y="5153404"/>
            <a:ext cx="8313958" cy="3038096"/>
          </a:xfrm>
        </p:spPr>
        <p:txBody>
          <a:bodyPr>
            <a:normAutofit fontScale="90000"/>
          </a:bodyPr>
          <a:lstStyle/>
          <a:p>
            <a:r>
              <a:rPr lang="uk-UA" dirty="0"/>
              <a:t>ОПП «Логопедія» </a:t>
            </a:r>
            <a:br>
              <a:rPr lang="uk-UA" dirty="0"/>
            </a:br>
            <a:r>
              <a:rPr lang="uk-UA" dirty="0"/>
              <a:t>Першого (бакалаврського) рівня вищої освіти </a:t>
            </a:r>
            <a:r>
              <a:rPr lang="uk-UA"/>
              <a:t>зі </a:t>
            </a:r>
            <a:r>
              <a:rPr lang="uk-UA" smtClean="0"/>
              <a:t>спеціальності</a:t>
            </a:r>
            <a:br>
              <a:rPr lang="uk-UA" smtClean="0"/>
            </a:br>
            <a:r>
              <a:rPr lang="uk-UA" smtClean="0"/>
              <a:t> </a:t>
            </a:r>
            <a:r>
              <a:rPr lang="uk-UA" dirty="0"/>
              <a:t>016 «Спеціальна освіта»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4729" y="1886759"/>
            <a:ext cx="12302532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</a:rPr>
              <a:t>9. </a:t>
            </a:r>
            <a:r>
              <a:rPr lang="uk-UA" sz="4800" b="1" dirty="0"/>
              <a:t>Прозорість та публічність</a:t>
            </a:r>
            <a:endParaRPr lang="uk-UA" sz="4800" dirty="0"/>
          </a:p>
          <a:p>
            <a:pPr algn="ctr">
              <a:lnSpc>
                <a:spcPts val="4673"/>
              </a:lnSpc>
            </a:pPr>
            <a:r>
              <a:rPr lang="uk-UA" sz="4800" b="1" dirty="0" smtClean="0">
                <a:solidFill>
                  <a:prstClr val="black"/>
                </a:solidFill>
              </a:rPr>
              <a:t> </a:t>
            </a:r>
            <a:endParaRPr lang="en-US" sz="4673" b="1" dirty="0">
              <a:solidFill>
                <a:srgbClr val="2F1800"/>
              </a:solidFill>
              <a:latin typeface="Saira Bold"/>
              <a:ea typeface="Saira Bold"/>
              <a:cs typeface="Saira Bold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3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76782" y="4009105"/>
            <a:ext cx="7712939" cy="6860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6000" dirty="0" smtClean="0">
                <a:solidFill>
                  <a:prstClr val="black"/>
                </a:solidFill>
              </a:rPr>
              <a:t>гарант </a:t>
            </a:r>
            <a:r>
              <a:rPr lang="uk-UA" sz="6000" dirty="0">
                <a:solidFill>
                  <a:prstClr val="black"/>
                </a:solidFill>
              </a:rPr>
              <a:t>доц. </a:t>
            </a:r>
            <a:r>
              <a:rPr lang="uk-UA" sz="6000" dirty="0" err="1">
                <a:solidFill>
                  <a:prstClr val="black"/>
                </a:solidFill>
              </a:rPr>
              <a:t>Перепелюк</a:t>
            </a:r>
            <a:r>
              <a:rPr lang="uk-UA" sz="6000" dirty="0">
                <a:solidFill>
                  <a:prstClr val="black"/>
                </a:solidFill>
              </a:rPr>
              <a:t> І. Р., </a:t>
            </a:r>
            <a:r>
              <a:rPr lang="uk-UA" sz="6000" dirty="0" smtClean="0">
                <a:solidFill>
                  <a:prstClr val="black"/>
                </a:solidFill>
              </a:rPr>
              <a:t>завідувач </a:t>
            </a:r>
            <a:r>
              <a:rPr lang="uk-UA" sz="6000" dirty="0">
                <a:solidFill>
                  <a:prstClr val="black"/>
                </a:solidFill>
              </a:rPr>
              <a:t>кафедри проф. Олійник М. </a:t>
            </a:r>
            <a:r>
              <a:rPr lang="uk-UA" sz="6000" dirty="0" smtClean="0">
                <a:solidFill>
                  <a:prstClr val="black"/>
                </a:solidFill>
              </a:rPr>
              <a:t>І.</a:t>
            </a:r>
            <a:endParaRPr lang="uk-UA" sz="6000" dirty="0">
              <a:solidFill>
                <a:prstClr val="black"/>
              </a:solidFill>
            </a:endParaRPr>
          </a:p>
          <a:p>
            <a:endParaRPr lang="uk-UA" sz="6000" dirty="0" smtClean="0">
              <a:solidFill>
                <a:prstClr val="black"/>
              </a:solidFill>
            </a:endParaRPr>
          </a:p>
          <a:p>
            <a:endParaRPr lang="uk-UA" sz="6000" dirty="0" smtClean="0">
              <a:solidFill>
                <a:prstClr val="black"/>
              </a:solidFill>
            </a:endParaRPr>
          </a:p>
          <a:p>
            <a:endParaRPr lang="uk-UA" sz="6000" dirty="0">
              <a:solidFill>
                <a:prstClr val="black"/>
              </a:solidFill>
            </a:endParaRPr>
          </a:p>
          <a:p>
            <a:pPr>
              <a:lnSpc>
                <a:spcPts val="3140"/>
              </a:lnSpc>
            </a:pPr>
            <a:endParaRPr lang="en-US" sz="6000" dirty="0">
              <a:solidFill>
                <a:srgbClr val="2F18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4033251" y="82375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кутник 10"/>
          <p:cNvSpPr/>
          <p:nvPr/>
        </p:nvSpPr>
        <p:spPr>
          <a:xfrm>
            <a:off x="1061721" y="4194092"/>
            <a:ext cx="73717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/>
              <a:t>Регулярно </a:t>
            </a:r>
            <a:r>
              <a:rPr lang="uk-UA" sz="4000" dirty="0"/>
              <a:t>оновлювати публічні матеріали щодо ОПП на офіційному сайті університету, включаючи ключові досягнення, результати опитувань </a:t>
            </a:r>
            <a:r>
              <a:rPr lang="uk-UA" sz="4000" dirty="0" err="1"/>
              <a:t>стейкхолдерів</a:t>
            </a:r>
            <a:r>
              <a:rPr lang="uk-UA" sz="4000" dirty="0"/>
              <a:t> і звіти про вдосконалення </a:t>
            </a:r>
            <a:r>
              <a:rPr lang="uk-UA" sz="4000" dirty="0" smtClean="0"/>
              <a:t>програми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93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7999" cy="1681058"/>
          </a:xfrm>
          <a:custGeom>
            <a:avLst/>
            <a:gdLst/>
            <a:ahLst/>
            <a:cxnLst/>
            <a:rect l="l" t="t" r="r" b="b"/>
            <a:pathLst>
              <a:path w="18810449" h="1681058">
                <a:moveTo>
                  <a:pt x="0" y="0"/>
                </a:moveTo>
                <a:lnTo>
                  <a:pt x="18810449" y="0"/>
                </a:lnTo>
                <a:lnTo>
                  <a:pt x="18810449" y="1681058"/>
                </a:lnTo>
                <a:lnTo>
                  <a:pt x="0" y="168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9" b="-39709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" y="4562029"/>
            <a:ext cx="5256902" cy="3781871"/>
          </a:xfrm>
          <a:custGeom>
            <a:avLst/>
            <a:gdLst/>
            <a:ahLst/>
            <a:cxnLst/>
            <a:rect l="l" t="t" r="r" b="b"/>
            <a:pathLst>
              <a:path w="5256902" h="3781871">
                <a:moveTo>
                  <a:pt x="0" y="0"/>
                </a:moveTo>
                <a:lnTo>
                  <a:pt x="5256902" y="0"/>
                </a:lnTo>
                <a:lnTo>
                  <a:pt x="5256902" y="3781871"/>
                </a:lnTo>
                <a:lnTo>
                  <a:pt x="0" y="3781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906" r="-238079" b="-570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46126" y="4458312"/>
            <a:ext cx="5211394" cy="3961788"/>
          </a:xfrm>
          <a:custGeom>
            <a:avLst/>
            <a:gdLst/>
            <a:ahLst/>
            <a:cxnLst/>
            <a:rect l="l" t="t" r="r" b="b"/>
            <a:pathLst>
              <a:path w="5211394" h="3961788">
                <a:moveTo>
                  <a:pt x="0" y="0"/>
                </a:moveTo>
                <a:lnTo>
                  <a:pt x="5211393" y="0"/>
                </a:lnTo>
                <a:lnTo>
                  <a:pt x="5211393" y="3961788"/>
                </a:lnTo>
                <a:lnTo>
                  <a:pt x="0" y="3961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253" t="-47814" b="-5135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55105" y="1089710"/>
            <a:ext cx="2337097" cy="4190388"/>
          </a:xfrm>
          <a:custGeom>
            <a:avLst/>
            <a:gdLst/>
            <a:ahLst/>
            <a:cxnLst/>
            <a:rect l="l" t="t" r="r" b="b"/>
            <a:pathLst>
              <a:path w="2235795" h="3161065">
                <a:moveTo>
                  <a:pt x="0" y="0"/>
                </a:moveTo>
                <a:lnTo>
                  <a:pt x="2235796" y="0"/>
                </a:lnTo>
                <a:lnTo>
                  <a:pt x="2235796" y="3161066"/>
                </a:lnTo>
                <a:lnTo>
                  <a:pt x="0" y="3161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94577" y="5124192"/>
            <a:ext cx="9176691" cy="2237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53"/>
              </a:lnSpc>
            </a:pPr>
            <a:r>
              <a:rPr lang="en-US" sz="9504" b="1" dirty="0">
                <a:solidFill>
                  <a:srgbClr val="2F1800"/>
                </a:solidFill>
                <a:latin typeface="Saira Bold"/>
                <a:ea typeface="Saira Bold"/>
                <a:cs typeface="Saira Bold"/>
                <a:sym typeface="Saira Bold"/>
              </a:rPr>
              <a:t>  </a:t>
            </a:r>
            <a:r>
              <a:rPr lang="uk-UA" sz="8000" b="1" dirty="0" smtClean="0">
                <a:solidFill>
                  <a:srgbClr val="2F1800"/>
                </a:solidFill>
                <a:latin typeface="Saira Bold"/>
                <a:ea typeface="Saira Bold"/>
                <a:cs typeface="Saira Bold"/>
                <a:sym typeface="Saira Bold"/>
              </a:rPr>
              <a:t>ДЯКУЄМО ЗА УВАГУ!</a:t>
            </a:r>
            <a:endParaRPr lang="en-US" sz="8000" b="1" dirty="0">
              <a:solidFill>
                <a:srgbClr val="2F1800"/>
              </a:solidFill>
              <a:latin typeface="Saira Bold"/>
              <a:ea typeface="Saira Bold"/>
              <a:cs typeface="Saira Bold"/>
              <a:sym typeface="Saira Bold"/>
            </a:endParaRPr>
          </a:p>
        </p:txBody>
      </p:sp>
      <p:sp>
        <p:nvSpPr>
          <p:cNvPr id="8" name="Freeform 2"/>
          <p:cNvSpPr/>
          <p:nvPr/>
        </p:nvSpPr>
        <p:spPr>
          <a:xfrm>
            <a:off x="1" y="8417866"/>
            <a:ext cx="18288000" cy="1869133"/>
          </a:xfrm>
          <a:custGeom>
            <a:avLst/>
            <a:gdLst/>
            <a:ahLst/>
            <a:cxnLst/>
            <a:rect l="l" t="t" r="r" b="b"/>
            <a:pathLst>
              <a:path w="18810449" h="1681058">
                <a:moveTo>
                  <a:pt x="0" y="0"/>
                </a:moveTo>
                <a:lnTo>
                  <a:pt x="18810449" y="0"/>
                </a:lnTo>
                <a:lnTo>
                  <a:pt x="18810449" y="1681058"/>
                </a:lnTo>
                <a:lnTo>
                  <a:pt x="0" y="168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69" b="-397098"/>
            </a:stretch>
          </a:blip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404" y="1773558"/>
            <a:ext cx="2639797" cy="2822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4729" y="1886759"/>
            <a:ext cx="12302532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1. </a:t>
            </a:r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освітньої програми</a:t>
            </a: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" y="4018176"/>
            <a:ext cx="7671853" cy="48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до розділу ОПП “Придатність до працевлаштування” з метою чіткого визначення професій відповідно до Класифікатора професій України (ДК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003:2010)</a:t>
            </a:r>
          </a:p>
          <a:p>
            <a:pPr marL="457200" indent="-457200">
              <a:buFont typeface="+mj-lt"/>
              <a:buAutoNum type="arabicParenR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особливостей ОПП, пов’язаних із можливостями академічної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</a:p>
          <a:p>
            <a:pPr marL="457200" indent="-457200">
              <a:buFont typeface="+mj-lt"/>
              <a:buAutoNum type="arabicParenR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залучення здобувачів освіти, випускників та роботодавців до обговорення ключових аспектів розвитку ОПП, включно з удосконаленням навчальних планів, вибором дисциплін та організацією практичної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44608" y="4073644"/>
            <a:ext cx="6216857" cy="4516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завідувач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доц.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 М. І.</a:t>
            </a: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76200" y="89995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4118854" y="80089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64778" y="1886759"/>
            <a:ext cx="1318482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зміст освітньої програми</a:t>
            </a: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3807281"/>
            <a:ext cx="8627578" cy="547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структурно-логічну схему освітньо-професійної програми, чітко відобразивши зв’язки між освітніми компонентами та позначивши їх за допомогою відповідних графічних елементів (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стрілок)</a:t>
            </a:r>
          </a:p>
          <a:p>
            <a:pPr marL="457200" indent="-457200">
              <a:buFont typeface="+mj-lt"/>
              <a:buAutoNum type="arabicParenR"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абезпечити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та обґрунтування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пререквізитів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ОК13 «Логопедія» у документації ОПП, зокрема, щодо розподілу упродовж п’яти семестрів </a:t>
            </a: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конкретизувати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і програмні результати навчання освітньо-професійної програми відповідно до області вивчення логопедії </a:t>
            </a: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медико-біологічний блок освітніх компонентів (ОК) навчальною дисципліною, що розкриває анатомо-фізіологічні механізми розвитку мовлення </a:t>
            </a: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рівномірний розподіл вибіркових компонентів відповідно до освітніх потреб здобувачів, дотримуючись принципу академічної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+mj-lt"/>
              <a:buAutoNum type="arabicParenR"/>
            </a:pPr>
            <a:endParaRPr lang="en-US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 algn="just">
              <a:lnSpc>
                <a:spcPts val="3140"/>
              </a:lnSpc>
              <a:buFont typeface="+mj-lt"/>
              <a:buAutoNum type="arabicParenR"/>
            </a:pPr>
            <a:endParaRPr lang="en-US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55076" y="3893578"/>
            <a:ext cx="6632724" cy="524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завідувач кафедри проф. Олійник М. І., гарант 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робоча група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робоча група</a:t>
            </a: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робоча група</a:t>
            </a: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завідувач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І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 algn="just">
              <a:lnSpc>
                <a:spcPts val="314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-37712" y="93043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3989317" y="83137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69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20191" y="1644553"/>
            <a:ext cx="12302532" cy="18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освітньої програми та визнання результатів навчання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673"/>
              </a:lnSpc>
            </a:pP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7926" y="4002614"/>
            <a:ext cx="782524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здобувачів вищої освіти до реалізації програм внутрішньої академічної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</a:p>
          <a:p>
            <a:pPr marL="457200" indent="-457200">
              <a:buFont typeface="+mj-lt"/>
              <a:buAutoNum type="arabicParenR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впровадити програму мотивації для здобувачів освіти, яка сприятиме їхній активній участі в міжнародних обмінах і програмах мобільності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впровадження короткострокових форм академічної мобільності, зокрема участі у літніх школах,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онлайн-програмах, для здобувачів освіти, які з певних причин не можуть брати участь у довгострокових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обмінах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76782" y="4009105"/>
            <a:ext cx="7712939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завідувач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Олійник  М. І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гарант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2026 р.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endParaRPr lang="uk-UA" sz="2400" dirty="0" smtClean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 М. І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-113912" y="92662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3957199" y="8266563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97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2"/>
            <a:ext cx="8708911" cy="5370893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10373" y="1734234"/>
            <a:ext cx="13097271" cy="183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4.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і викладання за освітньою програмою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673"/>
              </a:lnSpc>
            </a:pPr>
            <a:endParaRPr lang="en-US" sz="4800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2437" y="3740076"/>
            <a:ext cx="8612341" cy="6855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навчальних дисциплін, усунути дублювання змісту, забезпечити відповідність системи оцінювання між РНП та системою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навчально-методичне забезпечення, оновити термінологію у РНП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силабусах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дисциплін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 базу навчального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процесу, протягом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включити у список рекомендованої літератури публікації науково-педагогічних працівників, що корелюються з відповідними освітніми компонентами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 зміст освіти відповідно до сучасних наукових досягнень і практик, зокрема оновлювати перелік рекомендованих джерел у РНП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силабусах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-раз на рік при оновленні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НМКД</a:t>
            </a:r>
          </a:p>
          <a:p>
            <a:pPr marL="457200" indent="-457200">
              <a:buFont typeface="+mj-lt"/>
              <a:buAutoNum type="arabicParenR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 співпрацю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онлайн-форматі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140"/>
              </a:lnSpc>
              <a:buFont typeface="+mj-lt"/>
              <a:buAutoNum type="arabicParenR"/>
            </a:pPr>
            <a:endParaRPr lang="en-US" sz="22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457200" indent="-457200" algn="just">
              <a:lnSpc>
                <a:spcPts val="3140"/>
              </a:lnSpc>
              <a:buFont typeface="+mj-lt"/>
              <a:buAutoNum type="arabicParenR"/>
            </a:pPr>
            <a:endParaRPr lang="en-US" sz="22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360012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97541" y="3870381"/>
            <a:ext cx="8057249" cy="707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І.,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2025/2026.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завідувач кафедри проф. Олійник М. І., викладачі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початку 2025/2026.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І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кафедри проф. Олійник М. І.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5" name="Freeform 5"/>
          <p:cNvSpPr/>
          <p:nvPr/>
        </p:nvSpPr>
        <p:spPr>
          <a:xfrm rot="-10800000">
            <a:off x="14652254" y="819150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33512" y="1254807"/>
            <a:ext cx="12302532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заходи, оцінювання здобувачів вищої освіти та академічна доброчесність</a:t>
            </a:r>
            <a:endParaRPr lang="en-US" sz="4600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76782" y="4009105"/>
            <a:ext cx="7712939" cy="5103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завідувач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до початку 2025-2026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н.р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робоча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група, до затвердження переглянутої програми кваліфікаційного іспиту 2025 р.</a:t>
            </a:r>
          </a:p>
          <a:p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140"/>
              </a:lnSpc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4033251" y="82375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Прямокутник 20"/>
          <p:cNvSpPr/>
          <p:nvPr/>
        </p:nvSpPr>
        <p:spPr>
          <a:xfrm>
            <a:off x="510410" y="3963224"/>
            <a:ext cx="8338808" cy="511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845" marR="11430" indent="-514350" algn="just">
              <a:lnSpc>
                <a:spcPct val="101000"/>
              </a:lnSpc>
              <a:spcAft>
                <a:spcPts val="890"/>
              </a:spcAft>
              <a:buFont typeface="+mj-lt"/>
              <a:buAutoNum type="arabicParenR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відобразити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диференційовані критерії оцінювання за видами діяльності у межах освітніх компонентів безпосередньо в системі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Moodle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для забезпечення їх прозорості та доступності для здобувачів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освіти</a:t>
            </a:r>
          </a:p>
          <a:p>
            <a:pPr marL="537845" marR="11430" indent="-514350" algn="just">
              <a:lnSpc>
                <a:spcPct val="101000"/>
              </a:lnSpc>
              <a:spcAft>
                <a:spcPts val="890"/>
              </a:spcAft>
              <a:buFont typeface="+mj-lt"/>
              <a:buAutoNum type="arabicParenR"/>
            </a:pP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537845" marR="11430" indent="-514350" algn="just">
              <a:lnSpc>
                <a:spcPct val="101000"/>
              </a:lnSpc>
              <a:spcAft>
                <a:spcPts val="890"/>
              </a:spcAft>
              <a:buFont typeface="+mj-lt"/>
              <a:buAutoNum type="arabicParenR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оптимізувати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структуру другого модуля кваліфікаційного іспиту, збалансовуючи питання нормативного, методологічного та історичного характеру з перевіркою сформованості фахових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здобувачів </a:t>
            </a:r>
            <a:endParaRPr lang="uk-UA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2"/>
            <a:ext cx="8708911" cy="5386117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4729" y="1886759"/>
            <a:ext cx="12302532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 ресурси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" y="4018176"/>
            <a:ext cx="767185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140"/>
              </a:lnSpc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194553" y="3719783"/>
            <a:ext cx="8675757" cy="5386116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96400" y="3953360"/>
            <a:ext cx="8558577" cy="5552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І.,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завідувач кафедри проф. Олійник М. І., викладачі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завідувач кафедри проф. Олійник М. І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uk-UA" dirty="0" smtClean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гарант доц.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завідувач кафедри проф. Олійник М. І., викладачі</a:t>
            </a: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uk-U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гарант доц.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завідувач кафедри проф. Олійник М. І., викладачі</a:t>
            </a:r>
          </a:p>
          <a:p>
            <a:pPr algn="just">
              <a:lnSpc>
                <a:spcPts val="3140"/>
              </a:lnSpc>
            </a:pPr>
            <a:endParaRPr lang="en-US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7993406" y="8257455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Прямокутник 20"/>
          <p:cNvSpPr/>
          <p:nvPr/>
        </p:nvSpPr>
        <p:spPr>
          <a:xfrm>
            <a:off x="485642" y="3807829"/>
            <a:ext cx="85591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продовжувати постійно роботу щодо підвищення публікаційної активності науково-педагогічних працівників, що викладають на ОПП, з урахуванням відповідності освітнім компонентам, викладання яких вони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забезпечують,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не менше п’яти статей у фахових виданнях України та праць навчально-методичного характеру відповідно до ОК, ОП, спеціальності 016 Спеціальна освіта (016.01 Логопедія)</a:t>
            </a:r>
          </a:p>
          <a:p>
            <a:pPr marL="457200" indent="-457200">
              <a:buFont typeface="+mj-lt"/>
              <a:buAutoNum type="arabicParenR"/>
            </a:pP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звернути увагу на якість та затребуваність (цитування у базах) відповідних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публікацій</a:t>
            </a:r>
          </a:p>
          <a:p>
            <a:pPr marL="457200" indent="-457200">
              <a:buFont typeface="+mj-lt"/>
              <a:buAutoNum type="arabicParenR"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збір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та аналіз зворотного зв’язку від здобувачів вищої освіти та представників роботодавців щодо ефективності обраних форм залучення роботодавців до освітнього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процесу,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не менш ніж раз на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рік</a:t>
            </a:r>
          </a:p>
          <a:p>
            <a:pPr marL="457200" indent="-457200">
              <a:buFont typeface="+mj-lt"/>
              <a:buAutoNum type="arabicParenR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НПП з науковим ступенем, вченим званням зі спеціальності 016 Спеціальна освіта (016.01 Логопедія).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зорієнтувати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науково-дослідну роботу НПП у межах спеціальності 016 Спеціальна освіта (016.01 Логопедія).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900594" cy="5117850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92374" y="1599601"/>
            <a:ext cx="1244062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 середовище та матеріальні ресурси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310255" y="3719783"/>
            <a:ext cx="8596745" cy="5117850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343515" y="3730407"/>
            <a:ext cx="8610599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адміністрація, завідувач кафедри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Олійник  М. І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початку календарного 2026 р. </a:t>
            </a:r>
          </a:p>
          <a:p>
            <a:pPr marL="342900" indent="-342900" algn="just">
              <a:lnSpc>
                <a:spcPts val="3140"/>
              </a:lnSpc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кафедри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Олійник  М. І.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викладачі.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М. І.,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2025/2026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М. І.,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початку 2025/2026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Р.,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 М.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2025/2026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140"/>
              </a:lnSpc>
            </a:pP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0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4033251" y="84661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кутник 10"/>
          <p:cNvSpPr/>
          <p:nvPr/>
        </p:nvSpPr>
        <p:spPr>
          <a:xfrm>
            <a:off x="376401" y="3730407"/>
            <a:ext cx="8919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покращити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навчання для осіб з особливими освітніми потребами, адаптувати навчальні матеріали та покращити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</a:p>
          <a:p>
            <a:pPr marL="457200" indent="-457200">
              <a:buFont typeface="+mj-lt"/>
              <a:buAutoNum type="arabicParenR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консультативну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підтримку, створивши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 підтримки для осіб з інвалідністю на всіх етапах навчання, включаючи адаптацію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активніше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 студентів про доступ до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через наукову бібліотеку та проводити навчальні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</a:p>
          <a:p>
            <a:pPr marL="457200" indent="-457200">
              <a:buFont typeface="+mj-lt"/>
              <a:buAutoNum type="arabicParenR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 та методичними матеріалами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</a:t>
            </a:r>
          </a:p>
          <a:p>
            <a:pPr marL="457200" indent="-457200">
              <a:buFont typeface="+mj-lt"/>
              <a:buAutoNum type="arabicParenR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 кількість навчальних матеріалів та авторських розробок за спеціальністю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доопрацювати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 для точнішого визначення рівня задоволеності потребами та інтересами студентів – </a:t>
            </a:r>
          </a:p>
        </p:txBody>
      </p:sp>
    </p:spTree>
    <p:extLst>
      <p:ext uri="{BB962C8B-B14F-4D97-AF65-F5344CB8AC3E}">
        <p14:creationId xmlns:p14="http://schemas.microsoft.com/office/powerpoint/2010/main" val="3579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546" y="3719783"/>
            <a:ext cx="8708911" cy="5291796"/>
            <a:chOff x="0" y="0"/>
            <a:chExt cx="2293705" cy="1347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4779" y="2859573"/>
            <a:ext cx="3612617" cy="574461"/>
            <a:chOff x="0" y="0"/>
            <a:chExt cx="255573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25829" y="1721557"/>
            <a:ext cx="12302532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 забезпечення якості освітньої програми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673"/>
              </a:lnSpc>
            </a:pPr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673" b="1" dirty="0">
              <a:solidFill>
                <a:srgbClr val="2F1800"/>
              </a:solidFill>
              <a:latin typeface="Times New Roman" panose="02020603050405020304" pitchFamily="18" charset="0"/>
              <a:ea typeface="Saira Bold"/>
              <a:cs typeface="Times New Roman" panose="02020603050405020304" pitchFamily="18" charset="0"/>
              <a:sym typeface="Sair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85192" y="4195645"/>
            <a:ext cx="31084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en-US" sz="2543" b="1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KEY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5964" y="2907658"/>
            <a:ext cx="227024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ЗАХОДИ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" y="4018176"/>
            <a:ext cx="767185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140"/>
              </a:lnSpc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8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87231" y="3719783"/>
            <a:ext cx="8383079" cy="5291796"/>
            <a:chOff x="0" y="0"/>
            <a:chExt cx="2293705" cy="13479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3705" cy="1347911"/>
            </a:xfrm>
            <a:custGeom>
              <a:avLst/>
              <a:gdLst/>
              <a:ahLst/>
              <a:cxnLst/>
              <a:rect l="l" t="t" r="r" b="b"/>
              <a:pathLst>
                <a:path w="2293705" h="1347911">
                  <a:moveTo>
                    <a:pt x="22224" y="0"/>
                  </a:moveTo>
                  <a:lnTo>
                    <a:pt x="2271481" y="0"/>
                  </a:lnTo>
                  <a:cubicBezTo>
                    <a:pt x="2283755" y="0"/>
                    <a:pt x="2293705" y="9950"/>
                    <a:pt x="2293705" y="22224"/>
                  </a:cubicBezTo>
                  <a:lnTo>
                    <a:pt x="2293705" y="1325687"/>
                  </a:lnTo>
                  <a:cubicBezTo>
                    <a:pt x="2293705" y="1331581"/>
                    <a:pt x="2291363" y="1337234"/>
                    <a:pt x="2287196" y="1341402"/>
                  </a:cubicBezTo>
                  <a:cubicBezTo>
                    <a:pt x="2283028" y="1345570"/>
                    <a:pt x="2277375" y="1347911"/>
                    <a:pt x="2271481" y="1347911"/>
                  </a:cubicBezTo>
                  <a:lnTo>
                    <a:pt x="22224" y="1347911"/>
                  </a:lnTo>
                  <a:cubicBezTo>
                    <a:pt x="9950" y="1347911"/>
                    <a:pt x="0" y="1337961"/>
                    <a:pt x="0" y="1325687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2F18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76200"/>
              <a:ext cx="2293705" cy="1271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0" y="2955283"/>
            <a:ext cx="6858000" cy="574461"/>
            <a:chOff x="0" y="0"/>
            <a:chExt cx="255573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55732" cy="406400"/>
            </a:xfrm>
            <a:custGeom>
              <a:avLst/>
              <a:gdLst/>
              <a:ahLst/>
              <a:cxnLst/>
              <a:rect l="l" t="t" r="r" b="b"/>
              <a:pathLst>
                <a:path w="2555732" h="406400">
                  <a:moveTo>
                    <a:pt x="2352532" y="0"/>
                  </a:moveTo>
                  <a:cubicBezTo>
                    <a:pt x="2464756" y="0"/>
                    <a:pt x="2555732" y="90976"/>
                    <a:pt x="2555732" y="203200"/>
                  </a:cubicBezTo>
                  <a:cubicBezTo>
                    <a:pt x="2555732" y="315424"/>
                    <a:pt x="2464756" y="406400"/>
                    <a:pt x="23525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C3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76200"/>
              <a:ext cx="2555732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62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68000" y="3003336"/>
            <a:ext cx="616628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</a:pPr>
            <a:r>
              <a:rPr lang="uk-UA" sz="2543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DM Sans Bold"/>
                <a:cs typeface="Times New Roman" panose="02020603050405020304" pitchFamily="18" charset="0"/>
                <a:sym typeface="DM Sans Bold"/>
              </a:rPr>
              <a:t>ВІДПОВІДАЛЬНІ ЗА ВИКОНАННЯ</a:t>
            </a:r>
            <a:endParaRPr lang="en-US" sz="2543" b="1" dirty="0">
              <a:solidFill>
                <a:srgbClr val="FFFFFF"/>
              </a:solidFill>
              <a:latin typeface="Times New Roman" panose="02020603050405020304" pitchFamily="18" charset="0"/>
              <a:ea typeface="DM Sans Bold"/>
              <a:cs typeface="Times New Roman" panose="02020603050405020304" pitchFamily="18" charset="0"/>
              <a:sym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62261" y="3898973"/>
            <a:ext cx="8057249" cy="335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адміністрація, завідувач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проф. Олійник М. І., 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р. адміністрація, завідувач кафедри проф. Олійник М. І., гарант доц.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Перепелюк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Р.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адміністрація, завідувач кафедри проф. Олійник М. І.</a:t>
            </a: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 algn="just">
              <a:lnSpc>
                <a:spcPts val="3140"/>
              </a:lnSpc>
            </a:pPr>
            <a:endParaRPr lang="en-US" sz="2400" dirty="0">
              <a:solidFill>
                <a:srgbClr val="2F18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20" name="Freeform 20"/>
          <p:cNvSpPr/>
          <p:nvPr/>
        </p:nvSpPr>
        <p:spPr>
          <a:xfrm flipH="1" flipV="1">
            <a:off x="-4916" y="0"/>
            <a:ext cx="3892340" cy="4265647"/>
          </a:xfrm>
          <a:custGeom>
            <a:avLst/>
            <a:gdLst/>
            <a:ahLst/>
            <a:cxnLst/>
            <a:rect l="l" t="t" r="r" b="b"/>
            <a:pathLst>
              <a:path w="3892340" h="4265647">
                <a:moveTo>
                  <a:pt x="3892340" y="4265647"/>
                </a:moveTo>
                <a:lnTo>
                  <a:pt x="0" y="4265647"/>
                </a:lnTo>
                <a:lnTo>
                  <a:pt x="0" y="0"/>
                </a:lnTo>
                <a:lnTo>
                  <a:pt x="3892340" y="0"/>
                </a:lnTo>
                <a:lnTo>
                  <a:pt x="3892340" y="42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V="1">
            <a:off x="14268811" y="0"/>
            <a:ext cx="4019189" cy="4404661"/>
          </a:xfrm>
          <a:custGeom>
            <a:avLst/>
            <a:gdLst/>
            <a:ahLst/>
            <a:cxnLst/>
            <a:rect l="l" t="t" r="r" b="b"/>
            <a:pathLst>
              <a:path w="4019189" h="4404661">
                <a:moveTo>
                  <a:pt x="0" y="4404661"/>
                </a:moveTo>
                <a:lnTo>
                  <a:pt x="4019189" y="4404661"/>
                </a:lnTo>
                <a:lnTo>
                  <a:pt x="4019189" y="0"/>
                </a:lnTo>
                <a:lnTo>
                  <a:pt x="0" y="0"/>
                </a:lnTo>
                <a:lnTo>
                  <a:pt x="0" y="440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0" y="9228110"/>
            <a:ext cx="18401912" cy="1020790"/>
          </a:xfrm>
          <a:custGeom>
            <a:avLst/>
            <a:gdLst/>
            <a:ahLst/>
            <a:cxnLst/>
            <a:rect l="l" t="t" r="r" b="b"/>
            <a:pathLst>
              <a:path w="18401912" h="1020790">
                <a:moveTo>
                  <a:pt x="0" y="0"/>
                </a:moveTo>
                <a:lnTo>
                  <a:pt x="18401912" y="0"/>
                </a:lnTo>
                <a:lnTo>
                  <a:pt x="18401912" y="1020790"/>
                </a:lnTo>
                <a:lnTo>
                  <a:pt x="0" y="1020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410" b="-667932"/>
            </a:stretch>
          </a:blipFill>
        </p:spPr>
      </p:sp>
      <p:sp>
        <p:nvSpPr>
          <p:cNvPr id="24" name="Freeform 5"/>
          <p:cNvSpPr/>
          <p:nvPr/>
        </p:nvSpPr>
        <p:spPr>
          <a:xfrm rot="-10800000">
            <a:off x="14020800" y="8237531"/>
            <a:ext cx="4321546" cy="1096969"/>
          </a:xfrm>
          <a:custGeom>
            <a:avLst/>
            <a:gdLst/>
            <a:ahLst/>
            <a:cxnLst/>
            <a:rect l="l" t="t" r="r" b="b"/>
            <a:pathLst>
              <a:path w="4321546" h="1096969">
                <a:moveTo>
                  <a:pt x="0" y="0"/>
                </a:moveTo>
                <a:lnTo>
                  <a:pt x="4321546" y="0"/>
                </a:lnTo>
                <a:lnTo>
                  <a:pt x="4321546" y="1096968"/>
                </a:lnTo>
                <a:lnTo>
                  <a:pt x="0" y="1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Прямокутник 20"/>
          <p:cNvSpPr/>
          <p:nvPr/>
        </p:nvSpPr>
        <p:spPr>
          <a:xfrm>
            <a:off x="470902" y="3748600"/>
            <a:ext cx="84037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удосконалювати систему внутрішнього забезпечення якості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</a:p>
          <a:p>
            <a:pPr marL="342900" indent="-342900">
              <a:buFont typeface="+mj-lt"/>
              <a:buAutoNum type="arabicParenR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зауважень та усунення виявлених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</a:p>
          <a:p>
            <a:pPr marL="342900" indent="-342900">
              <a:buFont typeface="+mj-lt"/>
              <a:buAutoNum type="arabicParenR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документа "Політика в сфері якості", що відповідатиме вимогам системи управління якістю, для всіх учасників освітнього процесу (керівництва, викладачів, здобувачів освіти, адміністративного персоналу)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на офіційному сайті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 його основних положень до внутрішніх регламентів і навчальних матеріалів – </a:t>
            </a:r>
          </a:p>
        </p:txBody>
      </p:sp>
    </p:spTree>
    <p:extLst>
      <p:ext uri="{BB962C8B-B14F-4D97-AF65-F5344CB8AC3E}">
        <p14:creationId xmlns:p14="http://schemas.microsoft.com/office/powerpoint/2010/main" val="36904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1370</Words>
  <Application>Microsoft Office PowerPoint</Application>
  <PresentationFormat>Довільний</PresentationFormat>
  <Paragraphs>179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Georgia</vt:lpstr>
      <vt:lpstr>Calibri</vt:lpstr>
      <vt:lpstr>Times New Roman</vt:lpstr>
      <vt:lpstr>Wingdings</vt:lpstr>
      <vt:lpstr>Saira Bold</vt:lpstr>
      <vt:lpstr>Arial</vt:lpstr>
      <vt:lpstr>DM Sans</vt:lpstr>
      <vt:lpstr>DM Sans Bold</vt:lpstr>
      <vt:lpstr>Office Theme</vt:lpstr>
      <vt:lpstr>ОПП «Логопедія»  Першого (бакалаврського) рівня вищої освіти зі спеціальності  016 «Спеціальна освіта»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Brown Illustration Business Report Presentation</dc:title>
  <cp:lastModifiedBy>кафедра</cp:lastModifiedBy>
  <cp:revision>29</cp:revision>
  <dcterms:created xsi:type="dcterms:W3CDTF">2006-08-16T00:00:00Z</dcterms:created>
  <dcterms:modified xsi:type="dcterms:W3CDTF">2025-05-26T14:29:15Z</dcterms:modified>
  <dc:identifier>DAGfBZjQm0w</dc:identifier>
</cp:coreProperties>
</file>