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4">
  <p:sldMasterIdLst>
    <p:sldMasterId id="2147483922" r:id="rId1"/>
  </p:sldMasterIdLst>
  <p:notesMasterIdLst>
    <p:notesMasterId r:id="rId10"/>
  </p:notesMasterIdLst>
  <p:handoutMasterIdLst>
    <p:handoutMasterId r:id="rId11"/>
  </p:handoutMasterIdLst>
  <p:sldIdLst>
    <p:sldId id="481" r:id="rId2"/>
    <p:sldId id="483" r:id="rId3"/>
    <p:sldId id="484" r:id="rId4"/>
    <p:sldId id="485" r:id="rId5"/>
    <p:sldId id="486" r:id="rId6"/>
    <p:sldId id="487" r:id="rId7"/>
    <p:sldId id="488" r:id="rId8"/>
    <p:sldId id="496" r:id="rId9"/>
  </p:sldIdLst>
  <p:sldSz cx="9144000" cy="6858000" type="screen4x3"/>
  <p:notesSz cx="6735763" cy="98694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A" lastIdx="1" clrIdx="0">
    <p:extLst>
      <p:ext uri="{19B8F6BF-5375-455C-9EA6-DF929625EA0E}">
        <p15:presenceInfo xmlns:p15="http://schemas.microsoft.com/office/powerpoint/2012/main" userId="ADM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33"/>
    <a:srgbClr val="00FF00"/>
    <a:srgbClr val="FF6600"/>
    <a:srgbClr val="FF9999"/>
    <a:srgbClr val="CCCC00"/>
    <a:srgbClr val="6600CC"/>
    <a:srgbClr val="FF9966"/>
    <a:srgbClr val="990000"/>
    <a:srgbClr val="99330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A488322-F2BA-4B5B-9748-0D474271808F}" styleName="Средний стиль 3 -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81" autoAdjust="0"/>
    <p:restoredTop sz="94227" autoAdjust="0"/>
  </p:normalViewPr>
  <p:slideViewPr>
    <p:cSldViewPr>
      <p:cViewPr varScale="1">
        <p:scale>
          <a:sx n="84" d="100"/>
          <a:sy n="84" d="100"/>
        </p:scale>
        <p:origin x="1531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6" d="100"/>
          <a:sy n="46" d="100"/>
        </p:scale>
        <p:origin x="-2776" y="-80"/>
      </p:cViewPr>
      <p:guideLst>
        <p:guide orient="horz" pos="3108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5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5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4188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5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4763" y="9374188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B3E65E70-37A7-49B1-B911-891FEF5D61E8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7029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0113" y="739775"/>
            <a:ext cx="4935537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100" y="4687888"/>
            <a:ext cx="5389563" cy="444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4188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763" y="9374188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52FA66C-C03E-4D0C-8403-398F9CA8F7CF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30356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pPr>
              <a:defRPr/>
            </a:pPr>
            <a:fld id="{E447C8EE-D17D-41DC-8635-191F79576C61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08071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5F9F9F07-9700-482E-97C4-29D09D8D3334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53155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5F9F9F07-9700-482E-97C4-29D09D8D3334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351176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5F9F9F07-9700-482E-97C4-29D09D8D3334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98930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5F9F9F07-9700-482E-97C4-29D09D8D3334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71398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5F9F9F07-9700-482E-97C4-29D09D8D3334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0657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8DC3A8-7E8F-4101-9E66-3E285E46B053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02513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9C9D15-1EBE-4826-8B66-EF0659A68582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83193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B71387-B710-4054-9CE2-89BC26E1C3B4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95700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6F2D5846-9D59-4808-8E23-CAC30B55CC85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44866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FFCE9F4C-19B1-48D7-A215-4D914C63B64B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3346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87EF3F9C-2A53-49B1-965E-62DFBF4AFA6C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86475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6703D6-20A0-4CF1-A00F-5D4E8BAD4106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88150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A00B42-2BEA-4A94-9544-8EF328126730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3753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23FD00-1DC6-43ED-89D3-CA8D8DE94774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82768E3B-E2D6-4198-9CAA-679C0DC0CEF6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43038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04"/>
            <a:ext cx="1952272" cy="6853049"/>
            <a:chOff x="6627813" y="195650"/>
            <a:chExt cx="1952625" cy="5678101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65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>
              <a:defRPr/>
            </a:pPr>
            <a:fld id="{5F9F9F07-9700-482E-97C4-29D09D8D3334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9287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3" r:id="rId1"/>
    <p:sldLayoutId id="2147483924" r:id="rId2"/>
    <p:sldLayoutId id="2147483925" r:id="rId3"/>
    <p:sldLayoutId id="2147483926" r:id="rId4"/>
    <p:sldLayoutId id="2147483927" r:id="rId5"/>
    <p:sldLayoutId id="2147483928" r:id="rId6"/>
    <p:sldLayoutId id="2147483929" r:id="rId7"/>
    <p:sldLayoutId id="2147483930" r:id="rId8"/>
    <p:sldLayoutId id="2147483931" r:id="rId9"/>
    <p:sldLayoutId id="2147483932" r:id="rId10"/>
    <p:sldLayoutId id="2147483933" r:id="rId11"/>
    <p:sldLayoutId id="2147483934" r:id="rId12"/>
    <p:sldLayoutId id="2147483935" r:id="rId13"/>
    <p:sldLayoutId id="2147483936" r:id="rId14"/>
    <p:sldLayoutId id="2147483937" r:id="rId15"/>
    <p:sldLayoutId id="2147483938" r:id="rId16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2420888"/>
            <a:ext cx="8856984" cy="3456384"/>
          </a:xfrm>
        </p:spPr>
        <p:txBody>
          <a:bodyPr>
            <a:normAutofit/>
          </a:bodyPr>
          <a:lstStyle/>
          <a:p>
            <a:pPr algn="ctr"/>
            <a:r>
              <a:rPr lang="uk-UA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 якість навчально-методичного забезпечення </a:t>
            </a:r>
            <a:r>
              <a:rPr lang="uk-UA" sz="4400" b="1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практики</a:t>
            </a:r>
            <a:r>
              <a:rPr lang="uk-UA" b="1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освітньо-професійних програм</a:t>
            </a:r>
            <a:br>
              <a:rPr lang="uk-UA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другого (магістерського) рівня </a:t>
            </a:r>
            <a:br>
              <a:rPr lang="uk-UA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вищої освіти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4B35AF70-CE67-3082-698B-6EF3A8DF53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98" r="10864"/>
          <a:stretch>
            <a:fillRect/>
          </a:stretch>
        </p:blipFill>
        <p:spPr bwMode="auto">
          <a:xfrm>
            <a:off x="7164288" y="188640"/>
            <a:ext cx="1763687" cy="18132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5584722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_s115735"/>
          <p:cNvSpPr>
            <a:spLocks noChangeArrowheads="1"/>
          </p:cNvSpPr>
          <p:nvPr/>
        </p:nvSpPr>
        <p:spPr bwMode="auto">
          <a:xfrm>
            <a:off x="1132158" y="37651"/>
            <a:ext cx="7227029" cy="530477"/>
          </a:xfrm>
          <a:prstGeom prst="roundRect">
            <a:avLst>
              <a:gd name="adj" fmla="val 16667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ru-RU" altLang="ru-RU" sz="20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 </a:t>
            </a:r>
            <a: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АНГЛІЙСЬКА МОВА І ЛІТЕРАТУРА ТА ДРУГА ІНОЗЕМНА МОВА</a:t>
            </a:r>
          </a:p>
          <a:p>
            <a:pPr algn="ctr">
              <a:spcBef>
                <a:spcPct val="0"/>
              </a:spcBef>
              <a:buNone/>
            </a:pPr>
            <a: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СПЕЦІАЛЬНОСТІ 035 ФІЛОЛОГІЯ </a:t>
            </a:r>
            <a:endParaRPr lang="uk-UA" alt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_s7186">
            <a:extLst>
              <a:ext uri="{FF2B5EF4-FFF2-40B4-BE49-F238E27FC236}">
                <a16:creationId xmlns="" xmlns:a16="http://schemas.microsoft.com/office/drawing/2014/main" id="{B491FA4A-70FA-1F44-E175-8993FF5416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4573"/>
            <a:ext cx="508448" cy="464595"/>
          </a:xfrm>
          <a:prstGeom prst="roundRect">
            <a:avLst>
              <a:gd name="adj" fmla="val 16667"/>
            </a:avLst>
          </a:prstGeom>
          <a:blipFill>
            <a:blip r:embed="rId2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eaLnBrk="1" hangingPunct="1">
              <a:defRPr/>
            </a:pP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uk-UA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4B35AF70-CE67-3082-698B-6EF3A8DF530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98" r="10864"/>
          <a:stretch>
            <a:fillRect/>
          </a:stretch>
        </p:blipFill>
        <p:spPr bwMode="auto">
          <a:xfrm>
            <a:off x="8392893" y="85470"/>
            <a:ext cx="683567" cy="70277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_s115735">
            <a:extLst>
              <a:ext uri="{FF2B5EF4-FFF2-40B4-BE49-F238E27FC236}">
                <a16:creationId xmlns="" xmlns:a16="http://schemas.microsoft.com/office/drawing/2014/main" id="{2303AAF6-0524-41A7-537C-8235C2F996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1680" y="596150"/>
            <a:ext cx="6336704" cy="366686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uk-UA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 кафедра англійської мови</a:t>
            </a:r>
            <a:endParaRPr lang="uk-UA" altLang="ru-RU" sz="20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_s115735">
            <a:extLst>
              <a:ext uri="{FF2B5EF4-FFF2-40B4-BE49-F238E27FC236}">
                <a16:creationId xmlns="" xmlns:a16="http://schemas.microsoft.com/office/drawing/2014/main" id="{4D06D5D3-9D2E-0142-96A0-859A99BB28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9434" y="1342760"/>
            <a:ext cx="5904656" cy="449589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«Асистентська практика з основної мови (англійської)»</a:t>
            </a:r>
          </a:p>
          <a:p>
            <a:pPr algn="ctr">
              <a:spcBef>
                <a:spcPct val="0"/>
              </a:spcBef>
              <a:buNone/>
            </a:pP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(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семестр, 9 кредитів/270 годин)</a:t>
            </a:r>
          </a:p>
        </p:txBody>
      </p:sp>
      <p:sp>
        <p:nvSpPr>
          <p:cNvPr id="12" name="_s115735">
            <a:extLst>
              <a:ext uri="{FF2B5EF4-FFF2-40B4-BE49-F238E27FC236}">
                <a16:creationId xmlns="" xmlns:a16="http://schemas.microsoft.com/office/drawing/2014/main" id="{9E25EE72-E52A-07DB-8D9D-D20A6FF8F4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2443" y="997495"/>
            <a:ext cx="5904656" cy="310606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uk-UA" alt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Обов'язкові компоненти (практика) ОП:</a:t>
            </a:r>
          </a:p>
        </p:txBody>
      </p:sp>
      <p:sp>
        <p:nvSpPr>
          <p:cNvPr id="17" name="Объект 16">
            <a:extLst>
              <a:ext uri="{FF2B5EF4-FFF2-40B4-BE49-F238E27FC236}">
                <a16:creationId xmlns="" xmlns:a16="http://schemas.microsoft.com/office/drawing/2014/main" id="{F412843D-8596-AAFA-3EDB-D21E44BC06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1559" y="2766433"/>
            <a:ext cx="3168351" cy="4053916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uk-UA" sz="5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сайті кафедри розміщена рубрика «АСИТЕНТСЬКА ПРАКТИКА»</a:t>
            </a:r>
            <a:r>
              <a:rPr lang="uk-UA" sz="5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яка містить: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4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методичні вказівки щодо проходження асистентської практики; </a:t>
            </a:r>
          </a:p>
          <a:p>
            <a:pPr lvl="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sz="4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робоча програма практики 2024;</a:t>
            </a:r>
            <a:endParaRPr lang="ru-RU" sz="4800" b="1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sz="4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робоча програма практики 2023;</a:t>
            </a:r>
            <a:endParaRPr lang="ru-RU" sz="4800" b="1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sz="4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розподіл студентів на практику, (тобто, витяг з наказу);</a:t>
            </a:r>
            <a:endParaRPr lang="ru-RU" sz="4800" b="1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sz="4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графік практики для студентів заочного відділення;</a:t>
            </a:r>
            <a:endParaRPr lang="ru-RU" sz="4800" b="1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sz="4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шаблони документів (зразки звітності);</a:t>
            </a:r>
          </a:p>
          <a:p>
            <a:pPr lvl="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sz="48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</a:t>
            </a:r>
            <a:r>
              <a:rPr lang="uk-UA" sz="4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питування студентів по практиці.</a:t>
            </a:r>
          </a:p>
          <a:p>
            <a:pPr lvl="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endParaRPr lang="ru-RU" sz="4800" b="1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5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56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endParaRPr lang="ru-RU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uk-UA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uk-UA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Courier New" panose="02070309020205020404" pitchFamily="49" charset="0"/>
              <a:buChar char="o"/>
            </a:pPr>
            <a:endParaRPr lang="uk-UA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endParaRPr lang="uk-UA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Овал 20">
            <a:extLst>
              <a:ext uri="{FF2B5EF4-FFF2-40B4-BE49-F238E27FC236}">
                <a16:creationId xmlns="" xmlns:a16="http://schemas.microsoft.com/office/drawing/2014/main" id="{B4D01873-DEE3-F7C7-6C30-47E4D746DE71}"/>
              </a:ext>
            </a:extLst>
          </p:cNvPr>
          <p:cNvSpPr/>
          <p:nvPr/>
        </p:nvSpPr>
        <p:spPr>
          <a:xfrm>
            <a:off x="1412526" y="1819138"/>
            <a:ext cx="2460643" cy="97689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 сторони</a:t>
            </a:r>
            <a:endParaRPr lang="ru-RU" sz="2000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Овал 21">
            <a:extLst>
              <a:ext uri="{FF2B5EF4-FFF2-40B4-BE49-F238E27FC236}">
                <a16:creationId xmlns="" xmlns:a16="http://schemas.microsoft.com/office/drawing/2014/main" id="{A27F0323-F652-A7A6-2087-31A21760B26F}"/>
              </a:ext>
            </a:extLst>
          </p:cNvPr>
          <p:cNvSpPr/>
          <p:nvPr/>
        </p:nvSpPr>
        <p:spPr>
          <a:xfrm>
            <a:off x="5508104" y="1827008"/>
            <a:ext cx="2813762" cy="881911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Рекомендації щодо удосконалення</a:t>
            </a:r>
            <a:endParaRPr lang="ru-RU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FA75A155-C67E-2AE2-5147-A37FFF3B6733}"/>
              </a:ext>
            </a:extLst>
          </p:cNvPr>
          <p:cNvSpPr txBox="1"/>
          <p:nvPr/>
        </p:nvSpPr>
        <p:spPr>
          <a:xfrm>
            <a:off x="4572000" y="2796035"/>
            <a:ext cx="4320480" cy="29456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algn="ctr">
              <a:lnSpc>
                <a:spcPct val="107000"/>
              </a:lnSpc>
            </a:pPr>
            <a:r>
              <a:rPr lang="uk-UA" sz="1400" b="1" i="1" dirty="0">
                <a:solidFill>
                  <a:srgbClr val="6600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переглянути в робочій програмі:</a:t>
            </a:r>
          </a:p>
          <a:p>
            <a:pPr marL="342900" indent="-342900" algn="just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uk-UA" sz="1400" b="1" dirty="0">
                <a:latin typeface="Times New Roman" panose="02020603050405020304" pitchFamily="18" charset="0"/>
                <a:ea typeface="Calibri" panose="020F0502020204030204" pitchFamily="34" charset="0"/>
              </a:rPr>
              <a:t>в п. 3 «Види та терміни проходження практики» назву виду практики «</a:t>
            </a:r>
            <a:r>
              <a:rPr lang="uk-UA" sz="14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Асистентська практика з основної мови з відривом від виробництва (англійської)», переглянути </a:t>
            </a:r>
            <a:r>
              <a:rPr lang="uk-UA" sz="1400" b="1" dirty="0">
                <a:latin typeface="Times New Roman" panose="02020603050405020304" pitchFamily="18" charset="0"/>
                <a:ea typeface="Calibri" panose="020F0502020204030204" pitchFamily="34" charset="0"/>
              </a:rPr>
              <a:t>на відповідність назви в плані </a:t>
            </a:r>
            <a:r>
              <a:rPr lang="uk-UA" sz="14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«Асистентська практика з основної мови (англійської);</a:t>
            </a:r>
          </a:p>
          <a:p>
            <a:pPr lvl="0" algn="ctr">
              <a:lnSpc>
                <a:spcPct val="107000"/>
              </a:lnSpc>
            </a:pPr>
            <a:r>
              <a:rPr lang="uk-UA" sz="1400" b="1" i="1" kern="100" dirty="0">
                <a:solidFill>
                  <a:srgbClr val="6600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переглянути </a:t>
            </a:r>
            <a:r>
              <a:rPr lang="uk-UA" sz="1400" b="1" i="1" kern="100" dirty="0">
                <a:solidFill>
                  <a:srgbClr val="6600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плані: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</a:pPr>
            <a:r>
              <a:rPr lang="uk-UA" sz="1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зазначені 5,6 курси замінити на 1, 2 курс; 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</a:pPr>
            <a:r>
              <a:rPr lang="uk-UA" sz="1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прописати в переліку обов’язкових компонентів в таблиці плану практики.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="" xmlns:a16="http://schemas.microsoft.com/office/drawing/2014/main" id="{48748C85-3BD0-0E64-CB4D-C436074CA1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00392" y="885345"/>
            <a:ext cx="941065" cy="94542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0702485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utoUpdateAnimBg="0"/>
      <p:bldP spid="5" grpId="0" animBg="1" autoUpdateAnimBg="0"/>
      <p:bldP spid="11" grpId="0" animBg="1" autoUpdateAnimBg="0"/>
      <p:bldP spid="12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_s115735"/>
          <p:cNvSpPr>
            <a:spLocks noChangeArrowheads="1"/>
          </p:cNvSpPr>
          <p:nvPr/>
        </p:nvSpPr>
        <p:spPr bwMode="auto">
          <a:xfrm>
            <a:off x="1132158" y="37651"/>
            <a:ext cx="7227029" cy="530477"/>
          </a:xfrm>
          <a:prstGeom prst="roundRect">
            <a:avLst>
              <a:gd name="adj" fmla="val 16667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ru-RU" altLang="ru-RU" sz="20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 </a:t>
            </a:r>
            <a:r>
              <a:rPr lang="uk-UA" alt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НІМЕЦЬКА</a:t>
            </a:r>
            <a: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МОВА І ЛІТЕРАТУРА ТА АНГЛІЙСЬКА МОВА</a:t>
            </a:r>
          </a:p>
          <a:p>
            <a:pPr algn="ctr">
              <a:spcBef>
                <a:spcPct val="0"/>
              </a:spcBef>
              <a:buNone/>
            </a:pPr>
            <a: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СПЕЦІАЛЬНОСТІ 035 ФІЛОЛОГІЯ </a:t>
            </a:r>
            <a:endParaRPr lang="uk-UA" alt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_s7186">
            <a:extLst>
              <a:ext uri="{FF2B5EF4-FFF2-40B4-BE49-F238E27FC236}">
                <a16:creationId xmlns="" xmlns:a16="http://schemas.microsoft.com/office/drawing/2014/main" id="{B491FA4A-70FA-1F44-E175-8993FF5416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4573"/>
            <a:ext cx="508448" cy="464595"/>
          </a:xfrm>
          <a:prstGeom prst="roundRect">
            <a:avLst>
              <a:gd name="adj" fmla="val 16667"/>
            </a:avLst>
          </a:prstGeom>
          <a:blipFill>
            <a:blip r:embed="rId2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eaLnBrk="1" hangingPunct="1">
              <a:defRPr/>
            </a:pP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endParaRPr lang="uk-UA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4B35AF70-CE67-3082-698B-6EF3A8DF530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98" r="10864"/>
          <a:stretch>
            <a:fillRect/>
          </a:stretch>
        </p:blipFill>
        <p:spPr bwMode="auto">
          <a:xfrm>
            <a:off x="8417407" y="21859"/>
            <a:ext cx="715726" cy="73584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_s115735">
            <a:extLst>
              <a:ext uri="{FF2B5EF4-FFF2-40B4-BE49-F238E27FC236}">
                <a16:creationId xmlns="" xmlns:a16="http://schemas.microsoft.com/office/drawing/2014/main" id="{2303AAF6-0524-41A7-537C-8235C2F996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600" y="606048"/>
            <a:ext cx="7387587" cy="467091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endParaRPr lang="uk-UA" sz="18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Забезпечують кафедри германської філології та перекладу,</a:t>
            </a:r>
          </a:p>
          <a:p>
            <a:pPr algn="ctr">
              <a:spcBef>
                <a:spcPct val="0"/>
              </a:spcBef>
              <a:buNone/>
            </a:pP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комунікативної лінгвістики та перекладу та кафедра англійської мови</a:t>
            </a:r>
            <a:endParaRPr lang="ru-RU" sz="1800" b="1" dirty="0">
              <a:solidFill>
                <a:schemeClr val="accent2">
                  <a:lumMod val="50000"/>
                </a:schemeClr>
              </a:solidFill>
            </a:endParaRPr>
          </a:p>
          <a:p>
            <a:pPr algn="ctr">
              <a:spcBef>
                <a:spcPct val="0"/>
              </a:spcBef>
              <a:buNone/>
            </a:pPr>
            <a:endParaRPr lang="uk-UA" altLang="ru-RU" sz="20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_s115735">
            <a:extLst>
              <a:ext uri="{FF2B5EF4-FFF2-40B4-BE49-F238E27FC236}">
                <a16:creationId xmlns="" xmlns:a16="http://schemas.microsoft.com/office/drawing/2014/main" id="{4D06D5D3-9D2E-0142-96A0-859A99BB28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600" y="1305356"/>
            <a:ext cx="7560839" cy="998205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«Перекладацька практика з основної (німецької) та другої іноземної </a:t>
            </a:r>
          </a:p>
          <a:p>
            <a:pPr algn="ctr">
              <a:spcBef>
                <a:spcPct val="0"/>
              </a:spcBef>
              <a:buNone/>
            </a:pP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(англійської) мов» - (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семестр, 4 кредити/120 годин;</a:t>
            </a:r>
          </a:p>
          <a:p>
            <a:pPr algn="ctr">
              <a:spcBef>
                <a:spcPct val="0"/>
              </a:spcBef>
              <a:buNone/>
            </a:pP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«Асистентська практика з основної мови (німецької) та другої іноземної </a:t>
            </a:r>
          </a:p>
          <a:p>
            <a:pPr algn="ctr">
              <a:spcBef>
                <a:spcPct val="0"/>
              </a:spcBef>
              <a:buNone/>
            </a:pP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(англійської) мов» - (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семестр, 6 кредитів/180 годин).</a:t>
            </a:r>
          </a:p>
        </p:txBody>
      </p:sp>
      <p:sp>
        <p:nvSpPr>
          <p:cNvPr id="12" name="_s115735">
            <a:extLst>
              <a:ext uri="{FF2B5EF4-FFF2-40B4-BE49-F238E27FC236}">
                <a16:creationId xmlns="" xmlns:a16="http://schemas.microsoft.com/office/drawing/2014/main" id="{9E25EE72-E52A-07DB-8D9D-D20A6FF8F4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9712" y="1106028"/>
            <a:ext cx="5688632" cy="173837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uk-UA" altLang="ru-RU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Обов'язкові компоненти (практики) ОП:</a:t>
            </a:r>
          </a:p>
        </p:txBody>
      </p:sp>
      <p:sp>
        <p:nvSpPr>
          <p:cNvPr id="17" name="Объект 16">
            <a:extLst>
              <a:ext uri="{FF2B5EF4-FFF2-40B4-BE49-F238E27FC236}">
                <a16:creationId xmlns="" xmlns:a16="http://schemas.microsoft.com/office/drawing/2014/main" id="{F412843D-8596-AAFA-3EDB-D21E44BC06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8448" y="3429000"/>
            <a:ext cx="3271464" cy="3404426"/>
          </a:xfrm>
        </p:spPr>
        <p:txBody>
          <a:bodyPr>
            <a:normAutofit fontScale="32500" lnSpcReduction="20000"/>
          </a:bodyPr>
          <a:lstStyle/>
          <a:p>
            <a:pPr marL="0" indent="0" algn="ctr">
              <a:buNone/>
            </a:pPr>
            <a:r>
              <a:rPr lang="uk-UA" sz="4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сайті кафедри розміщена рубрика ПРАКТИКА 2024, яка містить</a:t>
            </a:r>
            <a:r>
              <a:rPr lang="uk-UA" sz="4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uk-UA" sz="4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наскрізну програму практичної підготовки;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uk-UA" sz="4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робочі програми обох практик;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uk-UA" sz="4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нормативні документи (положення, договори, накази);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uk-UA" sz="4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методичні рекомендації до проведення практик;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uk-UA" sz="4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документація (зразки звітності до кожної з практик).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uk-UA" sz="11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uk-UA" sz="11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ru-RU" sz="12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uk-UA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Courier New" panose="02070309020205020404" pitchFamily="49" charset="0"/>
              <a:buChar char="o"/>
            </a:pPr>
            <a:endParaRPr lang="uk-UA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endParaRPr lang="uk-UA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Овал 20">
            <a:extLst>
              <a:ext uri="{FF2B5EF4-FFF2-40B4-BE49-F238E27FC236}">
                <a16:creationId xmlns="" xmlns:a16="http://schemas.microsoft.com/office/drawing/2014/main" id="{B4D01873-DEE3-F7C7-6C30-47E4D746DE71}"/>
              </a:ext>
            </a:extLst>
          </p:cNvPr>
          <p:cNvSpPr/>
          <p:nvPr/>
        </p:nvSpPr>
        <p:spPr>
          <a:xfrm>
            <a:off x="822134" y="2350476"/>
            <a:ext cx="2597738" cy="91029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 сторони</a:t>
            </a:r>
            <a:endParaRPr lang="ru-RU" sz="2000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Овал 21">
            <a:extLst>
              <a:ext uri="{FF2B5EF4-FFF2-40B4-BE49-F238E27FC236}">
                <a16:creationId xmlns="" xmlns:a16="http://schemas.microsoft.com/office/drawing/2014/main" id="{A27F0323-F652-A7A6-2087-31A21760B26F}"/>
              </a:ext>
            </a:extLst>
          </p:cNvPr>
          <p:cNvSpPr/>
          <p:nvPr/>
        </p:nvSpPr>
        <p:spPr>
          <a:xfrm>
            <a:off x="5220072" y="2350477"/>
            <a:ext cx="2767893" cy="88200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Рекомендації щодо удосконалення</a:t>
            </a:r>
            <a:endParaRPr lang="ru-RU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FA75A155-C67E-2AE2-5147-A37FFF3B6733}"/>
              </a:ext>
            </a:extLst>
          </p:cNvPr>
          <p:cNvSpPr txBox="1"/>
          <p:nvPr/>
        </p:nvSpPr>
        <p:spPr>
          <a:xfrm>
            <a:off x="3887924" y="3232484"/>
            <a:ext cx="4824536" cy="28945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</a:pPr>
            <a:r>
              <a:rPr lang="uk-UA" sz="1200" b="1" i="1" dirty="0">
                <a:solidFill>
                  <a:srgbClr val="6600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в наскрізній та робочих програмах:</a:t>
            </a:r>
          </a:p>
          <a:p>
            <a:pPr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sz="12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впорядкувати реквізити погодження двох кафедр на титульних листах, оскільки практику забезпечують декілька кафедр;</a:t>
            </a:r>
          </a:p>
          <a:p>
            <a:pPr algn="ctr">
              <a:lnSpc>
                <a:spcPct val="120000"/>
              </a:lnSpc>
            </a:pPr>
            <a:r>
              <a:rPr lang="uk-UA" sz="1200" b="1" i="1" dirty="0">
                <a:solidFill>
                  <a:srgbClr val="6600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додати  та  </a:t>
            </a:r>
            <a:r>
              <a:rPr lang="uk-UA" sz="1200" b="1" i="1" dirty="0">
                <a:solidFill>
                  <a:srgbClr val="6600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переглянути </a:t>
            </a:r>
            <a:r>
              <a:rPr lang="uk-UA" sz="1200" b="1" i="1" dirty="0">
                <a:solidFill>
                  <a:srgbClr val="6600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інформацію на сайті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опитування здобувачів/</a:t>
            </a:r>
            <a:r>
              <a:rPr lang="uk-UA" sz="1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стейкхолдерів</a:t>
            </a:r>
            <a:r>
              <a:rPr lang="uk-UA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про проходження практик;</a:t>
            </a:r>
            <a:r>
              <a:rPr lang="uk-UA" sz="12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2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впорядкувати договори про практику 2024 року за аналогією 2023 року;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2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доповнити методичні рекомендації до проведення двох видів практик.</a:t>
            </a:r>
          </a:p>
          <a:p>
            <a:pPr lvl="0" algn="ctr">
              <a:lnSpc>
                <a:spcPct val="107000"/>
              </a:lnSpc>
            </a:pPr>
            <a:r>
              <a:rPr lang="uk-UA" sz="1200" b="1" i="1" kern="100" dirty="0">
                <a:solidFill>
                  <a:srgbClr val="6600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переглянути в плані: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</a:pPr>
            <a:r>
              <a:rPr lang="uk-UA" sz="1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зазначені 5,6 курси замінити на 1, 2 курс; 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</a:pPr>
            <a:r>
              <a:rPr lang="uk-UA" sz="1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прописати в переліку обов’язкових компонентів в таблиці плану практики.</a:t>
            </a:r>
            <a:endParaRPr lang="uk-UA" sz="1200" b="1" kern="1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 descr="Нет описания фото.">
            <a:extLst>
              <a:ext uri="{FF2B5EF4-FFF2-40B4-BE49-F238E27FC236}">
                <a16:creationId xmlns="" xmlns:a16="http://schemas.microsoft.com/office/drawing/2014/main" id="{D5B94D53-21F8-E314-AF4F-46C5F82B2EE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1400" y="1572029"/>
            <a:ext cx="713310" cy="70696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E435841F-DB33-84DE-024D-2BDBDF6FF60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17407" y="756978"/>
            <a:ext cx="684269" cy="68743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" name="Рисунок 7" descr="Кафедра комунікативної лінгвістики та перекладу">
            <a:extLst>
              <a:ext uri="{FF2B5EF4-FFF2-40B4-BE49-F238E27FC236}">
                <a16:creationId xmlns="" xmlns:a16="http://schemas.microsoft.com/office/drawing/2014/main" id="{3D571097-ADE0-0086-DAE0-82E24EC28166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5403"/>
          <a:stretch/>
        </p:blipFill>
        <p:spPr bwMode="auto">
          <a:xfrm>
            <a:off x="8369077" y="2397906"/>
            <a:ext cx="739265" cy="82918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4320885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utoUpdateAnimBg="0"/>
      <p:bldP spid="5" grpId="0" animBg="1" autoUpdateAnimBg="0"/>
      <p:bldP spid="11" grpId="0" animBg="1" autoUpdateAnimBg="0"/>
      <p:bldP spid="12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_s115735"/>
          <p:cNvSpPr>
            <a:spLocks noChangeArrowheads="1"/>
          </p:cNvSpPr>
          <p:nvPr/>
        </p:nvSpPr>
        <p:spPr bwMode="auto">
          <a:xfrm>
            <a:off x="1437183" y="37651"/>
            <a:ext cx="6591202" cy="530477"/>
          </a:xfrm>
          <a:prstGeom prst="roundRect">
            <a:avLst>
              <a:gd name="adj" fmla="val 16667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ru-RU" altLang="ru-RU" sz="20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 </a:t>
            </a:r>
            <a:r>
              <a:rPr lang="uk-UA" alt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ДЕРЖАВНА СЛУЖБА</a:t>
            </a:r>
          </a:p>
        </p:txBody>
      </p:sp>
      <p:sp>
        <p:nvSpPr>
          <p:cNvPr id="3" name="_s7186">
            <a:extLst>
              <a:ext uri="{FF2B5EF4-FFF2-40B4-BE49-F238E27FC236}">
                <a16:creationId xmlns="" xmlns:a16="http://schemas.microsoft.com/office/drawing/2014/main" id="{B491FA4A-70FA-1F44-E175-8993FF5416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4573"/>
            <a:ext cx="508448" cy="464595"/>
          </a:xfrm>
          <a:prstGeom prst="roundRect">
            <a:avLst>
              <a:gd name="adj" fmla="val 16667"/>
            </a:avLst>
          </a:prstGeom>
          <a:blipFill>
            <a:blip r:embed="rId2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eaLnBrk="1" hangingPunct="1">
              <a:defRPr/>
            </a:pP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endParaRPr lang="uk-UA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4B35AF70-CE67-3082-698B-6EF3A8DF530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98" r="10864"/>
          <a:stretch>
            <a:fillRect/>
          </a:stretch>
        </p:blipFill>
        <p:spPr bwMode="auto">
          <a:xfrm>
            <a:off x="8460433" y="0"/>
            <a:ext cx="683567" cy="70277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_s115735">
            <a:extLst>
              <a:ext uri="{FF2B5EF4-FFF2-40B4-BE49-F238E27FC236}">
                <a16:creationId xmlns="" xmlns:a16="http://schemas.microsoft.com/office/drawing/2014/main" id="{2303AAF6-0524-41A7-537C-8235C2F996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648" y="630397"/>
            <a:ext cx="6591203" cy="240612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 кафедра політології та державного управління</a:t>
            </a:r>
            <a:endParaRPr lang="uk-UA" altLang="ru-RU" sz="20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_s115735">
            <a:extLst>
              <a:ext uri="{FF2B5EF4-FFF2-40B4-BE49-F238E27FC236}">
                <a16:creationId xmlns="" xmlns:a16="http://schemas.microsoft.com/office/drawing/2014/main" id="{4D06D5D3-9D2E-0142-96A0-859A99BB28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649" y="1296959"/>
            <a:ext cx="6480719" cy="632965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«Науково-дослідницька» - (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семестр, 5 кредитів/150 годин;</a:t>
            </a:r>
          </a:p>
          <a:p>
            <a:pPr algn="ctr">
              <a:spcBef>
                <a:spcPct val="0"/>
              </a:spcBef>
              <a:buNone/>
            </a:pP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-орієнтована» - (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семестр, 7 кредитів/210 годин).</a:t>
            </a:r>
          </a:p>
        </p:txBody>
      </p:sp>
      <p:sp>
        <p:nvSpPr>
          <p:cNvPr id="12" name="_s115735">
            <a:extLst>
              <a:ext uri="{FF2B5EF4-FFF2-40B4-BE49-F238E27FC236}">
                <a16:creationId xmlns="" xmlns:a16="http://schemas.microsoft.com/office/drawing/2014/main" id="{9E25EE72-E52A-07DB-8D9D-D20A6FF8F4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1356" y="928885"/>
            <a:ext cx="5688632" cy="310198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uk-UA" altLang="ru-RU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Обов'язкові компоненти (практика) ОП:</a:t>
            </a:r>
          </a:p>
        </p:txBody>
      </p:sp>
      <p:sp>
        <p:nvSpPr>
          <p:cNvPr id="17" name="Объект 16">
            <a:extLst>
              <a:ext uri="{FF2B5EF4-FFF2-40B4-BE49-F238E27FC236}">
                <a16:creationId xmlns="" xmlns:a16="http://schemas.microsoft.com/office/drawing/2014/main" id="{F412843D-8596-AAFA-3EDB-D21E44BC06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8448" y="3429000"/>
            <a:ext cx="3271464" cy="2132041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endParaRPr lang="ru-RU" sz="12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uk-UA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uk-UA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Courier New" panose="02070309020205020404" pitchFamily="49" charset="0"/>
              <a:buChar char="o"/>
            </a:pPr>
            <a:endParaRPr lang="uk-UA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endParaRPr lang="uk-UA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Овал 20">
            <a:extLst>
              <a:ext uri="{FF2B5EF4-FFF2-40B4-BE49-F238E27FC236}">
                <a16:creationId xmlns="" xmlns:a16="http://schemas.microsoft.com/office/drawing/2014/main" id="{B4D01873-DEE3-F7C7-6C30-47E4D746DE71}"/>
              </a:ext>
            </a:extLst>
          </p:cNvPr>
          <p:cNvSpPr/>
          <p:nvPr/>
        </p:nvSpPr>
        <p:spPr>
          <a:xfrm>
            <a:off x="1437183" y="1960415"/>
            <a:ext cx="2407854" cy="95477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 сторони</a:t>
            </a:r>
            <a:endParaRPr lang="ru-RU" sz="2000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Овал 21">
            <a:extLst>
              <a:ext uri="{FF2B5EF4-FFF2-40B4-BE49-F238E27FC236}">
                <a16:creationId xmlns="" xmlns:a16="http://schemas.microsoft.com/office/drawing/2014/main" id="{A27F0323-F652-A7A6-2087-31A21760B26F}"/>
              </a:ext>
            </a:extLst>
          </p:cNvPr>
          <p:cNvSpPr/>
          <p:nvPr/>
        </p:nvSpPr>
        <p:spPr>
          <a:xfrm>
            <a:off x="5404507" y="1960415"/>
            <a:ext cx="2767893" cy="103653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Рекомендації щодо удосконалення</a:t>
            </a:r>
            <a:endParaRPr lang="ru-RU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FA75A155-C67E-2AE2-5147-A37FFF3B6733}"/>
              </a:ext>
            </a:extLst>
          </p:cNvPr>
          <p:cNvSpPr txBox="1"/>
          <p:nvPr/>
        </p:nvSpPr>
        <p:spPr>
          <a:xfrm>
            <a:off x="3970594" y="3200346"/>
            <a:ext cx="4824536" cy="28561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uk-UA" sz="1400" b="1" i="1" dirty="0">
                <a:solidFill>
                  <a:srgbClr val="6600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Розмістити на сайті рубрику ПРАКАТИКА, яка б відображала:</a:t>
            </a:r>
            <a:endParaRPr lang="uk-UA" sz="1400" b="1" i="1" dirty="0">
              <a:solidFill>
                <a:srgbClr val="660033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"/>
            </a:pPr>
            <a:r>
              <a:rPr lang="uk-UA" sz="12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методичні рекомендації до проведення практик;</a:t>
            </a:r>
          </a:p>
          <a:p>
            <a:pPr marL="342900" indent="-342900" algn="just">
              <a:buFont typeface="Wingdings" panose="05000000000000000000" pitchFamily="2" charset="2"/>
              <a:buChar char=""/>
            </a:pPr>
            <a:r>
              <a:rPr lang="uk-UA" sz="1200" b="1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силабуси</a:t>
            </a:r>
            <a:r>
              <a:rPr lang="uk-UA" sz="12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практик;</a:t>
            </a:r>
          </a:p>
          <a:p>
            <a:pPr marL="342900" indent="-342900" algn="just">
              <a:buFont typeface="Wingdings" panose="05000000000000000000" pitchFamily="2" charset="2"/>
              <a:buChar char=""/>
            </a:pPr>
            <a:r>
              <a:rPr lang="uk-UA" sz="12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інформацію про бази практик (копії договорів, короткий паспорт баз практики);</a:t>
            </a:r>
          </a:p>
          <a:p>
            <a:pPr marL="342900" indent="-342900" algn="just">
              <a:buFont typeface="Wingdings" panose="05000000000000000000" pitchFamily="2" charset="2"/>
              <a:buChar char=""/>
            </a:pPr>
            <a:r>
              <a:rPr lang="uk-UA" sz="12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звітних матеріалів для студентів;</a:t>
            </a: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uk-UA" sz="1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опитування, як студентів так і стейкхолдерів присвячене тільки практикам.</a:t>
            </a:r>
            <a:endParaRPr lang="ru-RU" sz="12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/>
            <a:endParaRPr lang="uk-UA" sz="1200" b="1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/>
            <a:r>
              <a:rPr lang="uk-UA" sz="1400" b="1" i="1" kern="100" dirty="0">
                <a:solidFill>
                  <a:srgbClr val="6600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переглянути в плані: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uk-UA" sz="1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зазначені 5,6 курси замінити на 1, 2 курс; </a:t>
            </a:r>
          </a:p>
          <a:p>
            <a:pPr lvl="0" algn="just">
              <a:spcAft>
                <a:spcPts val="800"/>
              </a:spcAft>
              <a:buFont typeface="Wingdings" panose="05000000000000000000" pitchFamily="2" charset="2"/>
              <a:buChar char=""/>
            </a:pPr>
            <a:r>
              <a:rPr lang="uk-UA" sz="1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прописати в переліку обов’язкових компонентів в таблиці плану практики.</a:t>
            </a:r>
            <a:endParaRPr lang="uk-UA" sz="1200" b="1" kern="1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>
            <a:extLst>
              <a:ext uri="{FF2B5EF4-FFF2-40B4-BE49-F238E27FC236}">
                <a16:creationId xmlns="" xmlns:a16="http://schemas.microsoft.com/office/drawing/2014/main" id="{198F3CD3-023A-3143-2F87-A124F080F4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1799" y="785858"/>
            <a:ext cx="1022201" cy="102220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A23A6E6F-4CF8-481C-067A-8986F1C61ABB}"/>
              </a:ext>
            </a:extLst>
          </p:cNvPr>
          <p:cNvSpPr txBox="1"/>
          <p:nvPr/>
        </p:nvSpPr>
        <p:spPr>
          <a:xfrm>
            <a:off x="688467" y="3402373"/>
            <a:ext cx="327146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uk-UA" sz="1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сайті кафедри розміщено</a:t>
            </a:r>
            <a:r>
              <a:rPr lang="uk-UA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uk-UA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наскрізну програму практичної підготовки;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робочі програми обох практик;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uk-UA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договори з базами практик;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звіти керівників практики.</a:t>
            </a:r>
            <a:endParaRPr lang="uk-UA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705602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utoUpdateAnimBg="0"/>
      <p:bldP spid="5" grpId="0" animBg="1" autoUpdateAnimBg="0"/>
      <p:bldP spid="11" grpId="0" animBg="1" autoUpdateAnimBg="0"/>
      <p:bldP spid="12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_s115735"/>
          <p:cNvSpPr>
            <a:spLocks noChangeArrowheads="1"/>
          </p:cNvSpPr>
          <p:nvPr/>
        </p:nvSpPr>
        <p:spPr bwMode="auto">
          <a:xfrm>
            <a:off x="1560778" y="48874"/>
            <a:ext cx="6624736" cy="530477"/>
          </a:xfrm>
          <a:prstGeom prst="roundRect">
            <a:avLst>
              <a:gd name="adj" fmla="val 16667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ru-RU" altLang="ru-RU" sz="20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 </a:t>
            </a:r>
            <a:r>
              <a:rPr lang="ru-RU" altLang="ru-RU" sz="16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АНГЛІЙСЬКА </a:t>
            </a:r>
            <a: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МОВА  І ЗАРУБІЖНА ЛІТЕРАТУРА </a:t>
            </a:r>
          </a:p>
          <a:p>
            <a:pPr algn="ctr">
              <a:spcBef>
                <a:spcPct val="0"/>
              </a:spcBef>
              <a:buNone/>
            </a:pPr>
            <a: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СПЕЦІАЛЬНОСТІ 014 СЕРЕДНЯ ОСВІТА</a:t>
            </a:r>
            <a:endParaRPr lang="uk-UA" alt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_s7186">
            <a:extLst>
              <a:ext uri="{FF2B5EF4-FFF2-40B4-BE49-F238E27FC236}">
                <a16:creationId xmlns="" xmlns:a16="http://schemas.microsoft.com/office/drawing/2014/main" id="{B491FA4A-70FA-1F44-E175-8993FF5416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4573"/>
            <a:ext cx="508448" cy="464595"/>
          </a:xfrm>
          <a:prstGeom prst="roundRect">
            <a:avLst>
              <a:gd name="adj" fmla="val 16667"/>
            </a:avLst>
          </a:prstGeom>
          <a:blipFill>
            <a:blip r:embed="rId2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eaLnBrk="1" hangingPunct="1">
              <a:defRPr/>
            </a:pP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endParaRPr lang="uk-UA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4B35AF70-CE67-3082-698B-6EF3A8DF530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98" r="10864"/>
          <a:stretch>
            <a:fillRect/>
          </a:stretch>
        </p:blipFill>
        <p:spPr bwMode="auto">
          <a:xfrm>
            <a:off x="8321864" y="15322"/>
            <a:ext cx="773491" cy="70277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_s115735">
            <a:extLst>
              <a:ext uri="{FF2B5EF4-FFF2-40B4-BE49-F238E27FC236}">
                <a16:creationId xmlns="" xmlns:a16="http://schemas.microsoft.com/office/drawing/2014/main" id="{2303AAF6-0524-41A7-537C-8235C2F996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672" y="630396"/>
            <a:ext cx="6624736" cy="467091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endParaRPr lang="uk-UA" sz="18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Забезпечують кафедра англійської мови та</a:t>
            </a:r>
          </a:p>
          <a:p>
            <a:pPr algn="ctr">
              <a:spcBef>
                <a:spcPct val="0"/>
              </a:spcBef>
              <a:buNone/>
            </a:pP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кафедра зарубіжної літератури та теорії літератури</a:t>
            </a:r>
            <a:endParaRPr lang="ru-RU" sz="1800" b="1" dirty="0">
              <a:solidFill>
                <a:schemeClr val="accent2">
                  <a:lumMod val="50000"/>
                </a:schemeClr>
              </a:solidFill>
            </a:endParaRPr>
          </a:p>
          <a:p>
            <a:pPr algn="ctr">
              <a:spcBef>
                <a:spcPct val="0"/>
              </a:spcBef>
              <a:buNone/>
            </a:pPr>
            <a:endParaRPr lang="uk-UA" altLang="ru-RU" sz="20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_s115735">
            <a:extLst>
              <a:ext uri="{FF2B5EF4-FFF2-40B4-BE49-F238E27FC236}">
                <a16:creationId xmlns="" xmlns:a16="http://schemas.microsoft.com/office/drawing/2014/main" id="{4D06D5D3-9D2E-0142-96A0-859A99BB28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624" y="1352272"/>
            <a:ext cx="7056784" cy="998205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«Педагогічна практика з основної мови» -</a:t>
            </a:r>
          </a:p>
          <a:p>
            <a:pPr algn="ctr">
              <a:spcBef>
                <a:spcPct val="0"/>
              </a:spcBef>
              <a:buNone/>
            </a:pP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1,2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семестри – по 3 кредити/180 годин та в 3 семестрі 6 кредитів/180 годин ;</a:t>
            </a:r>
          </a:p>
          <a:p>
            <a:pPr algn="ctr">
              <a:spcBef>
                <a:spcPct val="0"/>
              </a:spcBef>
              <a:buNone/>
            </a:pP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«Педагогічна практика з зарубіжної літератури»</a:t>
            </a:r>
          </a:p>
          <a:p>
            <a:pPr algn="ctr">
              <a:spcBef>
                <a:spcPct val="0"/>
              </a:spcBef>
              <a:buNone/>
            </a:pP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(2,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семестри по 3 кредити/180 годин).</a:t>
            </a:r>
          </a:p>
        </p:txBody>
      </p:sp>
      <p:sp>
        <p:nvSpPr>
          <p:cNvPr id="12" name="_s115735">
            <a:extLst>
              <a:ext uri="{FF2B5EF4-FFF2-40B4-BE49-F238E27FC236}">
                <a16:creationId xmlns="" xmlns:a16="http://schemas.microsoft.com/office/drawing/2014/main" id="{9E25EE72-E52A-07DB-8D9D-D20A6FF8F4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9712" y="1137961"/>
            <a:ext cx="5688632" cy="173837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uk-UA" altLang="ru-RU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Обов'язкові компоненти (практика) ОП:</a:t>
            </a:r>
          </a:p>
        </p:txBody>
      </p:sp>
      <p:sp>
        <p:nvSpPr>
          <p:cNvPr id="17" name="Объект 16">
            <a:extLst>
              <a:ext uri="{FF2B5EF4-FFF2-40B4-BE49-F238E27FC236}">
                <a16:creationId xmlns="" xmlns:a16="http://schemas.microsoft.com/office/drawing/2014/main" id="{F412843D-8596-AAFA-3EDB-D21E44BC06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8448" y="3429000"/>
            <a:ext cx="3271464" cy="3404426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uk-UA" sz="5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сайті кафедри розміщена рубрика ПРАКТИКА 2024, яка містить:</a:t>
            </a:r>
          </a:p>
          <a:p>
            <a:pPr lvl="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sz="5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робочі програми практик;</a:t>
            </a:r>
            <a:endParaRPr lang="ru-RU" sz="5600" b="1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sz="5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розподіл студентів на практику, (тобто, витяг з наказу);</a:t>
            </a:r>
            <a:endParaRPr lang="ru-RU" sz="5600" b="1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sz="5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графік практики для студентів заочного відділення;</a:t>
            </a:r>
            <a:endParaRPr lang="ru-RU" sz="5600" b="1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sz="5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шаблони документів (зразки звітності).</a:t>
            </a:r>
          </a:p>
          <a:p>
            <a:pPr lvl="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sz="5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договір про практику;</a:t>
            </a:r>
          </a:p>
          <a:p>
            <a:pPr lvl="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sz="5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опитування здобувачів про проходження практик</a:t>
            </a:r>
            <a:endParaRPr lang="ru-RU" sz="5600" b="1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5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56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uk-UA" sz="2400" b="1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uk-UA" sz="2400" b="1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ru-RU" sz="2400" b="1" kern="100" dirty="0">
              <a:solidFill>
                <a:srgbClr val="92D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2400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uk-UA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Courier New" panose="02070309020205020404" pitchFamily="49" charset="0"/>
              <a:buChar char="o"/>
            </a:pPr>
            <a:endParaRPr lang="uk-UA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endParaRPr lang="uk-UA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Овал 20">
            <a:extLst>
              <a:ext uri="{FF2B5EF4-FFF2-40B4-BE49-F238E27FC236}">
                <a16:creationId xmlns="" xmlns:a16="http://schemas.microsoft.com/office/drawing/2014/main" id="{B4D01873-DEE3-F7C7-6C30-47E4D746DE71}"/>
              </a:ext>
            </a:extLst>
          </p:cNvPr>
          <p:cNvSpPr/>
          <p:nvPr/>
        </p:nvSpPr>
        <p:spPr>
          <a:xfrm>
            <a:off x="822134" y="2350476"/>
            <a:ext cx="2597738" cy="91029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 сторони</a:t>
            </a:r>
            <a:endParaRPr lang="ru-RU" sz="2000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Овал 21">
            <a:extLst>
              <a:ext uri="{FF2B5EF4-FFF2-40B4-BE49-F238E27FC236}">
                <a16:creationId xmlns="" xmlns:a16="http://schemas.microsoft.com/office/drawing/2014/main" id="{A27F0323-F652-A7A6-2087-31A21760B26F}"/>
              </a:ext>
            </a:extLst>
          </p:cNvPr>
          <p:cNvSpPr/>
          <p:nvPr/>
        </p:nvSpPr>
        <p:spPr>
          <a:xfrm>
            <a:off x="5220072" y="2350477"/>
            <a:ext cx="2808312" cy="91029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Рекомендації щодо удосконалення</a:t>
            </a:r>
            <a:endParaRPr lang="ru-RU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FA75A155-C67E-2AE2-5147-A37FFF3B6733}"/>
              </a:ext>
            </a:extLst>
          </p:cNvPr>
          <p:cNvSpPr txBox="1"/>
          <p:nvPr/>
        </p:nvSpPr>
        <p:spPr>
          <a:xfrm>
            <a:off x="3851920" y="3232485"/>
            <a:ext cx="4824536" cy="2749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</a:pPr>
            <a:r>
              <a:rPr lang="uk-UA" sz="1400" b="1" i="1" dirty="0">
                <a:solidFill>
                  <a:srgbClr val="6600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 наскрізній та робочих програмах:</a:t>
            </a:r>
          </a:p>
          <a:p>
            <a:pPr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sz="1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впорядкувати реквізити погодження двох кафедр на титульних </a:t>
            </a:r>
            <a:r>
              <a:rPr lang="uk-UA" sz="12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листах, оскільки практику забезпечують декілька кафедр;</a:t>
            </a:r>
            <a:endParaRPr lang="uk-UA" sz="1200" b="1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sz="12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наскрізній програмі звернути увагу на назву «видів практики», немає </a:t>
            </a:r>
            <a:r>
              <a:rPr lang="uk-UA" sz="1200" b="1" u="sng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1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Виробничої</a:t>
            </a:r>
            <a:r>
              <a:rPr lang="ru-RU" sz="1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професійно-педагогічної</a:t>
            </a:r>
            <a:r>
              <a:rPr lang="ru-RU" sz="1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практики з </a:t>
            </a:r>
            <a:r>
              <a:rPr lang="ru-RU" sz="1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основної</a:t>
            </a:r>
            <a:r>
              <a:rPr lang="ru-RU" sz="1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1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відривом</a:t>
            </a:r>
            <a:r>
              <a:rPr lang="ru-RU" sz="1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1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англійської</a:t>
            </a:r>
            <a:r>
              <a:rPr lang="ru-RU" sz="1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1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1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uk-UA" sz="1200" b="1" u="sng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</a:pPr>
            <a:r>
              <a:rPr lang="uk-UA" sz="1400" b="1" i="1" dirty="0">
                <a:solidFill>
                  <a:srgbClr val="6600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додати  інформацію на сайт</a:t>
            </a:r>
          </a:p>
          <a:p>
            <a:pPr marL="171450" indent="-171450" algn="ctr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2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розробити методичні рекомендації до проведення обох практик.</a:t>
            </a:r>
          </a:p>
          <a:p>
            <a:pPr lvl="0" algn="ctr">
              <a:lnSpc>
                <a:spcPct val="107000"/>
              </a:lnSpc>
            </a:pPr>
            <a:r>
              <a:rPr lang="uk-UA" sz="1400" b="1" i="1" kern="100" dirty="0">
                <a:solidFill>
                  <a:srgbClr val="6600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переглянути в плані: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</a:pPr>
            <a:r>
              <a:rPr lang="uk-UA" sz="1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зазначені 5,6 курси замінити на 1, 2 курс; 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</a:pPr>
            <a:r>
              <a:rPr lang="uk-UA" sz="1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прописати в переліку обов’язкових компонентів в таблиці плану практики.</a:t>
            </a:r>
            <a:endParaRPr lang="uk-UA" sz="1200" b="1" kern="1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840D0E82-4D9F-C147-246B-D94564766C9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21865" y="807715"/>
            <a:ext cx="773491" cy="77707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8B87D2D0-CE28-10DF-F91B-7CD66E554050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10874" t="72760" r="80558" b="12214"/>
          <a:stretch/>
        </p:blipFill>
        <p:spPr bwMode="auto">
          <a:xfrm>
            <a:off x="8321866" y="1641819"/>
            <a:ext cx="773491" cy="77172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0291540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utoUpdateAnimBg="0"/>
      <p:bldP spid="5" grpId="0" animBg="1" autoUpdateAnimBg="0"/>
      <p:bldP spid="11" grpId="0" animBg="1" autoUpdateAnimBg="0"/>
      <p:bldP spid="12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_s115735"/>
          <p:cNvSpPr>
            <a:spLocks noChangeArrowheads="1"/>
          </p:cNvSpPr>
          <p:nvPr/>
        </p:nvSpPr>
        <p:spPr bwMode="auto">
          <a:xfrm>
            <a:off x="1331641" y="37651"/>
            <a:ext cx="6840760" cy="530477"/>
          </a:xfrm>
          <a:prstGeom prst="roundRect">
            <a:avLst>
              <a:gd name="adj" fmla="val 16667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ru-RU" altLang="ru-RU" sz="20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 </a:t>
            </a:r>
            <a:r>
              <a:rPr lang="uk-UA" altLang="ru-RU" sz="16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 ПЕРСОНАЛОМ ТА ЕКОНОМІКА ПРАЦІ</a:t>
            </a:r>
            <a:endParaRPr lang="uk-UA" alt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_s7186">
            <a:extLst>
              <a:ext uri="{FF2B5EF4-FFF2-40B4-BE49-F238E27FC236}">
                <a16:creationId xmlns="" xmlns:a16="http://schemas.microsoft.com/office/drawing/2014/main" id="{B491FA4A-70FA-1F44-E175-8993FF5416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4573"/>
            <a:ext cx="508448" cy="464595"/>
          </a:xfrm>
          <a:prstGeom prst="roundRect">
            <a:avLst>
              <a:gd name="adj" fmla="val 16667"/>
            </a:avLst>
          </a:prstGeom>
          <a:blipFill>
            <a:blip r:embed="rId2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eaLnBrk="1" hangingPunct="1">
              <a:defRPr/>
            </a:pP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endParaRPr lang="uk-UA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4B35AF70-CE67-3082-698B-6EF3A8DF530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98" r="10864"/>
          <a:stretch>
            <a:fillRect/>
          </a:stretch>
        </p:blipFill>
        <p:spPr bwMode="auto">
          <a:xfrm>
            <a:off x="8386837" y="53480"/>
            <a:ext cx="683567" cy="70277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_s115735">
            <a:extLst>
              <a:ext uri="{FF2B5EF4-FFF2-40B4-BE49-F238E27FC236}">
                <a16:creationId xmlns="" xmlns:a16="http://schemas.microsoft.com/office/drawing/2014/main" id="{2303AAF6-0524-41A7-537C-8235C2F996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1193" y="630435"/>
            <a:ext cx="6192688" cy="278324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 кафедра бізнесу та управління персоналом</a:t>
            </a:r>
            <a:endParaRPr lang="uk-UA" altLang="ru-RU" sz="20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_s115735">
            <a:extLst>
              <a:ext uri="{FF2B5EF4-FFF2-40B4-BE49-F238E27FC236}">
                <a16:creationId xmlns="" xmlns:a16="http://schemas.microsoft.com/office/drawing/2014/main" id="{4D06D5D3-9D2E-0142-96A0-859A99BB28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707" y="1282441"/>
            <a:ext cx="6687778" cy="470954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«Виробнича (переддипломна практика» - 3 семестр, 8 кредитів/240 годин).</a:t>
            </a:r>
          </a:p>
        </p:txBody>
      </p:sp>
      <p:sp>
        <p:nvSpPr>
          <p:cNvPr id="12" name="_s115735">
            <a:extLst>
              <a:ext uri="{FF2B5EF4-FFF2-40B4-BE49-F238E27FC236}">
                <a16:creationId xmlns="" xmlns:a16="http://schemas.microsoft.com/office/drawing/2014/main" id="{9E25EE72-E52A-07DB-8D9D-D20A6FF8F4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1003" y="945500"/>
            <a:ext cx="5540132" cy="278324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uk-UA" altLang="ru-RU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Обов'язкова компонента (практика) ОП:</a:t>
            </a:r>
          </a:p>
        </p:txBody>
      </p:sp>
      <p:sp>
        <p:nvSpPr>
          <p:cNvPr id="17" name="Объект 16">
            <a:extLst>
              <a:ext uri="{FF2B5EF4-FFF2-40B4-BE49-F238E27FC236}">
                <a16:creationId xmlns="" xmlns:a16="http://schemas.microsoft.com/office/drawing/2014/main" id="{F412843D-8596-AAFA-3EDB-D21E44BC06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8448" y="3429000"/>
            <a:ext cx="3271464" cy="3404426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uk-UA" sz="5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сайті кафедри розміщена рубрика ПРАКТИКА, яка містить:</a:t>
            </a:r>
          </a:p>
          <a:p>
            <a:pPr lvl="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sz="56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договори на практику</a:t>
            </a:r>
            <a:r>
              <a:rPr lang="uk-UA" sz="5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sz="5600" b="1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sz="5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звіти з практики;</a:t>
            </a:r>
            <a:endParaRPr lang="ru-RU" sz="5600" b="1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sz="5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накази про практику;</a:t>
            </a:r>
          </a:p>
          <a:p>
            <a:pPr lvl="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ru-RU" sz="56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паспорти</a:t>
            </a:r>
            <a:r>
              <a:rPr lang="ru-RU" sz="5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баз практики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uk-UA" sz="6000" b="1" dirty="0">
                <a:latin typeface="Times New Roman" panose="02020603050405020304" pitchFamily="18" charset="0"/>
                <a:ea typeface="Calibri" panose="020F0502020204030204" pitchFamily="34" charset="0"/>
              </a:rPr>
              <a:t> робочі програми практик; </a:t>
            </a:r>
          </a:p>
          <a:p>
            <a:pPr marL="11430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uk-UA" sz="56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uk-UA" sz="2400" b="1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uk-UA" sz="2400" b="1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ru-RU" sz="2400" b="1" kern="100" dirty="0">
              <a:solidFill>
                <a:srgbClr val="92D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2400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uk-UA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Courier New" panose="02070309020205020404" pitchFamily="49" charset="0"/>
              <a:buChar char="o"/>
            </a:pPr>
            <a:endParaRPr lang="uk-UA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endParaRPr lang="uk-UA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Овал 20">
            <a:extLst>
              <a:ext uri="{FF2B5EF4-FFF2-40B4-BE49-F238E27FC236}">
                <a16:creationId xmlns="" xmlns:a16="http://schemas.microsoft.com/office/drawing/2014/main" id="{B4D01873-DEE3-F7C7-6C30-47E4D746DE71}"/>
              </a:ext>
            </a:extLst>
          </p:cNvPr>
          <p:cNvSpPr/>
          <p:nvPr/>
        </p:nvSpPr>
        <p:spPr>
          <a:xfrm>
            <a:off x="822134" y="2350476"/>
            <a:ext cx="2597738" cy="91029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 сторони</a:t>
            </a:r>
            <a:endParaRPr lang="ru-RU" sz="2000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Овал 21">
            <a:extLst>
              <a:ext uri="{FF2B5EF4-FFF2-40B4-BE49-F238E27FC236}">
                <a16:creationId xmlns="" xmlns:a16="http://schemas.microsoft.com/office/drawing/2014/main" id="{A27F0323-F652-A7A6-2087-31A21760B26F}"/>
              </a:ext>
            </a:extLst>
          </p:cNvPr>
          <p:cNvSpPr/>
          <p:nvPr/>
        </p:nvSpPr>
        <p:spPr>
          <a:xfrm>
            <a:off x="5260491" y="2251419"/>
            <a:ext cx="2767893" cy="98106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Рекомендації щодо удосконалення</a:t>
            </a:r>
            <a:endParaRPr lang="ru-RU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FA75A155-C67E-2AE2-5147-A37FFF3B6733}"/>
              </a:ext>
            </a:extLst>
          </p:cNvPr>
          <p:cNvSpPr txBox="1"/>
          <p:nvPr/>
        </p:nvSpPr>
        <p:spPr>
          <a:xfrm>
            <a:off x="4180198" y="3330887"/>
            <a:ext cx="4536504" cy="29112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uk-UA" sz="1400" b="1" i="1" dirty="0">
                <a:solidFill>
                  <a:srgbClr val="6600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додати інформацію на сайт:</a:t>
            </a:r>
          </a:p>
          <a:p>
            <a:pPr marL="285750" indent="-28575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розробити методичні рекомендації, пам'ятку для здобувачів;</a:t>
            </a:r>
          </a:p>
          <a:p>
            <a:pPr marL="285750" indent="-28575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добавити в рубрику «ПРАКТИКА» посилання  на опитування здобувачів/</a:t>
            </a:r>
            <a:r>
              <a:rPr lang="uk-UA" sz="1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стейкхолдерів</a:t>
            </a: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про проходження практик.</a:t>
            </a:r>
          </a:p>
          <a:p>
            <a:pPr algn="ctr">
              <a:lnSpc>
                <a:spcPct val="120000"/>
              </a:lnSpc>
            </a:pPr>
            <a:endParaRPr lang="uk-UA" sz="1400" b="1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>
              <a:lnSpc>
                <a:spcPct val="107000"/>
              </a:lnSpc>
            </a:pPr>
            <a:r>
              <a:rPr lang="uk-UA" sz="1400" b="1" i="1" kern="100" dirty="0">
                <a:solidFill>
                  <a:srgbClr val="6600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переглянути в плані: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</a:pPr>
            <a:r>
              <a:rPr lang="uk-UA" sz="1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зазначені 5,6 курси замінити на 1, 2 курс; 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</a:pPr>
            <a:r>
              <a:rPr lang="uk-UA" sz="1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прописати в переліку обов’язкових компонентів в таблиці плану практики.</a:t>
            </a:r>
            <a:endParaRPr lang="uk-UA" sz="1400" b="1" kern="1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="" xmlns:a16="http://schemas.microsoft.com/office/drawing/2014/main" id="{8402A69B-F66F-5382-2F9B-C70CC515F3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894354"/>
            <a:ext cx="1042020" cy="95532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3991506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utoUpdateAnimBg="0"/>
      <p:bldP spid="5" grpId="0" animBg="1" autoUpdateAnimBg="0"/>
      <p:bldP spid="11" grpId="0" animBg="1" autoUpdateAnimBg="0"/>
      <p:bldP spid="12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_s115735"/>
          <p:cNvSpPr>
            <a:spLocks noChangeArrowheads="1"/>
          </p:cNvSpPr>
          <p:nvPr/>
        </p:nvSpPr>
        <p:spPr bwMode="auto">
          <a:xfrm>
            <a:off x="1475655" y="37155"/>
            <a:ext cx="6336705" cy="530477"/>
          </a:xfrm>
          <a:prstGeom prst="roundRect">
            <a:avLst>
              <a:gd name="adj" fmla="val 16667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ru-RU" altLang="ru-RU" sz="20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 </a:t>
            </a:r>
            <a:r>
              <a:rPr lang="uk-UA" altLang="ru-RU" sz="16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ПРОГРАМНЕ ЗАБЕЗПЕЧЕННЯ СИСТЕМ</a:t>
            </a:r>
            <a:endParaRPr lang="uk-UA" alt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_s7186">
            <a:extLst>
              <a:ext uri="{FF2B5EF4-FFF2-40B4-BE49-F238E27FC236}">
                <a16:creationId xmlns="" xmlns:a16="http://schemas.microsoft.com/office/drawing/2014/main" id="{B491FA4A-70FA-1F44-E175-8993FF5416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4573"/>
            <a:ext cx="508448" cy="464595"/>
          </a:xfrm>
          <a:prstGeom prst="roundRect">
            <a:avLst>
              <a:gd name="adj" fmla="val 16667"/>
            </a:avLst>
          </a:prstGeom>
          <a:blipFill>
            <a:blip r:embed="rId2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eaLnBrk="1" hangingPunct="1">
              <a:defRPr/>
            </a:pP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endParaRPr lang="uk-UA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4B35AF70-CE67-3082-698B-6EF3A8DF530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98" r="10864"/>
          <a:stretch>
            <a:fillRect/>
          </a:stretch>
        </p:blipFill>
        <p:spPr bwMode="auto">
          <a:xfrm>
            <a:off x="8403950" y="14221"/>
            <a:ext cx="683567" cy="70277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_s115735">
            <a:extLst>
              <a:ext uri="{FF2B5EF4-FFF2-40B4-BE49-F238E27FC236}">
                <a16:creationId xmlns="" xmlns:a16="http://schemas.microsoft.com/office/drawing/2014/main" id="{2303AAF6-0524-41A7-537C-8235C2F996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2655" y="630396"/>
            <a:ext cx="5895689" cy="470954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 кафедра програмного забезпечення </a:t>
            </a:r>
          </a:p>
          <a:p>
            <a:pPr algn="ctr">
              <a:spcBef>
                <a:spcPct val="0"/>
              </a:spcBef>
              <a:buNone/>
            </a:pP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комп'ютерних систем</a:t>
            </a:r>
            <a:endParaRPr lang="uk-UA" altLang="ru-RU" sz="20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_s115735">
            <a:extLst>
              <a:ext uri="{FF2B5EF4-FFF2-40B4-BE49-F238E27FC236}">
                <a16:creationId xmlns="" xmlns:a16="http://schemas.microsoft.com/office/drawing/2014/main" id="{4D06D5D3-9D2E-0142-96A0-859A99BB28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0606" y="1429352"/>
            <a:ext cx="6687778" cy="470954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Проєктно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-інженерна» - 3 семестр, 10 кредитів/300 годин).</a:t>
            </a:r>
          </a:p>
        </p:txBody>
      </p:sp>
      <p:sp>
        <p:nvSpPr>
          <p:cNvPr id="12" name="_s115735">
            <a:extLst>
              <a:ext uri="{FF2B5EF4-FFF2-40B4-BE49-F238E27FC236}">
                <a16:creationId xmlns="" xmlns:a16="http://schemas.microsoft.com/office/drawing/2014/main" id="{9E25EE72-E52A-07DB-8D9D-D20A6FF8F4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0179" y="1133179"/>
            <a:ext cx="5688632" cy="241233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uk-UA" altLang="ru-RU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Обов'язкова компонента (практика) ОП:</a:t>
            </a:r>
          </a:p>
        </p:txBody>
      </p:sp>
      <p:sp>
        <p:nvSpPr>
          <p:cNvPr id="17" name="Объект 16">
            <a:extLst>
              <a:ext uri="{FF2B5EF4-FFF2-40B4-BE49-F238E27FC236}">
                <a16:creationId xmlns="" xmlns:a16="http://schemas.microsoft.com/office/drawing/2014/main" id="{F412843D-8596-AAFA-3EDB-D21E44BC06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8448" y="3429000"/>
            <a:ext cx="3271464" cy="3404426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uk-UA" sz="5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сайті кафедри розміщена рубрика НАВЧАЛЬНІ  ПРАКТИКИ, яка містить:</a:t>
            </a:r>
          </a:p>
          <a:p>
            <a:pPr lvl="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sz="56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положення про практики ЧНУ</a:t>
            </a:r>
            <a:r>
              <a:rPr lang="uk-UA" sz="5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lvl="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sz="56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опис практики різних рівнів;</a:t>
            </a:r>
          </a:p>
          <a:p>
            <a:pPr lvl="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sz="5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наскрізну та робочі програми практик;</a:t>
            </a:r>
          </a:p>
          <a:p>
            <a:pPr lvl="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sz="56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зразки документів про проходження практик.</a:t>
            </a:r>
            <a:endParaRPr lang="uk-UA" sz="5600" b="1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5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uk-UA" sz="2400" b="1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uk-UA" sz="2400" b="1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ru-RU" sz="2400" b="1" kern="100" dirty="0">
              <a:solidFill>
                <a:srgbClr val="92D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2400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uk-UA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Courier New" panose="02070309020205020404" pitchFamily="49" charset="0"/>
              <a:buChar char="o"/>
            </a:pPr>
            <a:endParaRPr lang="uk-UA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endParaRPr lang="uk-UA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Овал 20">
            <a:extLst>
              <a:ext uri="{FF2B5EF4-FFF2-40B4-BE49-F238E27FC236}">
                <a16:creationId xmlns="" xmlns:a16="http://schemas.microsoft.com/office/drawing/2014/main" id="{B4D01873-DEE3-F7C7-6C30-47E4D746DE71}"/>
              </a:ext>
            </a:extLst>
          </p:cNvPr>
          <p:cNvSpPr/>
          <p:nvPr/>
        </p:nvSpPr>
        <p:spPr>
          <a:xfrm>
            <a:off x="822134" y="2350476"/>
            <a:ext cx="2597738" cy="91029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 сторони</a:t>
            </a:r>
            <a:endParaRPr lang="ru-RU" sz="2000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Овал 21">
            <a:extLst>
              <a:ext uri="{FF2B5EF4-FFF2-40B4-BE49-F238E27FC236}">
                <a16:creationId xmlns="" xmlns:a16="http://schemas.microsoft.com/office/drawing/2014/main" id="{A27F0323-F652-A7A6-2087-31A21760B26F}"/>
              </a:ext>
            </a:extLst>
          </p:cNvPr>
          <p:cNvSpPr/>
          <p:nvPr/>
        </p:nvSpPr>
        <p:spPr>
          <a:xfrm>
            <a:off x="5260491" y="2251419"/>
            <a:ext cx="2767893" cy="98106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Рекомендації щодо удосконалення</a:t>
            </a:r>
            <a:endParaRPr lang="ru-RU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FA75A155-C67E-2AE2-5147-A37FFF3B6733}"/>
              </a:ext>
            </a:extLst>
          </p:cNvPr>
          <p:cNvSpPr txBox="1"/>
          <p:nvPr/>
        </p:nvSpPr>
        <p:spPr>
          <a:xfrm>
            <a:off x="3851920" y="3232485"/>
            <a:ext cx="4824536" cy="2750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uk-UA" sz="1400" b="1" i="1" dirty="0">
                <a:solidFill>
                  <a:srgbClr val="6600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додати  інформацію на сайт</a:t>
            </a:r>
          </a:p>
          <a:p>
            <a:pPr marL="285750" indent="-28575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розробити методичні рекомендації, пам'ятку для здобувачів;</a:t>
            </a: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uk-UA" sz="1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інформацію про бази практик (копії договорів, короткий паспорт баз практики);</a:t>
            </a:r>
            <a:endParaRPr lang="ru-RU" sz="14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добавити в рубрику «ПРАКТИКА» посилання  на опитування здобувачів/</a:t>
            </a:r>
            <a:r>
              <a:rPr lang="uk-UA" sz="1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стейкхолдерів</a:t>
            </a: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про проходження практик.</a:t>
            </a:r>
          </a:p>
          <a:p>
            <a:pPr lvl="0" algn="ctr">
              <a:lnSpc>
                <a:spcPct val="107000"/>
              </a:lnSpc>
            </a:pPr>
            <a:r>
              <a:rPr lang="uk-UA" sz="1400" b="1" i="1" kern="100" dirty="0">
                <a:solidFill>
                  <a:srgbClr val="6600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переглянути в плані: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</a:pPr>
            <a:r>
              <a:rPr lang="uk-UA" sz="1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прописати в переліку обов’язкових компонентів в таблиці плану практики.</a:t>
            </a:r>
            <a:endParaRPr lang="uk-UA" sz="1400" b="1" kern="1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 descr="Нет описания фото.">
            <a:extLst>
              <a:ext uri="{FF2B5EF4-FFF2-40B4-BE49-F238E27FC236}">
                <a16:creationId xmlns="" xmlns:a16="http://schemas.microsoft.com/office/drawing/2014/main" id="{84B39678-CB0F-1A7E-3BE1-F5F21695E91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4901" y="841759"/>
            <a:ext cx="972616" cy="97261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6547313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utoUpdateAnimBg="0"/>
      <p:bldP spid="5" grpId="0" animBg="1" autoUpdateAnimBg="0"/>
      <p:bldP spid="11" grpId="0" animBg="1" autoUpdateAnimBg="0"/>
      <p:bldP spid="12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Таблица 8">
            <a:extLst>
              <a:ext uri="{FF2B5EF4-FFF2-40B4-BE49-F238E27FC236}">
                <a16:creationId xmlns="" xmlns:a16="http://schemas.microsoft.com/office/drawing/2014/main" id="{34314AF6-F65B-95AF-B0DA-5EBBC0FCE4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9294268"/>
              </p:ext>
            </p:extLst>
          </p:nvPr>
        </p:nvGraphicFramePr>
        <p:xfrm>
          <a:off x="1259632" y="260648"/>
          <a:ext cx="6768752" cy="62504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3344">
                  <a:extLst>
                    <a:ext uri="{9D8B030D-6E8A-4147-A177-3AD203B41FA5}">
                      <a16:colId xmlns="" xmlns:a16="http://schemas.microsoft.com/office/drawing/2014/main" val="1697376881"/>
                    </a:ext>
                  </a:extLst>
                </a:gridCol>
                <a:gridCol w="6455408">
                  <a:extLst>
                    <a:ext uri="{9D8B030D-6E8A-4147-A177-3AD203B41FA5}">
                      <a16:colId xmlns="" xmlns:a16="http://schemas.microsoft.com/office/drawing/2014/main" val="553439702"/>
                    </a:ext>
                  </a:extLst>
                </a:gridCol>
              </a:tblGrid>
              <a:tr h="582288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з/п</a:t>
                      </a:r>
                      <a:endParaRPr lang="ru-RU" sz="11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algn="l">
                        <a:lnSpc>
                          <a:spcPct val="100000"/>
                        </a:lnSpc>
                      </a:pPr>
                      <a:endParaRPr lang="uk-UA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УЗАГАЛЬНЕНІ ПОБАЖАННЯ ЩОДО УДОСКОНАЛЕННЯ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/>
                </a:tc>
                <a:extLst>
                  <a:ext uri="{0D108BD9-81ED-4DB2-BD59-A6C34878D82A}">
                    <a16:rowId xmlns="" xmlns:a16="http://schemas.microsoft.com/office/drawing/2014/main" val="761251324"/>
                  </a:ext>
                </a:extLst>
              </a:tr>
              <a:tr h="945986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Приділити увагу сайту кафедри, виділити матеріали практики окремою вкладкою. </a:t>
                      </a:r>
                    </a:p>
                    <a:p>
                      <a:pPr algn="just"/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Впорядкувати представлену інформацію з практики </a:t>
                      </a:r>
                      <a:r>
                        <a:rPr lang="uk-UA" sz="1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(адже й наявна інформація губиться через роздробленість і не логічне розміщення).</a:t>
                      </a:r>
                      <a:endParaRPr lang="ru-RU" sz="1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extLst>
                  <a:ext uri="{0D108BD9-81ED-4DB2-BD59-A6C34878D82A}">
                    <a16:rowId xmlns="" xmlns:a16="http://schemas.microsoft.com/office/drawing/2014/main" val="3526640848"/>
                  </a:ext>
                </a:extLst>
              </a:tr>
              <a:tr h="709489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2. </a:t>
                      </a:r>
                      <a:endParaRPr lang="ru-RU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Переглянути  та за потреби оновити наскрізні програми практик </a:t>
                      </a:r>
                      <a:r>
                        <a:rPr lang="uk-UA" sz="1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(оскільки вони оновлюються раз на 5 років, але якщо відбулися зміни, то оновлення наскрізної програми необхідне).</a:t>
                      </a:r>
                      <a:endParaRPr lang="ru-RU" sz="1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extLst>
                  <a:ext uri="{0D108BD9-81ED-4DB2-BD59-A6C34878D82A}">
                    <a16:rowId xmlns="" xmlns:a16="http://schemas.microsoft.com/office/drawing/2014/main" val="732058127"/>
                  </a:ext>
                </a:extLst>
              </a:tr>
              <a:tr h="558483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3. </a:t>
                      </a:r>
                      <a:endParaRPr lang="ru-RU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Звернути увагу на робочі програми практик, які  оновлюються і затверджуються ЩОРОКУ, згідно з положенням.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extLst>
                  <a:ext uri="{0D108BD9-81ED-4DB2-BD59-A6C34878D82A}">
                    <a16:rowId xmlns="" xmlns:a16="http://schemas.microsoft.com/office/drawing/2014/main" val="497894331"/>
                  </a:ext>
                </a:extLst>
              </a:tr>
              <a:tr h="472993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4. 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Прописати практику, як обов'язковий компонент в п.</a:t>
                      </a:r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uk-UA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«План навчального процесу» </a:t>
                      </a:r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робочого навчального плану.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extLst>
                  <a:ext uri="{0D108BD9-81ED-4DB2-BD59-A6C34878D82A}">
                    <a16:rowId xmlns="" xmlns:a16="http://schemas.microsoft.com/office/drawing/2014/main" val="2511327255"/>
                  </a:ext>
                </a:extLst>
              </a:tr>
              <a:tr h="472993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5. </a:t>
                      </a:r>
                      <a:endParaRPr lang="ru-RU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 можливості, розробити </a:t>
                      </a:r>
                      <a:r>
                        <a:rPr lang="uk-UA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силабуси</a:t>
                      </a:r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практик, які не будуть дублювати робочу програму, але міститимуть коротку інформацію для здобувача освіти. 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extLst>
                  <a:ext uri="{0D108BD9-81ED-4DB2-BD59-A6C34878D82A}">
                    <a16:rowId xmlns="" xmlns:a16="http://schemas.microsoft.com/office/drawing/2014/main" val="609038445"/>
                  </a:ext>
                </a:extLst>
              </a:tr>
              <a:tr h="472993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6. </a:t>
                      </a:r>
                      <a:endParaRPr lang="ru-RU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Інформація про бази практик має бути згрупована за зручним для кафедри принципом, доступна, з </a:t>
                      </a:r>
                      <a:r>
                        <a:rPr lang="uk-UA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скан</a:t>
                      </a:r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-копіями актуальних договорів.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extLst>
                  <a:ext uri="{0D108BD9-81ED-4DB2-BD59-A6C34878D82A}">
                    <a16:rowId xmlns="" xmlns:a16="http://schemas.microsoft.com/office/drawing/2014/main" val="4169985097"/>
                  </a:ext>
                </a:extLst>
              </a:tr>
              <a:tr h="472993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7. </a:t>
                      </a:r>
                      <a:endParaRPr lang="ru-RU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 відсутності, розробити та розмістити на сайті кафедри матеріали методичного супроводу практики.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extLst>
                  <a:ext uri="{0D108BD9-81ED-4DB2-BD59-A6C34878D82A}">
                    <a16:rowId xmlns="" xmlns:a16="http://schemas.microsoft.com/office/drawing/2014/main" val="908581847"/>
                  </a:ext>
                </a:extLst>
              </a:tr>
              <a:tr h="558483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8. </a:t>
                      </a:r>
                      <a:endParaRPr lang="ru-RU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Розмістити зразки звітності до кожного виду практики, розробити пам'ятки для здобувачів. 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extLst>
                  <a:ext uri="{0D108BD9-81ED-4DB2-BD59-A6C34878D82A}">
                    <a16:rowId xmlns="" xmlns:a16="http://schemas.microsoft.com/office/drawing/2014/main" val="169381573"/>
                  </a:ext>
                </a:extLst>
              </a:tr>
              <a:tr h="945986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9. </a:t>
                      </a:r>
                      <a:endParaRPr lang="ru-RU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Звіти керівників практики, по  її завершенні, заслуховуються на засіданнях кафедр.</a:t>
                      </a:r>
                      <a:r>
                        <a:rPr lang="uk-UA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just"/>
                      <a:r>
                        <a:rPr lang="uk-UA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Інформацію про результати практики, за поданими звітами </a:t>
                      </a:r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висвітлювати на сайті кафедри</a:t>
                      </a:r>
                      <a:r>
                        <a:rPr lang="uk-UA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із зазначенням дати та номера протоколу засідання кафедри.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extLst>
                  <a:ext uri="{0D108BD9-81ED-4DB2-BD59-A6C34878D82A}">
                    <a16:rowId xmlns="" xmlns:a16="http://schemas.microsoft.com/office/drawing/2014/main" val="2599271771"/>
                  </a:ext>
                </a:extLst>
              </a:tr>
            </a:tbl>
          </a:graphicData>
        </a:graphic>
      </p:graphicFrame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4B35AF70-CE67-3082-698B-6EF3A8DF53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98" r="10864"/>
          <a:stretch>
            <a:fillRect/>
          </a:stretch>
        </p:blipFill>
        <p:spPr bwMode="auto">
          <a:xfrm>
            <a:off x="8157540" y="116632"/>
            <a:ext cx="878956" cy="8640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65067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9993</TotalTime>
  <Words>1203</Words>
  <Application>Microsoft Office PowerPoint</Application>
  <PresentationFormat>Екран (4:3)</PresentationFormat>
  <Paragraphs>209</Paragraphs>
  <Slides>8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16" baseType="lpstr">
      <vt:lpstr>Arial</vt:lpstr>
      <vt:lpstr>Calibri</vt:lpstr>
      <vt:lpstr>Century Gothic</vt:lpstr>
      <vt:lpstr>Courier New</vt:lpstr>
      <vt:lpstr>Times New Roman</vt:lpstr>
      <vt:lpstr>Wingdings</vt:lpstr>
      <vt:lpstr>Wingdings 3</vt:lpstr>
      <vt:lpstr>Легкий дым</vt:lpstr>
      <vt:lpstr>Про якість навчально-методичного забезпечення практики  освітньо-професійних програм другого (магістерського) рівня  вищої освіти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>LMD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Вчена рада  2010</dc:title>
  <dc:creator>UZvER</dc:creator>
  <cp:lastModifiedBy>Admin</cp:lastModifiedBy>
  <cp:revision>1132</cp:revision>
  <cp:lastPrinted>2024-09-25T07:25:06Z</cp:lastPrinted>
  <dcterms:created xsi:type="dcterms:W3CDTF">2010-08-26T09:10:43Z</dcterms:created>
  <dcterms:modified xsi:type="dcterms:W3CDTF">2024-09-30T07:58:47Z</dcterms:modified>
</cp:coreProperties>
</file>