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554" r:id="rId2"/>
    <p:sldId id="257" r:id="rId3"/>
    <p:sldId id="575" r:id="rId4"/>
    <p:sldId id="576" r:id="rId5"/>
    <p:sldId id="577" r:id="rId6"/>
    <p:sldId id="297" r:id="rId7"/>
    <p:sldId id="268" r:id="rId8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Open Sauce Bold" panose="020B0604020202020204" charset="0"/>
      <p:regular r:id="rId14"/>
    </p:embeddedFont>
    <p:embeddedFont>
      <p:font typeface="Cambria" panose="02040503050406030204" pitchFamily="18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8A00"/>
    <a:srgbClr val="0D1D31"/>
    <a:srgbClr val="441918"/>
    <a:srgbClr val="D9D4BD"/>
    <a:srgbClr val="D5D0B5"/>
    <a:srgbClr val="DFDBC7"/>
    <a:srgbClr val="CDC7A7"/>
    <a:srgbClr val="E7E4D5"/>
    <a:srgbClr val="E3DFCF"/>
    <a:srgbClr val="CEC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7244" autoAdjust="0"/>
  </p:normalViewPr>
  <p:slideViewPr>
    <p:cSldViewPr>
      <p:cViewPr varScale="1">
        <p:scale>
          <a:sx n="53" d="100"/>
          <a:sy n="53" d="100"/>
        </p:scale>
        <p:origin x="802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52F63-6257-408E-838D-834D6413F8C4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13C63-9947-478D-A20D-0EC57110D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291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13C63-9947-478D-A20D-0EC57110D43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947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13C63-9947-478D-A20D-0EC57110D43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159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4571CA6B-3279-50B7-D0B5-7D28F744D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5038B1F8-D6C2-6923-C3EF-3261B22178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35156340-72D9-7C19-7B0E-8BF05E23FC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8EFFB4F3-3984-74F2-3E29-D64C955CC0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13C63-9947-478D-A20D-0EC57110D43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996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AB09D9E1-A5C1-B32F-0B08-18FF18D0E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9BEC1E00-E562-DB42-5F2B-63DB9BB0B9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ED607310-BFEA-CBAE-CEC3-9F0C809666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097CBF0-A13F-DB0E-CD88-650B5468B7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13C63-9947-478D-A20D-0EC57110D43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573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2386AF0-0B1E-B38E-8B8D-EEE9BA52D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748219A1-98F1-92BB-B5D7-06BA3E4590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8EA2EA5D-FB27-BDF2-D2FD-700FAFD44E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88E59C45-3E70-A658-2042-A8C88E8E0D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13C63-9947-478D-A20D-0EC57110D43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29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13C63-9947-478D-A20D-0EC57110D43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973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7907060" y="33849"/>
            <a:ext cx="395725" cy="10219302"/>
            <a:chOff x="0" y="0"/>
            <a:chExt cx="1384190" cy="3472227"/>
          </a:xfrm>
          <a:solidFill>
            <a:schemeClr val="accent3">
              <a:lumMod val="50000"/>
            </a:schemeClr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1384190" cy="3472226"/>
            </a:xfrm>
            <a:custGeom>
              <a:avLst/>
              <a:gdLst/>
              <a:ahLst/>
              <a:cxnLst/>
              <a:rect l="l" t="t" r="r" b="b"/>
              <a:pathLst>
                <a:path w="1384190" h="3472226">
                  <a:moveTo>
                    <a:pt x="0" y="0"/>
                  </a:moveTo>
                  <a:lnTo>
                    <a:pt x="1384190" y="0"/>
                  </a:lnTo>
                  <a:lnTo>
                    <a:pt x="1384190" y="3472226"/>
                  </a:lnTo>
                  <a:lnTo>
                    <a:pt x="0" y="3472226"/>
                  </a:lnTo>
                  <a:close/>
                </a:path>
              </a:pathLst>
            </a:custGeom>
            <a:grpFill/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1384190" cy="3491277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55514" y="3459127"/>
            <a:ext cx="78988" cy="3562352"/>
            <a:chOff x="0" y="0"/>
            <a:chExt cx="20803" cy="938233"/>
          </a:xfrm>
          <a:solidFill>
            <a:schemeClr val="accent3">
              <a:lumMod val="50000"/>
            </a:schemeClr>
          </a:solidFill>
        </p:grpSpPr>
        <p:sp>
          <p:nvSpPr>
            <p:cNvPr id="10" name="Freeform 10"/>
            <p:cNvSpPr/>
            <p:nvPr/>
          </p:nvSpPr>
          <p:spPr>
            <a:xfrm>
              <a:off x="0" y="0"/>
              <a:ext cx="20803" cy="938233"/>
            </a:xfrm>
            <a:custGeom>
              <a:avLst/>
              <a:gdLst/>
              <a:ahLst/>
              <a:cxnLst/>
              <a:rect l="l" t="t" r="r" b="b"/>
              <a:pathLst>
                <a:path w="20803" h="938233">
                  <a:moveTo>
                    <a:pt x="0" y="0"/>
                  </a:moveTo>
                  <a:lnTo>
                    <a:pt x="20803" y="0"/>
                  </a:lnTo>
                  <a:lnTo>
                    <a:pt x="20803" y="938233"/>
                  </a:lnTo>
                  <a:lnTo>
                    <a:pt x="0" y="938233"/>
                  </a:lnTo>
                  <a:close/>
                </a:path>
              </a:pathLst>
            </a:custGeom>
            <a:grpFill/>
            <a:ln cap="sq">
              <a:solidFill>
                <a:srgbClr val="248494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20803" cy="957283"/>
            </a:xfrm>
            <a:prstGeom prst="rect">
              <a:avLst/>
            </a:prstGeom>
            <a:grpFill/>
            <a:ln>
              <a:solidFill>
                <a:srgbClr val="248494"/>
              </a:solidFill>
            </a:ln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Прямоугольник 14" descr="всвім">
            <a:extLst>
              <a:ext uri="{FF2B5EF4-FFF2-40B4-BE49-F238E27FC236}">
                <a16:creationId xmlns="" xmlns:a16="http://schemas.microsoft.com/office/drawing/2014/main" id="{8BFA2507-D346-4141-982F-BEB3DABFB273}"/>
              </a:ext>
            </a:extLst>
          </p:cNvPr>
          <p:cNvSpPr/>
          <p:nvPr/>
        </p:nvSpPr>
        <p:spPr>
          <a:xfrm>
            <a:off x="825059" y="3840405"/>
            <a:ext cx="9304170" cy="2667000"/>
          </a:xfrm>
          <a:prstGeom prst="rect">
            <a:avLst/>
          </a:prstGeom>
          <a:ln>
            <a:solidFill>
              <a:srgbClr val="246E49"/>
            </a:solidFill>
          </a:ln>
        </p:spPr>
        <p:txBody>
          <a:bodyPr wrap="square">
            <a:spAutoFit/>
          </a:bodyPr>
          <a:lstStyle/>
          <a:p>
            <a:pPr algn="ctr"/>
            <a:endParaRPr lang="uk-UA" sz="3600" b="1" dirty="0">
              <a:solidFill>
                <a:srgbClr val="5515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 35">
            <a:extLst>
              <a:ext uri="{FF2B5EF4-FFF2-40B4-BE49-F238E27FC236}">
                <a16:creationId xmlns="" xmlns:a16="http://schemas.microsoft.com/office/drawing/2014/main" id="{82989669-6D98-419D-904D-84701B61060C}"/>
              </a:ext>
            </a:extLst>
          </p:cNvPr>
          <p:cNvSpPr/>
          <p:nvPr/>
        </p:nvSpPr>
        <p:spPr>
          <a:xfrm>
            <a:off x="152400" y="33849"/>
            <a:ext cx="2209825" cy="2321326"/>
          </a:xfrm>
          <a:custGeom>
            <a:avLst/>
            <a:gdLst/>
            <a:ahLst/>
            <a:cxnLst/>
            <a:rect l="l" t="t" r="r" b="b"/>
            <a:pathLst>
              <a:path w="1978437" h="2088475">
                <a:moveTo>
                  <a:pt x="0" y="0"/>
                </a:moveTo>
                <a:lnTo>
                  <a:pt x="1978437" y="0"/>
                </a:lnTo>
                <a:lnTo>
                  <a:pt x="1978437" y="2088474"/>
                </a:lnTo>
                <a:lnTo>
                  <a:pt x="0" y="20884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9391" b="-14543"/>
            </a:stretch>
          </a:blipFill>
        </p:spPr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0DBFFC3-566D-A58B-EDD1-254EA94B489D}"/>
              </a:ext>
            </a:extLst>
          </p:cNvPr>
          <p:cNvSpPr txBox="1"/>
          <p:nvPr/>
        </p:nvSpPr>
        <p:spPr>
          <a:xfrm>
            <a:off x="825059" y="3807546"/>
            <a:ext cx="922801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0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Результати моніторингу організації підвищення кваліфікації </a:t>
            </a:r>
          </a:p>
          <a:p>
            <a:pPr algn="ctr"/>
            <a:r>
              <a:rPr lang="uk-UA" sz="40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науково-педагогічних працівників університету за 2020-2025 </a:t>
            </a:r>
            <a:r>
              <a:rPr lang="uk-UA" sz="4000" b="1" kern="1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uk-UA" sz="4000" b="1" kern="1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.р</a:t>
            </a:r>
            <a:r>
              <a:rPr lang="uk-UA" sz="40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600" b="1" kern="1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Freeform 36">
            <a:extLst>
              <a:ext uri="{FF2B5EF4-FFF2-40B4-BE49-F238E27FC236}">
                <a16:creationId xmlns="" xmlns:a16="http://schemas.microsoft.com/office/drawing/2014/main" id="{A8C9CEDB-7423-53E1-DBE4-ED1AA10E5B67}"/>
              </a:ext>
            </a:extLst>
          </p:cNvPr>
          <p:cNvSpPr/>
          <p:nvPr/>
        </p:nvSpPr>
        <p:spPr>
          <a:xfrm>
            <a:off x="13442183" y="4163745"/>
            <a:ext cx="4687320" cy="4687320"/>
          </a:xfrm>
          <a:custGeom>
            <a:avLst/>
            <a:gdLst/>
            <a:ahLst/>
            <a:cxnLst/>
            <a:rect l="l" t="t" r="r" b="b"/>
            <a:pathLst>
              <a:path w="4687320" h="4687320">
                <a:moveTo>
                  <a:pt x="0" y="0"/>
                </a:moveTo>
                <a:lnTo>
                  <a:pt x="4687319" y="0"/>
                </a:lnTo>
                <a:lnTo>
                  <a:pt x="4687319" y="4687320"/>
                </a:lnTo>
                <a:lnTo>
                  <a:pt x="0" y="46873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grpSp>
        <p:nvGrpSpPr>
          <p:cNvPr id="20" name="Group 41">
            <a:extLst>
              <a:ext uri="{FF2B5EF4-FFF2-40B4-BE49-F238E27FC236}">
                <a16:creationId xmlns="" xmlns:a16="http://schemas.microsoft.com/office/drawing/2014/main" id="{A3BCA189-543F-9EDA-5FB3-BD05C9F6C292}"/>
              </a:ext>
            </a:extLst>
          </p:cNvPr>
          <p:cNvGrpSpPr/>
          <p:nvPr/>
        </p:nvGrpSpPr>
        <p:grpSpPr>
          <a:xfrm>
            <a:off x="15004235" y="6667500"/>
            <a:ext cx="2649263" cy="2649263"/>
            <a:chOff x="0" y="0"/>
            <a:chExt cx="812800" cy="812800"/>
          </a:xfrm>
          <a:solidFill>
            <a:schemeClr val="accent3">
              <a:lumMod val="50000"/>
            </a:schemeClr>
          </a:solidFill>
        </p:grpSpPr>
        <p:sp>
          <p:nvSpPr>
            <p:cNvPr id="21" name="Freeform 42">
              <a:extLst>
                <a:ext uri="{FF2B5EF4-FFF2-40B4-BE49-F238E27FC236}">
                  <a16:creationId xmlns="" xmlns:a16="http://schemas.microsoft.com/office/drawing/2014/main" id="{ECA4BD73-DB42-0D11-A317-11B1DB30B91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</p:sp>
        <p:sp>
          <p:nvSpPr>
            <p:cNvPr id="22" name="TextBox 43">
              <a:extLst>
                <a:ext uri="{FF2B5EF4-FFF2-40B4-BE49-F238E27FC236}">
                  <a16:creationId xmlns="" xmlns:a16="http://schemas.microsoft.com/office/drawing/2014/main" id="{D4BFA79D-0F4F-B3A5-46CE-5FE54F2CE650}"/>
                </a:ext>
              </a:extLst>
            </p:cNvPr>
            <p:cNvSpPr txBox="1"/>
            <p:nvPr/>
          </p:nvSpPr>
          <p:spPr>
            <a:xfrm>
              <a:off x="210651" y="222219"/>
              <a:ext cx="444189" cy="51438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2">
            <a:extLst>
              <a:ext uri="{FF2B5EF4-FFF2-40B4-BE49-F238E27FC236}">
                <a16:creationId xmlns="" xmlns:a16="http://schemas.microsoft.com/office/drawing/2014/main" id="{34E8E726-6303-4570-77B1-34B567917AFE}"/>
              </a:ext>
            </a:extLst>
          </p:cNvPr>
          <p:cNvGrpSpPr>
            <a:grpSpLocks noChangeAspect="1"/>
          </p:cNvGrpSpPr>
          <p:nvPr/>
        </p:nvGrpSpPr>
        <p:grpSpPr>
          <a:xfrm>
            <a:off x="11506200" y="-22219"/>
            <a:ext cx="5096385" cy="10532535"/>
            <a:chOff x="0" y="0"/>
            <a:chExt cx="2858770" cy="6344920"/>
          </a:xfrm>
        </p:grpSpPr>
        <p:sp>
          <p:nvSpPr>
            <p:cNvPr id="19" name="Freeform 3">
              <a:extLst>
                <a:ext uri="{FF2B5EF4-FFF2-40B4-BE49-F238E27FC236}">
                  <a16:creationId xmlns="" xmlns:a16="http://schemas.microsoft.com/office/drawing/2014/main" id="{4F09EBE7-DD05-F794-C42B-8676A13F2C19}"/>
                </a:ext>
              </a:extLst>
            </p:cNvPr>
            <p:cNvSpPr/>
            <p:nvPr/>
          </p:nvSpPr>
          <p:spPr>
            <a:xfrm>
              <a:off x="0" y="0"/>
              <a:ext cx="2858770" cy="6344920"/>
            </a:xfrm>
            <a:custGeom>
              <a:avLst/>
              <a:gdLst/>
              <a:ahLst/>
              <a:cxnLst/>
              <a:rect l="l" t="t" r="r" b="b"/>
              <a:pathLst>
                <a:path w="2858770" h="6344920">
                  <a:moveTo>
                    <a:pt x="1827530" y="6344920"/>
                  </a:moveTo>
                  <a:lnTo>
                    <a:pt x="0" y="6344920"/>
                  </a:lnTo>
                  <a:lnTo>
                    <a:pt x="0" y="1031240"/>
                  </a:lnTo>
                  <a:cubicBezTo>
                    <a:pt x="0" y="461010"/>
                    <a:pt x="461010" y="0"/>
                    <a:pt x="1031240" y="0"/>
                  </a:cubicBezTo>
                  <a:lnTo>
                    <a:pt x="2858770" y="0"/>
                  </a:lnTo>
                  <a:lnTo>
                    <a:pt x="2858770" y="5313680"/>
                  </a:lnTo>
                  <a:cubicBezTo>
                    <a:pt x="2858770" y="5883910"/>
                    <a:pt x="2397760" y="6344920"/>
                    <a:pt x="1827530" y="6344920"/>
                  </a:cubicBezTo>
                  <a:close/>
                </a:path>
              </a:pathLst>
            </a:custGeom>
            <a:blipFill>
              <a:blip r:embed="rId6"/>
              <a:stretch>
                <a:fillRect l="-23935" r="-23935"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81" y="0"/>
            <a:ext cx="280406" cy="10553700"/>
            <a:chOff x="-17562" y="-92139"/>
            <a:chExt cx="958700" cy="3068244"/>
          </a:xfrm>
          <a:solidFill>
            <a:schemeClr val="accent3">
              <a:lumMod val="5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-17562" y="-92139"/>
              <a:ext cx="941138" cy="2976105"/>
            </a:xfrm>
            <a:custGeom>
              <a:avLst/>
              <a:gdLst/>
              <a:ahLst/>
              <a:cxnLst/>
              <a:rect l="l" t="t" r="r" b="b"/>
              <a:pathLst>
                <a:path w="941138" h="2976105">
                  <a:moveTo>
                    <a:pt x="0" y="0"/>
                  </a:moveTo>
                  <a:lnTo>
                    <a:pt x="941138" y="0"/>
                  </a:lnTo>
                  <a:lnTo>
                    <a:pt x="941138" y="2976105"/>
                  </a:lnTo>
                  <a:lnTo>
                    <a:pt x="0" y="29761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941138" cy="299515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65800" y="9657874"/>
            <a:ext cx="1903285" cy="945606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11467670" y="5143500"/>
            <a:ext cx="6363130" cy="2911999"/>
          </a:xfrm>
          <a:custGeom>
            <a:avLst/>
            <a:gdLst/>
            <a:ahLst/>
            <a:cxnLst/>
            <a:rect l="l" t="t" r="r" b="b"/>
            <a:pathLst>
              <a:path w="1142634" h="491443">
                <a:moveTo>
                  <a:pt x="29110" y="0"/>
                </a:moveTo>
                <a:lnTo>
                  <a:pt x="1113524" y="0"/>
                </a:lnTo>
                <a:cubicBezTo>
                  <a:pt x="1121245" y="0"/>
                  <a:pt x="1128649" y="3067"/>
                  <a:pt x="1134108" y="8526"/>
                </a:cubicBezTo>
                <a:cubicBezTo>
                  <a:pt x="1139567" y="13985"/>
                  <a:pt x="1142634" y="21389"/>
                  <a:pt x="1142634" y="29110"/>
                </a:cubicBezTo>
                <a:lnTo>
                  <a:pt x="1142634" y="462333"/>
                </a:lnTo>
                <a:cubicBezTo>
                  <a:pt x="1142634" y="470053"/>
                  <a:pt x="1139567" y="477457"/>
                  <a:pt x="1134108" y="482916"/>
                </a:cubicBezTo>
                <a:cubicBezTo>
                  <a:pt x="1128649" y="488376"/>
                  <a:pt x="1121245" y="491443"/>
                  <a:pt x="1113524" y="491443"/>
                </a:cubicBezTo>
                <a:lnTo>
                  <a:pt x="29110" y="491443"/>
                </a:lnTo>
                <a:cubicBezTo>
                  <a:pt x="21389" y="491443"/>
                  <a:pt x="13985" y="488376"/>
                  <a:pt x="8526" y="482916"/>
                </a:cubicBezTo>
                <a:cubicBezTo>
                  <a:pt x="3067" y="477457"/>
                  <a:pt x="0" y="470053"/>
                  <a:pt x="0" y="462333"/>
                </a:cubicBezTo>
                <a:lnTo>
                  <a:pt x="0" y="29110"/>
                </a:lnTo>
                <a:cubicBezTo>
                  <a:pt x="0" y="21389"/>
                  <a:pt x="3067" y="13985"/>
                  <a:pt x="8526" y="8526"/>
                </a:cubicBezTo>
                <a:cubicBezTo>
                  <a:pt x="13985" y="3067"/>
                  <a:pt x="21389" y="0"/>
                  <a:pt x="29110" y="0"/>
                </a:cubicBezTo>
                <a:close/>
              </a:path>
            </a:pathLst>
          </a:custGeom>
          <a:solidFill>
            <a:srgbClr val="D5D0B5"/>
          </a:solidFill>
          <a:ln>
            <a:solidFill>
              <a:schemeClr val="bg2">
                <a:lumMod val="25000"/>
              </a:schemeClr>
            </a:solidFill>
          </a:ln>
        </p:spPr>
      </p:sp>
      <p:sp>
        <p:nvSpPr>
          <p:cNvPr id="35" name="Freeform 35"/>
          <p:cNvSpPr/>
          <p:nvPr/>
        </p:nvSpPr>
        <p:spPr>
          <a:xfrm>
            <a:off x="-201054" y="-144279"/>
            <a:ext cx="1903285" cy="1865276"/>
          </a:xfrm>
          <a:custGeom>
            <a:avLst/>
            <a:gdLst/>
            <a:ahLst/>
            <a:cxnLst/>
            <a:rect l="l" t="t" r="r" b="b"/>
            <a:pathLst>
              <a:path w="1978437" h="2088475">
                <a:moveTo>
                  <a:pt x="0" y="0"/>
                </a:moveTo>
                <a:lnTo>
                  <a:pt x="1978437" y="0"/>
                </a:lnTo>
                <a:lnTo>
                  <a:pt x="1978437" y="2088474"/>
                </a:lnTo>
                <a:lnTo>
                  <a:pt x="0" y="20884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9391" b="-14543"/>
            </a:stretch>
          </a:blipFill>
        </p:spPr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F1E60316-F283-D590-937A-18EFA4F91235}"/>
              </a:ext>
            </a:extLst>
          </p:cNvPr>
          <p:cNvSpPr/>
          <p:nvPr/>
        </p:nvSpPr>
        <p:spPr>
          <a:xfrm>
            <a:off x="1702231" y="197832"/>
            <a:ext cx="7345412" cy="2045764"/>
          </a:xfrm>
          <a:prstGeom prst="rect">
            <a:avLst/>
          </a:prstGeom>
          <a:solidFill>
            <a:srgbClr val="E3DFCF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285750" algn="just"/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підвищення кваліфікації педагогічних і науково-педагогічних працівників, затверджено постановою Кабінету Міністрів України </a:t>
            </a:r>
            <a:b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 21 серпня 2019 р. № 800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D71D3C3D-438C-B247-0999-CAEC8CD3B084}"/>
              </a:ext>
            </a:extLst>
          </p:cNvPr>
          <p:cNvSpPr/>
          <p:nvPr/>
        </p:nvSpPr>
        <p:spPr>
          <a:xfrm>
            <a:off x="10374822" y="225867"/>
            <a:ext cx="7543800" cy="2045765"/>
          </a:xfrm>
          <a:prstGeom prst="rect">
            <a:avLst/>
          </a:prstGeom>
          <a:solidFill>
            <a:srgbClr val="E7E4D5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285750" algn="just"/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 про підвищення кваліфікації науково-педагогічних працівників Чернівецького національного університету імені Юрія Федьковича, затверджено вченою радою університету, протокол №4 від 27 квітня 2020 р.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трелка: влево-вправо 20">
            <a:extLst>
              <a:ext uri="{FF2B5EF4-FFF2-40B4-BE49-F238E27FC236}">
                <a16:creationId xmlns="" xmlns:a16="http://schemas.microsoft.com/office/drawing/2014/main" id="{AE44346B-A0CD-9CC0-D78C-F10F6D4BB99B}"/>
              </a:ext>
            </a:extLst>
          </p:cNvPr>
          <p:cNvSpPr/>
          <p:nvPr/>
        </p:nvSpPr>
        <p:spPr>
          <a:xfrm>
            <a:off x="9144000" y="934963"/>
            <a:ext cx="1171383" cy="571501"/>
          </a:xfrm>
          <a:prstGeom prst="leftRightArrow">
            <a:avLst/>
          </a:prstGeom>
          <a:solidFill>
            <a:srgbClr val="5D743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="" xmlns:a16="http://schemas.microsoft.com/office/drawing/2014/main" id="{7BEE3A87-BA0A-6B50-F262-448180BA5014}"/>
              </a:ext>
            </a:extLst>
          </p:cNvPr>
          <p:cNvSpPr/>
          <p:nvPr/>
        </p:nvSpPr>
        <p:spPr>
          <a:xfrm>
            <a:off x="5729191" y="2953458"/>
            <a:ext cx="8001000" cy="1710188"/>
          </a:xfrm>
          <a:prstGeom prst="roundRect">
            <a:avLst/>
          </a:prstGeom>
          <a:solidFill>
            <a:srgbClr val="D9D4BD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Метою підвищення кваліфікації </a:t>
            </a:r>
            <a:r>
              <a:rPr lang="uk-UA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педагогічних і науково-педагогічних працівників є їх професійний розвиток відповідно до державної політики у галузі освіти та забезпечення якості освіти.</a:t>
            </a: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трелка: вниз 32">
            <a:extLst>
              <a:ext uri="{FF2B5EF4-FFF2-40B4-BE49-F238E27FC236}">
                <a16:creationId xmlns="" xmlns:a16="http://schemas.microsoft.com/office/drawing/2014/main" id="{152ABCBF-AD48-E8A5-B81D-FBFA7C8FD3BA}"/>
              </a:ext>
            </a:extLst>
          </p:cNvPr>
          <p:cNvSpPr/>
          <p:nvPr/>
        </p:nvSpPr>
        <p:spPr>
          <a:xfrm rot="18561986">
            <a:off x="4708121" y="2178014"/>
            <a:ext cx="607583" cy="1295400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: вниз 33">
            <a:extLst>
              <a:ext uri="{FF2B5EF4-FFF2-40B4-BE49-F238E27FC236}">
                <a16:creationId xmlns="" xmlns:a16="http://schemas.microsoft.com/office/drawing/2014/main" id="{0ED814AF-6706-2D5F-2782-778E7139B829}"/>
              </a:ext>
            </a:extLst>
          </p:cNvPr>
          <p:cNvSpPr/>
          <p:nvPr/>
        </p:nvSpPr>
        <p:spPr>
          <a:xfrm rot="2299921">
            <a:off x="14049456" y="2246774"/>
            <a:ext cx="643714" cy="1295400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Freeform 30">
            <a:extLst>
              <a:ext uri="{FF2B5EF4-FFF2-40B4-BE49-F238E27FC236}">
                <a16:creationId xmlns="" xmlns:a16="http://schemas.microsoft.com/office/drawing/2014/main" id="{6D6D8B64-F858-CEFB-B506-389952291D92}"/>
              </a:ext>
            </a:extLst>
          </p:cNvPr>
          <p:cNvSpPr/>
          <p:nvPr/>
        </p:nvSpPr>
        <p:spPr>
          <a:xfrm>
            <a:off x="1472245" y="5262397"/>
            <a:ext cx="6993969" cy="2844574"/>
          </a:xfrm>
          <a:custGeom>
            <a:avLst/>
            <a:gdLst/>
            <a:ahLst/>
            <a:cxnLst/>
            <a:rect l="l" t="t" r="r" b="b"/>
            <a:pathLst>
              <a:path w="1142634" h="491443">
                <a:moveTo>
                  <a:pt x="29110" y="0"/>
                </a:moveTo>
                <a:lnTo>
                  <a:pt x="1113524" y="0"/>
                </a:lnTo>
                <a:cubicBezTo>
                  <a:pt x="1121245" y="0"/>
                  <a:pt x="1128649" y="3067"/>
                  <a:pt x="1134108" y="8526"/>
                </a:cubicBezTo>
                <a:cubicBezTo>
                  <a:pt x="1139567" y="13985"/>
                  <a:pt x="1142634" y="21389"/>
                  <a:pt x="1142634" y="29110"/>
                </a:cubicBezTo>
                <a:lnTo>
                  <a:pt x="1142634" y="462333"/>
                </a:lnTo>
                <a:cubicBezTo>
                  <a:pt x="1142634" y="470053"/>
                  <a:pt x="1139567" y="477457"/>
                  <a:pt x="1134108" y="482916"/>
                </a:cubicBezTo>
                <a:cubicBezTo>
                  <a:pt x="1128649" y="488376"/>
                  <a:pt x="1121245" y="491443"/>
                  <a:pt x="1113524" y="491443"/>
                </a:cubicBezTo>
                <a:lnTo>
                  <a:pt x="29110" y="491443"/>
                </a:lnTo>
                <a:cubicBezTo>
                  <a:pt x="21389" y="491443"/>
                  <a:pt x="13985" y="488376"/>
                  <a:pt x="8526" y="482916"/>
                </a:cubicBezTo>
                <a:cubicBezTo>
                  <a:pt x="3067" y="477457"/>
                  <a:pt x="0" y="470053"/>
                  <a:pt x="0" y="462333"/>
                </a:cubicBezTo>
                <a:lnTo>
                  <a:pt x="0" y="29110"/>
                </a:lnTo>
                <a:cubicBezTo>
                  <a:pt x="0" y="21389"/>
                  <a:pt x="3067" y="13985"/>
                  <a:pt x="8526" y="8526"/>
                </a:cubicBezTo>
                <a:cubicBezTo>
                  <a:pt x="13985" y="3067"/>
                  <a:pt x="21389" y="0"/>
                  <a:pt x="29110" y="0"/>
                </a:cubicBezTo>
                <a:close/>
              </a:path>
            </a:pathLst>
          </a:custGeom>
          <a:solidFill>
            <a:srgbClr val="DFDBC7"/>
          </a:solidFill>
          <a:ln>
            <a:solidFill>
              <a:schemeClr val="bg2">
                <a:lumMod val="25000"/>
              </a:schemeClr>
            </a:solidFill>
          </a:ln>
        </p:spPr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A81FED4F-84EC-D043-B38B-BA6535F9BB82}"/>
              </a:ext>
            </a:extLst>
          </p:cNvPr>
          <p:cNvSpPr txBox="1"/>
          <p:nvPr/>
        </p:nvSpPr>
        <p:spPr>
          <a:xfrm>
            <a:off x="11263393" y="5440696"/>
            <a:ext cx="6641022" cy="2340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 algn="ctr">
              <a:lnSpc>
                <a:spcPts val="2500"/>
              </a:lnSpc>
            </a:pPr>
            <a:r>
              <a:rPr lang="uk-UA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Формами підвищення кваліфікації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є: </a:t>
            </a:r>
          </a:p>
          <a:p>
            <a:pPr indent="285750" algn="ctr">
              <a:lnSpc>
                <a:spcPts val="2500"/>
              </a:lnSpc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інституційна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(очна (денна, вечірня), заочна, дистанційна, мережева), </a:t>
            </a:r>
          </a:p>
          <a:p>
            <a:pPr indent="285750" algn="ctr">
              <a:lnSpc>
                <a:spcPts val="2500"/>
              </a:lnSpc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дуальна, на робочому місці, на виробництві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тощо. </a:t>
            </a:r>
          </a:p>
          <a:p>
            <a:pPr indent="285750" algn="ctr">
              <a:lnSpc>
                <a:spcPts val="2500"/>
              </a:lnSpc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 підвищення кваліфікації можуть поєднуватись.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DC5BDAC3-EA5A-B5E4-6040-534F69507690}"/>
              </a:ext>
            </a:extLst>
          </p:cNvPr>
          <p:cNvSpPr txBox="1"/>
          <p:nvPr/>
        </p:nvSpPr>
        <p:spPr>
          <a:xfrm>
            <a:off x="1420519" y="5365802"/>
            <a:ext cx="6993969" cy="3052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 algn="just">
              <a:lnSpc>
                <a:spcPts val="2300"/>
              </a:lnSpc>
              <a:buNone/>
            </a:pPr>
            <a:r>
              <a:rPr lang="uk-UA" sz="2600" b="1" dirty="0">
                <a:solidFill>
                  <a:srgbClr val="0D1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 видами підвищення кваліфікації є:</a:t>
            </a:r>
            <a:endParaRPr lang="ru-RU" sz="2600" b="1" dirty="0">
              <a:solidFill>
                <a:srgbClr val="0D1D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індивідуальною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програмою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стажування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конкретній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установі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indent="-342900" algn="just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у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семінарах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практикумах,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тренінгах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вебінарах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майстер-класах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(неформальна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 algn="just">
              <a:lnSpc>
                <a:spcPts val="2300"/>
              </a:lnSpc>
              <a:buFont typeface="Arial" panose="020B0604020202020204" pitchFamily="34" charset="0"/>
              <a:buChar char="•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трелка: изогнутая вверх 43">
            <a:extLst>
              <a:ext uri="{FF2B5EF4-FFF2-40B4-BE49-F238E27FC236}">
                <a16:creationId xmlns="" xmlns:a16="http://schemas.microsoft.com/office/drawing/2014/main" id="{97987389-F83F-3952-0824-3AFCAB31F2F0}"/>
              </a:ext>
            </a:extLst>
          </p:cNvPr>
          <p:cNvSpPr/>
          <p:nvPr/>
        </p:nvSpPr>
        <p:spPr>
          <a:xfrm rot="10800000">
            <a:off x="4328268" y="4477483"/>
            <a:ext cx="1453393" cy="784913"/>
          </a:xfrm>
          <a:prstGeom prst="bentUp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: изогнутая вверх 45">
            <a:extLst>
              <a:ext uri="{FF2B5EF4-FFF2-40B4-BE49-F238E27FC236}">
                <a16:creationId xmlns="" xmlns:a16="http://schemas.microsoft.com/office/drawing/2014/main" id="{DBB457D8-59D7-5D31-373F-E5E877D195FC}"/>
              </a:ext>
            </a:extLst>
          </p:cNvPr>
          <p:cNvSpPr/>
          <p:nvPr/>
        </p:nvSpPr>
        <p:spPr>
          <a:xfrm rot="10800000" flipH="1">
            <a:off x="13718502" y="4478827"/>
            <a:ext cx="1453394" cy="664673"/>
          </a:xfrm>
          <a:prstGeom prst="bentUp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7" name="Group 15">
            <a:extLst>
              <a:ext uri="{FF2B5EF4-FFF2-40B4-BE49-F238E27FC236}">
                <a16:creationId xmlns="" xmlns:a16="http://schemas.microsoft.com/office/drawing/2014/main" id="{C78D6BEA-1CA9-5000-82C9-342962DC0F37}"/>
              </a:ext>
            </a:extLst>
          </p:cNvPr>
          <p:cNvGrpSpPr/>
          <p:nvPr/>
        </p:nvGrpSpPr>
        <p:grpSpPr>
          <a:xfrm>
            <a:off x="16306800" y="9657874"/>
            <a:ext cx="327444" cy="327444"/>
            <a:chOff x="0" y="0"/>
            <a:chExt cx="812800" cy="812800"/>
          </a:xfrm>
        </p:grpSpPr>
        <p:sp>
          <p:nvSpPr>
            <p:cNvPr id="48" name="Freeform 16">
              <a:extLst>
                <a:ext uri="{FF2B5EF4-FFF2-40B4-BE49-F238E27FC236}">
                  <a16:creationId xmlns="" xmlns:a16="http://schemas.microsoft.com/office/drawing/2014/main" id="{6563269E-7385-4ACE-82E0-73BB31873F8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4411B"/>
            </a:solidFill>
            <a:ln cap="sq">
              <a:noFill/>
              <a:prstDash val="solid"/>
              <a:miter/>
            </a:ln>
          </p:spPr>
        </p:sp>
        <p:sp>
          <p:nvSpPr>
            <p:cNvPr id="49" name="TextBox 17">
              <a:extLst>
                <a:ext uri="{FF2B5EF4-FFF2-40B4-BE49-F238E27FC236}">
                  <a16:creationId xmlns="" xmlns:a16="http://schemas.microsoft.com/office/drawing/2014/main" id="{0D198EAB-CA11-519C-EFC7-BF4A3CD17EFB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0" name="Freeform 16">
            <a:extLst>
              <a:ext uri="{FF2B5EF4-FFF2-40B4-BE49-F238E27FC236}">
                <a16:creationId xmlns="" xmlns:a16="http://schemas.microsoft.com/office/drawing/2014/main" id="{BBC25B6A-895F-697E-5DD0-DD2B6C549DDA}"/>
              </a:ext>
            </a:extLst>
          </p:cNvPr>
          <p:cNvSpPr/>
          <p:nvPr/>
        </p:nvSpPr>
        <p:spPr>
          <a:xfrm>
            <a:off x="16794756" y="9657874"/>
            <a:ext cx="327444" cy="327444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34411B"/>
          </a:solidFill>
          <a:ln cap="sq">
            <a:noFill/>
            <a:prstDash val="solid"/>
            <a:miter/>
          </a:ln>
        </p:spPr>
      </p:sp>
      <p:sp>
        <p:nvSpPr>
          <p:cNvPr id="51" name="Freeform 16">
            <a:extLst>
              <a:ext uri="{FF2B5EF4-FFF2-40B4-BE49-F238E27FC236}">
                <a16:creationId xmlns="" xmlns:a16="http://schemas.microsoft.com/office/drawing/2014/main" id="{4E7DB410-852F-2279-0ED5-D51F926A7E83}"/>
              </a:ext>
            </a:extLst>
          </p:cNvPr>
          <p:cNvSpPr/>
          <p:nvPr/>
        </p:nvSpPr>
        <p:spPr>
          <a:xfrm>
            <a:off x="17322470" y="9627176"/>
            <a:ext cx="327444" cy="327444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34411B"/>
          </a:solidFill>
          <a:ln cap="sq">
            <a:noFill/>
            <a:prstDash val="solid"/>
            <a:miter/>
          </a:ln>
        </p:spPr>
      </p:sp>
      <p:sp>
        <p:nvSpPr>
          <p:cNvPr id="6" name="Freeform 30">
            <a:extLst>
              <a:ext uri="{FF2B5EF4-FFF2-40B4-BE49-F238E27FC236}">
                <a16:creationId xmlns="" xmlns:a16="http://schemas.microsoft.com/office/drawing/2014/main" id="{7DF7E1C6-48B7-C327-C87A-D842A13B6E1C}"/>
              </a:ext>
            </a:extLst>
          </p:cNvPr>
          <p:cNvSpPr/>
          <p:nvPr/>
        </p:nvSpPr>
        <p:spPr>
          <a:xfrm>
            <a:off x="5799657" y="8352695"/>
            <a:ext cx="8077312" cy="1540421"/>
          </a:xfrm>
          <a:custGeom>
            <a:avLst/>
            <a:gdLst/>
            <a:ahLst/>
            <a:cxnLst/>
            <a:rect l="l" t="t" r="r" b="b"/>
            <a:pathLst>
              <a:path w="1142634" h="491443">
                <a:moveTo>
                  <a:pt x="29110" y="0"/>
                </a:moveTo>
                <a:lnTo>
                  <a:pt x="1113524" y="0"/>
                </a:lnTo>
                <a:cubicBezTo>
                  <a:pt x="1121245" y="0"/>
                  <a:pt x="1128649" y="3067"/>
                  <a:pt x="1134108" y="8526"/>
                </a:cubicBezTo>
                <a:cubicBezTo>
                  <a:pt x="1139567" y="13985"/>
                  <a:pt x="1142634" y="21389"/>
                  <a:pt x="1142634" y="29110"/>
                </a:cubicBezTo>
                <a:lnTo>
                  <a:pt x="1142634" y="462333"/>
                </a:lnTo>
                <a:cubicBezTo>
                  <a:pt x="1142634" y="470053"/>
                  <a:pt x="1139567" y="477457"/>
                  <a:pt x="1134108" y="482916"/>
                </a:cubicBezTo>
                <a:cubicBezTo>
                  <a:pt x="1128649" y="488376"/>
                  <a:pt x="1121245" y="491443"/>
                  <a:pt x="1113524" y="491443"/>
                </a:cubicBezTo>
                <a:lnTo>
                  <a:pt x="29110" y="491443"/>
                </a:lnTo>
                <a:cubicBezTo>
                  <a:pt x="21389" y="491443"/>
                  <a:pt x="13985" y="488376"/>
                  <a:pt x="8526" y="482916"/>
                </a:cubicBezTo>
                <a:cubicBezTo>
                  <a:pt x="3067" y="477457"/>
                  <a:pt x="0" y="470053"/>
                  <a:pt x="0" y="462333"/>
                </a:cubicBezTo>
                <a:lnTo>
                  <a:pt x="0" y="29110"/>
                </a:lnTo>
                <a:cubicBezTo>
                  <a:pt x="0" y="21389"/>
                  <a:pt x="3067" y="13985"/>
                  <a:pt x="8526" y="8526"/>
                </a:cubicBezTo>
                <a:cubicBezTo>
                  <a:pt x="13985" y="3067"/>
                  <a:pt x="21389" y="0"/>
                  <a:pt x="29110" y="0"/>
                </a:cubicBezTo>
                <a:close/>
              </a:path>
            </a:pathLst>
          </a:custGeom>
          <a:solidFill>
            <a:srgbClr val="DFDBC7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/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підвищення кваліфікації (стажування):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звіт;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довідка/сертифікат.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: вниз 6">
            <a:extLst>
              <a:ext uri="{FF2B5EF4-FFF2-40B4-BE49-F238E27FC236}">
                <a16:creationId xmlns="" xmlns:a16="http://schemas.microsoft.com/office/drawing/2014/main" id="{30FC1D64-94FC-B91C-1535-7F9183C01853}"/>
              </a:ext>
            </a:extLst>
          </p:cNvPr>
          <p:cNvSpPr/>
          <p:nvPr/>
        </p:nvSpPr>
        <p:spPr>
          <a:xfrm>
            <a:off x="9448800" y="4706744"/>
            <a:ext cx="497235" cy="2426928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изогнутая вправо 8">
            <a:extLst>
              <a:ext uri="{FF2B5EF4-FFF2-40B4-BE49-F238E27FC236}">
                <a16:creationId xmlns="" xmlns:a16="http://schemas.microsoft.com/office/drawing/2014/main" id="{087974F8-FA9A-BD7B-8A00-6766842D2C5F}"/>
              </a:ext>
            </a:extLst>
          </p:cNvPr>
          <p:cNvSpPr/>
          <p:nvPr/>
        </p:nvSpPr>
        <p:spPr>
          <a:xfrm rot="19609235">
            <a:off x="4923886" y="8298255"/>
            <a:ext cx="558317" cy="981805"/>
          </a:xfrm>
          <a:prstGeom prst="curved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: изогнутая вправо 11">
            <a:extLst>
              <a:ext uri="{FF2B5EF4-FFF2-40B4-BE49-F238E27FC236}">
                <a16:creationId xmlns="" xmlns:a16="http://schemas.microsoft.com/office/drawing/2014/main" id="{B423BE4A-CF57-AC57-7E0F-BD180500711B}"/>
              </a:ext>
            </a:extLst>
          </p:cNvPr>
          <p:cNvSpPr/>
          <p:nvPr/>
        </p:nvSpPr>
        <p:spPr>
          <a:xfrm rot="1304371" flipH="1">
            <a:off x="14027994" y="8200801"/>
            <a:ext cx="600460" cy="930806"/>
          </a:xfrm>
          <a:prstGeom prst="curved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18199FA2-E54C-086C-5191-913337790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="" xmlns:a16="http://schemas.microsoft.com/office/drawing/2014/main" id="{C169057E-7192-4C8D-59D9-9340D5F65C71}"/>
              </a:ext>
            </a:extLst>
          </p:cNvPr>
          <p:cNvSpPr txBox="1"/>
          <p:nvPr/>
        </p:nvSpPr>
        <p:spPr>
          <a:xfrm>
            <a:off x="16305949" y="-136304"/>
            <a:ext cx="1982052" cy="1042330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lvl="0" indent="0"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grpSp>
        <p:nvGrpSpPr>
          <p:cNvPr id="5" name="Group 3">
            <a:extLst>
              <a:ext uri="{FF2B5EF4-FFF2-40B4-BE49-F238E27FC236}">
                <a16:creationId xmlns="" xmlns:a16="http://schemas.microsoft.com/office/drawing/2014/main" id="{B0CD9D0C-51FE-CD0F-F009-29E46662A6E6}"/>
              </a:ext>
            </a:extLst>
          </p:cNvPr>
          <p:cNvGrpSpPr/>
          <p:nvPr/>
        </p:nvGrpSpPr>
        <p:grpSpPr>
          <a:xfrm>
            <a:off x="17907000" y="0"/>
            <a:ext cx="382414" cy="10287000"/>
            <a:chOff x="0" y="0"/>
            <a:chExt cx="1384190" cy="3472227"/>
          </a:xfrm>
          <a:solidFill>
            <a:schemeClr val="accent3">
              <a:lumMod val="50000"/>
            </a:schemeClr>
          </a:solidFill>
        </p:grpSpPr>
        <p:sp>
          <p:nvSpPr>
            <p:cNvPr id="12" name="Freeform 4">
              <a:extLst>
                <a:ext uri="{FF2B5EF4-FFF2-40B4-BE49-F238E27FC236}">
                  <a16:creationId xmlns="" xmlns:a16="http://schemas.microsoft.com/office/drawing/2014/main" id="{D09E9E86-1945-94CE-928F-3936EAFDAF58}"/>
                </a:ext>
              </a:extLst>
            </p:cNvPr>
            <p:cNvSpPr/>
            <p:nvPr/>
          </p:nvSpPr>
          <p:spPr>
            <a:xfrm>
              <a:off x="0" y="0"/>
              <a:ext cx="1384190" cy="3472226"/>
            </a:xfrm>
            <a:custGeom>
              <a:avLst/>
              <a:gdLst/>
              <a:ahLst/>
              <a:cxnLst/>
              <a:rect l="l" t="t" r="r" b="b"/>
              <a:pathLst>
                <a:path w="1384190" h="3472226">
                  <a:moveTo>
                    <a:pt x="0" y="0"/>
                  </a:moveTo>
                  <a:lnTo>
                    <a:pt x="1384190" y="0"/>
                  </a:lnTo>
                  <a:lnTo>
                    <a:pt x="1384190" y="3472226"/>
                  </a:lnTo>
                  <a:lnTo>
                    <a:pt x="0" y="3472226"/>
                  </a:lnTo>
                  <a:close/>
                </a:path>
              </a:pathLst>
            </a:custGeom>
            <a:grpFill/>
          </p:spPr>
        </p:sp>
        <p:sp>
          <p:nvSpPr>
            <p:cNvPr id="13" name="TextBox 5">
              <a:extLst>
                <a:ext uri="{FF2B5EF4-FFF2-40B4-BE49-F238E27FC236}">
                  <a16:creationId xmlns="" xmlns:a16="http://schemas.microsoft.com/office/drawing/2014/main" id="{EC53F055-ADE8-F914-D302-FD67A56F9AE3}"/>
                </a:ext>
              </a:extLst>
            </p:cNvPr>
            <p:cNvSpPr txBox="1"/>
            <p:nvPr/>
          </p:nvSpPr>
          <p:spPr>
            <a:xfrm>
              <a:off x="0" y="-19050"/>
              <a:ext cx="1384190" cy="3491277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0" name="Freeform 35">
            <a:extLst>
              <a:ext uri="{FF2B5EF4-FFF2-40B4-BE49-F238E27FC236}">
                <a16:creationId xmlns="" xmlns:a16="http://schemas.microsoft.com/office/drawing/2014/main" id="{F923B5B0-BEDF-CF9F-3AAC-84F2EC6BE413}"/>
              </a:ext>
            </a:extLst>
          </p:cNvPr>
          <p:cNvSpPr/>
          <p:nvPr/>
        </p:nvSpPr>
        <p:spPr>
          <a:xfrm>
            <a:off x="-172064" y="-191783"/>
            <a:ext cx="1600200" cy="1526565"/>
          </a:xfrm>
          <a:custGeom>
            <a:avLst/>
            <a:gdLst/>
            <a:ahLst/>
            <a:cxnLst/>
            <a:rect l="l" t="t" r="r" b="b"/>
            <a:pathLst>
              <a:path w="1978437" h="2088475">
                <a:moveTo>
                  <a:pt x="0" y="0"/>
                </a:moveTo>
                <a:lnTo>
                  <a:pt x="1978437" y="0"/>
                </a:lnTo>
                <a:lnTo>
                  <a:pt x="1978437" y="2088474"/>
                </a:lnTo>
                <a:lnTo>
                  <a:pt x="0" y="20884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9391" b="-14543"/>
            </a:stretch>
          </a:blipFill>
        </p:spPr>
      </p:sp>
      <p:sp>
        <p:nvSpPr>
          <p:cNvPr id="8" name="Freeform 36">
            <a:extLst>
              <a:ext uri="{FF2B5EF4-FFF2-40B4-BE49-F238E27FC236}">
                <a16:creationId xmlns="" xmlns:a16="http://schemas.microsoft.com/office/drawing/2014/main" id="{3958C0FD-0970-C55C-12DE-72BC584799D8}"/>
              </a:ext>
            </a:extLst>
          </p:cNvPr>
          <p:cNvSpPr/>
          <p:nvPr/>
        </p:nvSpPr>
        <p:spPr>
          <a:xfrm>
            <a:off x="0" y="9364533"/>
            <a:ext cx="4419600" cy="4428013"/>
          </a:xfrm>
          <a:custGeom>
            <a:avLst/>
            <a:gdLst/>
            <a:ahLst/>
            <a:cxnLst/>
            <a:rect l="l" t="t" r="r" b="b"/>
            <a:pathLst>
              <a:path w="4687320" h="4687320">
                <a:moveTo>
                  <a:pt x="0" y="0"/>
                </a:moveTo>
                <a:lnTo>
                  <a:pt x="4687319" y="0"/>
                </a:lnTo>
                <a:lnTo>
                  <a:pt x="4687319" y="4687320"/>
                </a:lnTo>
                <a:lnTo>
                  <a:pt x="0" y="46873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grpSp>
        <p:nvGrpSpPr>
          <p:cNvPr id="3" name="Group 41">
            <a:extLst>
              <a:ext uri="{FF2B5EF4-FFF2-40B4-BE49-F238E27FC236}">
                <a16:creationId xmlns="" xmlns:a16="http://schemas.microsoft.com/office/drawing/2014/main" id="{8DA5F612-E882-ABE5-6808-E54EE06705E8}"/>
              </a:ext>
            </a:extLst>
          </p:cNvPr>
          <p:cNvGrpSpPr/>
          <p:nvPr/>
        </p:nvGrpSpPr>
        <p:grpSpPr>
          <a:xfrm>
            <a:off x="-457200" y="8995358"/>
            <a:ext cx="2420663" cy="2451180"/>
            <a:chOff x="0" y="0"/>
            <a:chExt cx="812800" cy="812800"/>
          </a:xfrm>
          <a:solidFill>
            <a:schemeClr val="accent3">
              <a:lumMod val="50000"/>
            </a:schemeClr>
          </a:solidFill>
        </p:grpSpPr>
        <p:sp>
          <p:nvSpPr>
            <p:cNvPr id="6" name="Freeform 42">
              <a:extLst>
                <a:ext uri="{FF2B5EF4-FFF2-40B4-BE49-F238E27FC236}">
                  <a16:creationId xmlns="" xmlns:a16="http://schemas.microsoft.com/office/drawing/2014/main" id="{C4BFBB8C-C72F-E06A-2608-77CEC1B52E6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</p:sp>
        <p:sp>
          <p:nvSpPr>
            <p:cNvPr id="7" name="TextBox 43">
              <a:extLst>
                <a:ext uri="{FF2B5EF4-FFF2-40B4-BE49-F238E27FC236}">
                  <a16:creationId xmlns="" xmlns:a16="http://schemas.microsoft.com/office/drawing/2014/main" id="{C2FED716-905D-55A5-7222-FE1D76BCBBC5}"/>
                </a:ext>
              </a:extLst>
            </p:cNvPr>
            <p:cNvSpPr txBox="1"/>
            <p:nvPr/>
          </p:nvSpPr>
          <p:spPr>
            <a:xfrm>
              <a:off x="210651" y="222219"/>
              <a:ext cx="444189" cy="51438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aphicFrame>
        <p:nvGraphicFramePr>
          <p:cNvPr id="9" name="Таблица 8">
            <a:extLst>
              <a:ext uri="{FF2B5EF4-FFF2-40B4-BE49-F238E27FC236}">
                <a16:creationId xmlns="" xmlns:a16="http://schemas.microsoft.com/office/drawing/2014/main" id="{9C0898E4-9536-E7E8-1DFB-B4345C3810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930352"/>
              </p:ext>
            </p:extLst>
          </p:nvPr>
        </p:nvGraphicFramePr>
        <p:xfrm>
          <a:off x="1505945" y="438401"/>
          <a:ext cx="15962294" cy="8993568"/>
        </p:xfrm>
        <a:graphic>
          <a:graphicData uri="http://schemas.openxmlformats.org/drawingml/2006/table">
            <a:tbl>
              <a:tblPr firstRow="1" firstCol="1" bandRow="1"/>
              <a:tblGrid>
                <a:gridCol w="2216231">
                  <a:extLst>
                    <a:ext uri="{9D8B030D-6E8A-4147-A177-3AD203B41FA5}">
                      <a16:colId xmlns="" xmlns:a16="http://schemas.microsoft.com/office/drawing/2014/main" val="316636416"/>
                    </a:ext>
                  </a:extLst>
                </a:gridCol>
                <a:gridCol w="1593769">
                  <a:extLst>
                    <a:ext uri="{9D8B030D-6E8A-4147-A177-3AD203B41FA5}">
                      <a16:colId xmlns="" xmlns:a16="http://schemas.microsoft.com/office/drawing/2014/main" val="565447508"/>
                    </a:ext>
                  </a:extLst>
                </a:gridCol>
                <a:gridCol w="1389655">
                  <a:extLst>
                    <a:ext uri="{9D8B030D-6E8A-4147-A177-3AD203B41FA5}">
                      <a16:colId xmlns="" xmlns:a16="http://schemas.microsoft.com/office/drawing/2014/main" val="4034874885"/>
                    </a:ext>
                  </a:extLst>
                </a:gridCol>
                <a:gridCol w="1938533">
                  <a:extLst>
                    <a:ext uri="{9D8B030D-6E8A-4147-A177-3AD203B41FA5}">
                      <a16:colId xmlns="" xmlns:a16="http://schemas.microsoft.com/office/drawing/2014/main" val="895813264"/>
                    </a:ext>
                  </a:extLst>
                </a:gridCol>
                <a:gridCol w="2252467">
                  <a:extLst>
                    <a:ext uri="{9D8B030D-6E8A-4147-A177-3AD203B41FA5}">
                      <a16:colId xmlns="" xmlns:a16="http://schemas.microsoft.com/office/drawing/2014/main" val="3750684353"/>
                    </a:ext>
                  </a:extLst>
                </a:gridCol>
                <a:gridCol w="1989914">
                  <a:extLst>
                    <a:ext uri="{9D8B030D-6E8A-4147-A177-3AD203B41FA5}">
                      <a16:colId xmlns="" xmlns:a16="http://schemas.microsoft.com/office/drawing/2014/main" val="969673720"/>
                    </a:ext>
                  </a:extLst>
                </a:gridCol>
                <a:gridCol w="2419828">
                  <a:extLst>
                    <a:ext uri="{9D8B030D-6E8A-4147-A177-3AD203B41FA5}">
                      <a16:colId xmlns="" xmlns:a16="http://schemas.microsoft.com/office/drawing/2014/main" val="1688322943"/>
                    </a:ext>
                  </a:extLst>
                </a:gridCol>
                <a:gridCol w="2161897">
                  <a:extLst>
                    <a:ext uri="{9D8B030D-6E8A-4147-A177-3AD203B41FA5}">
                      <a16:colId xmlns="" xmlns:a16="http://schemas.microsoft.com/office/drawing/2014/main" val="1901427963"/>
                    </a:ext>
                  </a:extLst>
                </a:gridCol>
              </a:tblGrid>
              <a:tr h="118259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uk-UA" sz="24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Факультет/н-н інститут</a:t>
                      </a:r>
                      <a:endParaRPr lang="ru-RU" sz="24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К-сть штатних </a:t>
                      </a:r>
                      <a:r>
                        <a:rPr lang="uk-UA" sz="2400" b="1" kern="100" spc="-6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праців-ників</a:t>
                      </a:r>
                      <a:endParaRPr lang="ru-RU" sz="1800" b="1" kern="100" spc="-6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ru-RU" sz="24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4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Пройшли </a:t>
                      </a:r>
                      <a:r>
                        <a:rPr lang="uk-UA" sz="2400" b="1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стажув</a:t>
                      </a:r>
                      <a:r>
                        <a:rPr lang="uk-UA" sz="24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uk-UA" sz="2400" b="1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підв</a:t>
                      </a:r>
                      <a:r>
                        <a:rPr lang="uk-UA" sz="24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uk-UA" sz="2400" b="1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кваліф</a:t>
                      </a:r>
                      <a:r>
                        <a:rPr lang="uk-UA" sz="24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з </a:t>
                      </a:r>
                      <a:r>
                        <a:rPr lang="uk-UA" sz="2400" b="1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підтвердж</a:t>
                      </a:r>
                      <a:r>
                        <a:rPr lang="uk-UA" sz="24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відповідної документації, наявної в </a:t>
                      </a:r>
                      <a:r>
                        <a:rPr lang="uk-UA" sz="2400" b="1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навч</a:t>
                      </a:r>
                      <a:r>
                        <a:rPr lang="uk-UA" sz="24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відділі</a:t>
                      </a:r>
                      <a:endParaRPr lang="ru-RU" sz="18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4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Відсутня інформація</a:t>
                      </a:r>
                      <a:endParaRPr lang="ru-RU" sz="24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4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Обов’язкове проходження </a:t>
                      </a:r>
                      <a:r>
                        <a:rPr lang="uk-UA" sz="2400" b="1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стажув</a:t>
                      </a:r>
                      <a:r>
                        <a:rPr lang="uk-UA" sz="24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до кінця 2025 р.</a:t>
                      </a:r>
                      <a:endParaRPr lang="ru-RU" sz="18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uk-UA" sz="24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Примітка </a:t>
                      </a:r>
                      <a:endParaRPr lang="ru-RU" sz="18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uk-UA" sz="24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(часткове: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uk-UA" sz="24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різні види підвищення кваліфікації: формальне, неформальне, </a:t>
                      </a:r>
                      <a:r>
                        <a:rPr lang="uk-UA" sz="2400" b="1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інформальне</a:t>
                      </a:r>
                      <a:r>
                        <a:rPr lang="uk-UA" sz="24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67053516"/>
                  </a:ext>
                </a:extLst>
              </a:tr>
              <a:tr h="16877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uk-UA" sz="24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Всього</a:t>
                      </a:r>
                      <a:endParaRPr lang="ru-RU" sz="24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uk-UA" sz="2400" b="1" kern="1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ЗВО України</a:t>
                      </a:r>
                      <a:endParaRPr lang="ru-RU" sz="24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uk-UA" sz="2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Міжнародне</a:t>
                      </a:r>
                      <a:endParaRPr lang="ru-RU" sz="24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uk-UA" sz="2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стажування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uk-UA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(з відсутністю звітів)</a:t>
                      </a:r>
                      <a:endParaRPr lang="ru-RU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8A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69080264"/>
                  </a:ext>
                </a:extLst>
              </a:tr>
              <a:tr h="11825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ННІ біології, хімії та біоресурсів</a:t>
                      </a:r>
                      <a:endParaRPr lang="ru-RU" sz="2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(-3 п/п)</a:t>
                      </a:r>
                      <a:endParaRPr lang="ru-RU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(85,1%)</a:t>
                      </a:r>
                      <a:endParaRPr lang="ru-RU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(</a:t>
                      </a:r>
                      <a:r>
                        <a:rPr lang="uk-UA" sz="2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75,0%)</a:t>
                      </a:r>
                      <a:endParaRPr lang="ru-RU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(</a:t>
                      </a:r>
                      <a:r>
                        <a:rPr lang="uk-UA" sz="2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25,0%)</a:t>
                      </a:r>
                      <a:endParaRPr lang="ru-RU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8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3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38805198"/>
                  </a:ext>
                </a:extLst>
              </a:tr>
              <a:tr h="15876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ННІ фізико-технічних та </a:t>
                      </a:r>
                      <a:r>
                        <a:rPr lang="uk-UA" sz="2400" b="1" kern="100" spc="-4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комп’ютерних наук</a:t>
                      </a:r>
                      <a:endParaRPr lang="ru-RU" sz="2400" b="1" kern="100" spc="-4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uk-UA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147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uk-UA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(-10 п/п)</a:t>
                      </a:r>
                      <a:endParaRPr lang="ru-RU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121 (88,3%)</a:t>
                      </a:r>
                      <a:endParaRPr lang="ru-RU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 (80,2%)</a:t>
                      </a:r>
                      <a:endParaRPr lang="ru-RU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 (</a:t>
                      </a:r>
                      <a:r>
                        <a:rPr lang="uk-UA" sz="2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19,8%)</a:t>
                      </a:r>
                      <a:endParaRPr lang="ru-RU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8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uk-UA" sz="3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41151800"/>
                  </a:ext>
                </a:extLst>
              </a:tr>
              <a:tr h="873696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Ф-т архітектури, будівництва та декоративно-прикладного мистецтва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(-4 п/п)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(53,8%)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(61,9%)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</a:t>
                      </a:r>
                      <a:r>
                        <a:rPr lang="uk-UA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38,1%)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8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02217945"/>
                  </a:ext>
                </a:extLst>
              </a:tr>
              <a:tr h="873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Географічний ф-т</a:t>
                      </a:r>
                      <a:endParaRPr lang="ru-RU" sz="2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 (-2 п/п)</a:t>
                      </a:r>
                      <a:endParaRPr lang="ru-RU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 (95,5%)</a:t>
                      </a:r>
                      <a:endParaRPr lang="ru-RU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  (55,8%)</a:t>
                      </a:r>
                      <a:endParaRPr lang="ru-RU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 (</a:t>
                      </a:r>
                      <a:r>
                        <a:rPr lang="uk-UA" sz="2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44,2%)</a:t>
                      </a:r>
                      <a:endParaRPr lang="ru-RU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8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4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4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uk-UA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367395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83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45CC33FD-0302-7165-6DD6-B5070BDC5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="" xmlns:a16="http://schemas.microsoft.com/office/drawing/2014/main" id="{E2A152A1-592F-AFB3-AE21-7FD4436F338A}"/>
              </a:ext>
            </a:extLst>
          </p:cNvPr>
          <p:cNvSpPr txBox="1"/>
          <p:nvPr/>
        </p:nvSpPr>
        <p:spPr>
          <a:xfrm>
            <a:off x="16305949" y="-136304"/>
            <a:ext cx="1982052" cy="1042330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lvl="0" indent="0"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grpSp>
        <p:nvGrpSpPr>
          <p:cNvPr id="5" name="Group 3">
            <a:extLst>
              <a:ext uri="{FF2B5EF4-FFF2-40B4-BE49-F238E27FC236}">
                <a16:creationId xmlns="" xmlns:a16="http://schemas.microsoft.com/office/drawing/2014/main" id="{EB81BCD3-1E5A-53BF-013C-4D4DB0E299F6}"/>
              </a:ext>
            </a:extLst>
          </p:cNvPr>
          <p:cNvGrpSpPr/>
          <p:nvPr/>
        </p:nvGrpSpPr>
        <p:grpSpPr>
          <a:xfrm>
            <a:off x="17907000" y="0"/>
            <a:ext cx="382414" cy="10287000"/>
            <a:chOff x="0" y="0"/>
            <a:chExt cx="1384190" cy="3472227"/>
          </a:xfrm>
          <a:solidFill>
            <a:schemeClr val="accent3">
              <a:lumMod val="50000"/>
            </a:schemeClr>
          </a:solidFill>
        </p:grpSpPr>
        <p:sp>
          <p:nvSpPr>
            <p:cNvPr id="12" name="Freeform 4">
              <a:extLst>
                <a:ext uri="{FF2B5EF4-FFF2-40B4-BE49-F238E27FC236}">
                  <a16:creationId xmlns="" xmlns:a16="http://schemas.microsoft.com/office/drawing/2014/main" id="{650D0F97-D305-380A-F8AE-B05661A3ECF1}"/>
                </a:ext>
              </a:extLst>
            </p:cNvPr>
            <p:cNvSpPr/>
            <p:nvPr/>
          </p:nvSpPr>
          <p:spPr>
            <a:xfrm>
              <a:off x="0" y="0"/>
              <a:ext cx="1384190" cy="3472226"/>
            </a:xfrm>
            <a:custGeom>
              <a:avLst/>
              <a:gdLst/>
              <a:ahLst/>
              <a:cxnLst/>
              <a:rect l="l" t="t" r="r" b="b"/>
              <a:pathLst>
                <a:path w="1384190" h="3472226">
                  <a:moveTo>
                    <a:pt x="0" y="0"/>
                  </a:moveTo>
                  <a:lnTo>
                    <a:pt x="1384190" y="0"/>
                  </a:lnTo>
                  <a:lnTo>
                    <a:pt x="1384190" y="3472226"/>
                  </a:lnTo>
                  <a:lnTo>
                    <a:pt x="0" y="3472226"/>
                  </a:lnTo>
                  <a:close/>
                </a:path>
              </a:pathLst>
            </a:custGeom>
            <a:grpFill/>
          </p:spPr>
        </p:sp>
        <p:sp>
          <p:nvSpPr>
            <p:cNvPr id="13" name="TextBox 5">
              <a:extLst>
                <a:ext uri="{FF2B5EF4-FFF2-40B4-BE49-F238E27FC236}">
                  <a16:creationId xmlns="" xmlns:a16="http://schemas.microsoft.com/office/drawing/2014/main" id="{DE49E59D-9A6B-97BC-DD9B-B17BB45044AE}"/>
                </a:ext>
              </a:extLst>
            </p:cNvPr>
            <p:cNvSpPr txBox="1"/>
            <p:nvPr/>
          </p:nvSpPr>
          <p:spPr>
            <a:xfrm>
              <a:off x="0" y="-19050"/>
              <a:ext cx="1384190" cy="3491277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0" name="Freeform 35">
            <a:extLst>
              <a:ext uri="{FF2B5EF4-FFF2-40B4-BE49-F238E27FC236}">
                <a16:creationId xmlns="" xmlns:a16="http://schemas.microsoft.com/office/drawing/2014/main" id="{DD0AD603-7FD5-25BD-76F2-319E79867C5A}"/>
              </a:ext>
            </a:extLst>
          </p:cNvPr>
          <p:cNvSpPr/>
          <p:nvPr/>
        </p:nvSpPr>
        <p:spPr>
          <a:xfrm>
            <a:off x="-172064" y="-191783"/>
            <a:ext cx="1600200" cy="1526565"/>
          </a:xfrm>
          <a:custGeom>
            <a:avLst/>
            <a:gdLst/>
            <a:ahLst/>
            <a:cxnLst/>
            <a:rect l="l" t="t" r="r" b="b"/>
            <a:pathLst>
              <a:path w="1978437" h="2088475">
                <a:moveTo>
                  <a:pt x="0" y="0"/>
                </a:moveTo>
                <a:lnTo>
                  <a:pt x="1978437" y="0"/>
                </a:lnTo>
                <a:lnTo>
                  <a:pt x="1978437" y="2088474"/>
                </a:lnTo>
                <a:lnTo>
                  <a:pt x="0" y="20884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9391" b="-14543"/>
            </a:stretch>
          </a:blipFill>
        </p:spPr>
      </p:sp>
      <p:sp>
        <p:nvSpPr>
          <p:cNvPr id="8" name="Freeform 36">
            <a:extLst>
              <a:ext uri="{FF2B5EF4-FFF2-40B4-BE49-F238E27FC236}">
                <a16:creationId xmlns="" xmlns:a16="http://schemas.microsoft.com/office/drawing/2014/main" id="{0B6C862E-DAAA-BDD7-A90F-0D5F5B992200}"/>
              </a:ext>
            </a:extLst>
          </p:cNvPr>
          <p:cNvSpPr/>
          <p:nvPr/>
        </p:nvSpPr>
        <p:spPr>
          <a:xfrm>
            <a:off x="0" y="9364533"/>
            <a:ext cx="4419600" cy="4428013"/>
          </a:xfrm>
          <a:custGeom>
            <a:avLst/>
            <a:gdLst/>
            <a:ahLst/>
            <a:cxnLst/>
            <a:rect l="l" t="t" r="r" b="b"/>
            <a:pathLst>
              <a:path w="4687320" h="4687320">
                <a:moveTo>
                  <a:pt x="0" y="0"/>
                </a:moveTo>
                <a:lnTo>
                  <a:pt x="4687319" y="0"/>
                </a:lnTo>
                <a:lnTo>
                  <a:pt x="4687319" y="4687320"/>
                </a:lnTo>
                <a:lnTo>
                  <a:pt x="0" y="46873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grpSp>
        <p:nvGrpSpPr>
          <p:cNvPr id="3" name="Group 41">
            <a:extLst>
              <a:ext uri="{FF2B5EF4-FFF2-40B4-BE49-F238E27FC236}">
                <a16:creationId xmlns="" xmlns:a16="http://schemas.microsoft.com/office/drawing/2014/main" id="{20E7FEAB-54E0-7EA1-9B3F-5694241D0011}"/>
              </a:ext>
            </a:extLst>
          </p:cNvPr>
          <p:cNvGrpSpPr/>
          <p:nvPr/>
        </p:nvGrpSpPr>
        <p:grpSpPr>
          <a:xfrm>
            <a:off x="-457200" y="8995358"/>
            <a:ext cx="2420663" cy="2451180"/>
            <a:chOff x="0" y="0"/>
            <a:chExt cx="812800" cy="812800"/>
          </a:xfrm>
          <a:solidFill>
            <a:schemeClr val="accent3">
              <a:lumMod val="50000"/>
            </a:schemeClr>
          </a:solidFill>
        </p:grpSpPr>
        <p:sp>
          <p:nvSpPr>
            <p:cNvPr id="6" name="Freeform 42">
              <a:extLst>
                <a:ext uri="{FF2B5EF4-FFF2-40B4-BE49-F238E27FC236}">
                  <a16:creationId xmlns="" xmlns:a16="http://schemas.microsoft.com/office/drawing/2014/main" id="{9AE929A4-8E94-01E6-2B99-358E6E3FC40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</p:sp>
        <p:sp>
          <p:nvSpPr>
            <p:cNvPr id="7" name="TextBox 43">
              <a:extLst>
                <a:ext uri="{FF2B5EF4-FFF2-40B4-BE49-F238E27FC236}">
                  <a16:creationId xmlns="" xmlns:a16="http://schemas.microsoft.com/office/drawing/2014/main" id="{E8B287AB-A53A-AA07-8D02-3A144F33087D}"/>
                </a:ext>
              </a:extLst>
            </p:cNvPr>
            <p:cNvSpPr txBox="1"/>
            <p:nvPr/>
          </p:nvSpPr>
          <p:spPr>
            <a:xfrm>
              <a:off x="210651" y="222219"/>
              <a:ext cx="444189" cy="51438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aphicFrame>
        <p:nvGraphicFramePr>
          <p:cNvPr id="9" name="Таблица 8">
            <a:extLst>
              <a:ext uri="{FF2B5EF4-FFF2-40B4-BE49-F238E27FC236}">
                <a16:creationId xmlns="" xmlns:a16="http://schemas.microsoft.com/office/drawing/2014/main" id="{C875CA08-4292-B4E8-4755-033FC37CF3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024934"/>
              </p:ext>
            </p:extLst>
          </p:nvPr>
        </p:nvGraphicFramePr>
        <p:xfrm>
          <a:off x="1402305" y="622461"/>
          <a:ext cx="15962294" cy="8040813"/>
        </p:xfrm>
        <a:graphic>
          <a:graphicData uri="http://schemas.openxmlformats.org/drawingml/2006/table">
            <a:tbl>
              <a:tblPr firstRow="1" firstCol="1" bandRow="1"/>
              <a:tblGrid>
                <a:gridCol w="2179095">
                  <a:extLst>
                    <a:ext uri="{9D8B030D-6E8A-4147-A177-3AD203B41FA5}">
                      <a16:colId xmlns="" xmlns:a16="http://schemas.microsoft.com/office/drawing/2014/main" val="316636416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565447508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4034874885"/>
                    </a:ext>
                  </a:extLst>
                </a:gridCol>
                <a:gridCol w="1905000">
                  <a:extLst>
                    <a:ext uri="{9D8B030D-6E8A-4147-A177-3AD203B41FA5}">
                      <a16:colId xmlns="" xmlns:a16="http://schemas.microsoft.com/office/drawing/2014/main" val="895813264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3750684353"/>
                    </a:ext>
                  </a:extLst>
                </a:gridCol>
                <a:gridCol w="1810074">
                  <a:extLst>
                    <a:ext uri="{9D8B030D-6E8A-4147-A177-3AD203B41FA5}">
                      <a16:colId xmlns="" xmlns:a16="http://schemas.microsoft.com/office/drawing/2014/main" val="969673720"/>
                    </a:ext>
                  </a:extLst>
                </a:gridCol>
                <a:gridCol w="2419828">
                  <a:extLst>
                    <a:ext uri="{9D8B030D-6E8A-4147-A177-3AD203B41FA5}">
                      <a16:colId xmlns="" xmlns:a16="http://schemas.microsoft.com/office/drawing/2014/main" val="1688322943"/>
                    </a:ext>
                  </a:extLst>
                </a:gridCol>
                <a:gridCol w="2161897">
                  <a:extLst>
                    <a:ext uri="{9D8B030D-6E8A-4147-A177-3AD203B41FA5}">
                      <a16:colId xmlns="" xmlns:a16="http://schemas.microsoft.com/office/drawing/2014/main" val="1901427963"/>
                    </a:ext>
                  </a:extLst>
                </a:gridCol>
              </a:tblGrid>
              <a:tr h="118259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uk-UA" sz="24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Факультет/н-н інститут</a:t>
                      </a:r>
                      <a:endParaRPr lang="ru-RU" sz="24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К-сть штатних </a:t>
                      </a:r>
                      <a:r>
                        <a:rPr lang="uk-UA" sz="2400" b="1" kern="100" spc="-6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працівників</a:t>
                      </a:r>
                      <a:endParaRPr lang="ru-RU" sz="1800" b="1" kern="100" spc="-6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ru-RU" sz="24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4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Пройшли </a:t>
                      </a:r>
                      <a:r>
                        <a:rPr lang="uk-UA" sz="2400" b="1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стажув</a:t>
                      </a:r>
                      <a:r>
                        <a:rPr lang="uk-UA" sz="24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uk-UA" sz="2400" b="1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підв</a:t>
                      </a:r>
                      <a:r>
                        <a:rPr lang="uk-UA" sz="24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uk-UA" sz="2400" b="1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кваліф</a:t>
                      </a:r>
                      <a:r>
                        <a:rPr lang="uk-UA" sz="24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з </a:t>
                      </a:r>
                      <a:r>
                        <a:rPr lang="uk-UA" sz="2400" b="1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підтвердж</a:t>
                      </a:r>
                      <a:r>
                        <a:rPr lang="uk-UA" sz="24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відповідної документації, наявної в </a:t>
                      </a:r>
                      <a:r>
                        <a:rPr lang="uk-UA" sz="2400" b="1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навч</a:t>
                      </a:r>
                      <a:r>
                        <a:rPr lang="uk-UA" sz="24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відділі</a:t>
                      </a:r>
                      <a:endParaRPr lang="ru-RU" sz="18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4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Відсутня інформація</a:t>
                      </a:r>
                      <a:endParaRPr lang="ru-RU" sz="24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4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Обов’язкове проходження </a:t>
                      </a:r>
                      <a:r>
                        <a:rPr lang="uk-UA" sz="2400" b="1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стажув</a:t>
                      </a:r>
                      <a:r>
                        <a:rPr lang="uk-UA" sz="24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до кінця 2025 р.</a:t>
                      </a:r>
                      <a:endParaRPr lang="ru-RU" sz="18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uk-UA" sz="24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Примітка </a:t>
                      </a:r>
                      <a:endParaRPr lang="ru-RU" sz="18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uk-UA" sz="24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(часткове: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uk-UA" sz="24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різні види підвищення кваліфікації: формальне, неформальне, </a:t>
                      </a:r>
                      <a:r>
                        <a:rPr lang="uk-UA" sz="2400" b="1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інформальне</a:t>
                      </a:r>
                      <a:r>
                        <a:rPr lang="uk-UA" sz="24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67053516"/>
                  </a:ext>
                </a:extLst>
              </a:tr>
              <a:tr h="16877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uk-UA" sz="2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Всього</a:t>
                      </a:r>
                      <a:endParaRPr lang="ru-RU" sz="24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uk-UA" sz="2400" b="1" kern="1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ЗВО України</a:t>
                      </a:r>
                      <a:endParaRPr lang="ru-RU" sz="24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uk-UA" sz="2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Міжнародне</a:t>
                      </a:r>
                      <a:endParaRPr lang="ru-RU" sz="24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uk-UA" sz="2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стажування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uk-UA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(з відсутністю звітів)</a:t>
                      </a:r>
                      <a:endParaRPr lang="ru-RU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8A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69080264"/>
                  </a:ext>
                </a:extLst>
              </a:tr>
              <a:tr h="10576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Економічний факультет</a:t>
                      </a:r>
                      <a:endParaRPr lang="ru-RU" sz="2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103 (-10 п/п)</a:t>
                      </a:r>
                      <a:endParaRPr lang="ru-RU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 (92,5%)</a:t>
                      </a:r>
                      <a:endParaRPr lang="ru-RU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 (45,3%)</a:t>
                      </a:r>
                      <a:endParaRPr lang="ru-RU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 (54,7%)</a:t>
                      </a:r>
                      <a:endParaRPr lang="ru-RU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8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38805198"/>
                  </a:ext>
                </a:extLst>
              </a:tr>
              <a:tr h="15876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400" b="1" kern="100" spc="-4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Ф-т історії, політології та міжнародних відносин</a:t>
                      </a:r>
                      <a:endParaRPr lang="ru-RU" sz="2400" b="1" kern="100" spc="-4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 (91,1%)</a:t>
                      </a:r>
                      <a:endParaRPr lang="ru-RU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uk-UA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 (64,7%)</a:t>
                      </a:r>
                      <a:endParaRPr lang="ru-RU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(35,3%)</a:t>
                      </a:r>
                      <a:endParaRPr lang="ru-RU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8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4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4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4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4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uk-UA" sz="3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41151800"/>
                  </a:ext>
                </a:extLst>
              </a:tr>
              <a:tr h="8736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uk-UA" sz="2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Ф-т іноземних мов</a:t>
                      </a:r>
                      <a:endParaRPr lang="ru-RU" sz="2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 (-17 п/п)</a:t>
                      </a:r>
                      <a:endParaRPr lang="ru-RU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 (85,7%)</a:t>
                      </a:r>
                      <a:endParaRPr lang="ru-RU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 (70,2%)</a:t>
                      </a:r>
                      <a:endParaRPr lang="ru-RU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(29,8%)</a:t>
                      </a:r>
                      <a:endParaRPr lang="ru-RU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8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uk-UA" sz="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02217945"/>
                  </a:ext>
                </a:extLst>
              </a:tr>
              <a:tr h="14460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Ф-т </a:t>
                      </a:r>
                      <a:r>
                        <a:rPr lang="uk-UA" sz="2400" b="1" kern="100" spc="-5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математики та </a:t>
                      </a:r>
                      <a:r>
                        <a:rPr lang="uk-UA" sz="2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інформатики</a:t>
                      </a:r>
                      <a:endParaRPr lang="ru-RU" sz="2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 (-5 п/п)</a:t>
                      </a:r>
                      <a:endParaRPr lang="ru-RU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(89,3%)</a:t>
                      </a:r>
                      <a:endParaRPr lang="ru-RU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</a:t>
                      </a:r>
                      <a:r>
                        <a:rPr lang="uk-UA" sz="24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uk-UA" sz="2400" kern="1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50,0%)</a:t>
                      </a:r>
                      <a:endParaRPr lang="ru-RU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(</a:t>
                      </a:r>
                      <a:r>
                        <a:rPr lang="uk-UA" sz="2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50,0%)</a:t>
                      </a:r>
                      <a:endParaRPr lang="ru-RU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8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4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4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uk-UA" sz="2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74657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324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633CB81D-D298-E106-F4D2-A7CD30A41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="" xmlns:a16="http://schemas.microsoft.com/office/drawing/2014/main" id="{EEDD5988-ADF5-7A90-DC55-479B50D79631}"/>
              </a:ext>
            </a:extLst>
          </p:cNvPr>
          <p:cNvSpPr txBox="1"/>
          <p:nvPr/>
        </p:nvSpPr>
        <p:spPr>
          <a:xfrm>
            <a:off x="16305949" y="-136304"/>
            <a:ext cx="1982052" cy="1042330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lvl="0" indent="0"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grpSp>
        <p:nvGrpSpPr>
          <p:cNvPr id="5" name="Group 3">
            <a:extLst>
              <a:ext uri="{FF2B5EF4-FFF2-40B4-BE49-F238E27FC236}">
                <a16:creationId xmlns="" xmlns:a16="http://schemas.microsoft.com/office/drawing/2014/main" id="{5F4170A8-F613-1AF5-6940-3F451FB96BDE}"/>
              </a:ext>
            </a:extLst>
          </p:cNvPr>
          <p:cNvGrpSpPr/>
          <p:nvPr/>
        </p:nvGrpSpPr>
        <p:grpSpPr>
          <a:xfrm>
            <a:off x="17983200" y="0"/>
            <a:ext cx="306214" cy="10287000"/>
            <a:chOff x="0" y="0"/>
            <a:chExt cx="1384190" cy="3472227"/>
          </a:xfrm>
          <a:solidFill>
            <a:schemeClr val="accent3">
              <a:lumMod val="50000"/>
            </a:schemeClr>
          </a:solidFill>
        </p:grpSpPr>
        <p:sp>
          <p:nvSpPr>
            <p:cNvPr id="12" name="Freeform 4">
              <a:extLst>
                <a:ext uri="{FF2B5EF4-FFF2-40B4-BE49-F238E27FC236}">
                  <a16:creationId xmlns="" xmlns:a16="http://schemas.microsoft.com/office/drawing/2014/main" id="{5BF9B85B-2889-26D3-1303-A66EFEB5198D}"/>
                </a:ext>
              </a:extLst>
            </p:cNvPr>
            <p:cNvSpPr/>
            <p:nvPr/>
          </p:nvSpPr>
          <p:spPr>
            <a:xfrm>
              <a:off x="0" y="0"/>
              <a:ext cx="1384190" cy="3472226"/>
            </a:xfrm>
            <a:custGeom>
              <a:avLst/>
              <a:gdLst/>
              <a:ahLst/>
              <a:cxnLst/>
              <a:rect l="l" t="t" r="r" b="b"/>
              <a:pathLst>
                <a:path w="1384190" h="3472226">
                  <a:moveTo>
                    <a:pt x="0" y="0"/>
                  </a:moveTo>
                  <a:lnTo>
                    <a:pt x="1384190" y="0"/>
                  </a:lnTo>
                  <a:lnTo>
                    <a:pt x="1384190" y="3472226"/>
                  </a:lnTo>
                  <a:lnTo>
                    <a:pt x="0" y="3472226"/>
                  </a:lnTo>
                  <a:close/>
                </a:path>
              </a:pathLst>
            </a:custGeom>
            <a:grpFill/>
          </p:spPr>
        </p:sp>
        <p:sp>
          <p:nvSpPr>
            <p:cNvPr id="13" name="TextBox 5">
              <a:extLst>
                <a:ext uri="{FF2B5EF4-FFF2-40B4-BE49-F238E27FC236}">
                  <a16:creationId xmlns="" xmlns:a16="http://schemas.microsoft.com/office/drawing/2014/main" id="{4147AC21-B13F-AC4E-1132-563461FB92A5}"/>
                </a:ext>
              </a:extLst>
            </p:cNvPr>
            <p:cNvSpPr txBox="1"/>
            <p:nvPr/>
          </p:nvSpPr>
          <p:spPr>
            <a:xfrm>
              <a:off x="0" y="-19050"/>
              <a:ext cx="1384190" cy="3491277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0" name="Freeform 35">
            <a:extLst>
              <a:ext uri="{FF2B5EF4-FFF2-40B4-BE49-F238E27FC236}">
                <a16:creationId xmlns="" xmlns:a16="http://schemas.microsoft.com/office/drawing/2014/main" id="{EEC281B1-ED20-5578-3019-1B7A30E415BD}"/>
              </a:ext>
            </a:extLst>
          </p:cNvPr>
          <p:cNvSpPr/>
          <p:nvPr/>
        </p:nvSpPr>
        <p:spPr>
          <a:xfrm>
            <a:off x="-172064" y="-191783"/>
            <a:ext cx="1600200" cy="1526565"/>
          </a:xfrm>
          <a:custGeom>
            <a:avLst/>
            <a:gdLst/>
            <a:ahLst/>
            <a:cxnLst/>
            <a:rect l="l" t="t" r="r" b="b"/>
            <a:pathLst>
              <a:path w="1978437" h="2088475">
                <a:moveTo>
                  <a:pt x="0" y="0"/>
                </a:moveTo>
                <a:lnTo>
                  <a:pt x="1978437" y="0"/>
                </a:lnTo>
                <a:lnTo>
                  <a:pt x="1978437" y="2088474"/>
                </a:lnTo>
                <a:lnTo>
                  <a:pt x="0" y="20884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9391" b="-14543"/>
            </a:stretch>
          </a:blipFill>
        </p:spPr>
      </p:sp>
      <p:sp>
        <p:nvSpPr>
          <p:cNvPr id="8" name="Freeform 36">
            <a:extLst>
              <a:ext uri="{FF2B5EF4-FFF2-40B4-BE49-F238E27FC236}">
                <a16:creationId xmlns="" xmlns:a16="http://schemas.microsoft.com/office/drawing/2014/main" id="{322C8C6B-E52C-D764-5D6E-89D7A5619569}"/>
              </a:ext>
            </a:extLst>
          </p:cNvPr>
          <p:cNvSpPr/>
          <p:nvPr/>
        </p:nvSpPr>
        <p:spPr>
          <a:xfrm>
            <a:off x="0" y="9364533"/>
            <a:ext cx="4419600" cy="4428013"/>
          </a:xfrm>
          <a:custGeom>
            <a:avLst/>
            <a:gdLst/>
            <a:ahLst/>
            <a:cxnLst/>
            <a:rect l="l" t="t" r="r" b="b"/>
            <a:pathLst>
              <a:path w="4687320" h="4687320">
                <a:moveTo>
                  <a:pt x="0" y="0"/>
                </a:moveTo>
                <a:lnTo>
                  <a:pt x="4687319" y="0"/>
                </a:lnTo>
                <a:lnTo>
                  <a:pt x="4687319" y="4687320"/>
                </a:lnTo>
                <a:lnTo>
                  <a:pt x="0" y="46873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grpSp>
        <p:nvGrpSpPr>
          <p:cNvPr id="3" name="Group 41">
            <a:extLst>
              <a:ext uri="{FF2B5EF4-FFF2-40B4-BE49-F238E27FC236}">
                <a16:creationId xmlns="" xmlns:a16="http://schemas.microsoft.com/office/drawing/2014/main" id="{B54007A8-5EE6-4348-62F6-0EDE85A9BD3B}"/>
              </a:ext>
            </a:extLst>
          </p:cNvPr>
          <p:cNvGrpSpPr/>
          <p:nvPr/>
        </p:nvGrpSpPr>
        <p:grpSpPr>
          <a:xfrm>
            <a:off x="-457200" y="8995358"/>
            <a:ext cx="2420663" cy="2451180"/>
            <a:chOff x="0" y="0"/>
            <a:chExt cx="812800" cy="812800"/>
          </a:xfrm>
          <a:solidFill>
            <a:schemeClr val="accent3">
              <a:lumMod val="50000"/>
            </a:schemeClr>
          </a:solidFill>
        </p:grpSpPr>
        <p:sp>
          <p:nvSpPr>
            <p:cNvPr id="6" name="Freeform 42">
              <a:extLst>
                <a:ext uri="{FF2B5EF4-FFF2-40B4-BE49-F238E27FC236}">
                  <a16:creationId xmlns="" xmlns:a16="http://schemas.microsoft.com/office/drawing/2014/main" id="{8E4F2FAD-D8FC-7D87-488F-E5D76962389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</p:sp>
        <p:sp>
          <p:nvSpPr>
            <p:cNvPr id="7" name="TextBox 43">
              <a:extLst>
                <a:ext uri="{FF2B5EF4-FFF2-40B4-BE49-F238E27FC236}">
                  <a16:creationId xmlns="" xmlns:a16="http://schemas.microsoft.com/office/drawing/2014/main" id="{86BEAE63-70AA-6B4F-5D38-32CE1C8AE039}"/>
                </a:ext>
              </a:extLst>
            </p:cNvPr>
            <p:cNvSpPr txBox="1"/>
            <p:nvPr/>
          </p:nvSpPr>
          <p:spPr>
            <a:xfrm>
              <a:off x="210651" y="222219"/>
              <a:ext cx="444189" cy="51438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aphicFrame>
        <p:nvGraphicFramePr>
          <p:cNvPr id="9" name="Таблица 8">
            <a:extLst>
              <a:ext uri="{FF2B5EF4-FFF2-40B4-BE49-F238E27FC236}">
                <a16:creationId xmlns="" xmlns:a16="http://schemas.microsoft.com/office/drawing/2014/main" id="{1D329C7B-205A-D120-C67E-078CF0C820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239097"/>
              </p:ext>
            </p:extLst>
          </p:nvPr>
        </p:nvGraphicFramePr>
        <p:xfrm>
          <a:off x="1295401" y="472743"/>
          <a:ext cx="16172838" cy="8556957"/>
        </p:xfrm>
        <a:graphic>
          <a:graphicData uri="http://schemas.openxmlformats.org/drawingml/2006/table">
            <a:tbl>
              <a:tblPr firstRow="1" firstCol="1" bandRow="1"/>
              <a:tblGrid>
                <a:gridCol w="2245463">
                  <a:extLst>
                    <a:ext uri="{9D8B030D-6E8A-4147-A177-3AD203B41FA5}">
                      <a16:colId xmlns="" xmlns:a16="http://schemas.microsoft.com/office/drawing/2014/main" val="316636416"/>
                    </a:ext>
                  </a:extLst>
                </a:gridCol>
                <a:gridCol w="1614791">
                  <a:extLst>
                    <a:ext uri="{9D8B030D-6E8A-4147-A177-3AD203B41FA5}">
                      <a16:colId xmlns="" xmlns:a16="http://schemas.microsoft.com/office/drawing/2014/main" val="565447508"/>
                    </a:ext>
                  </a:extLst>
                </a:gridCol>
                <a:gridCol w="1312821">
                  <a:extLst>
                    <a:ext uri="{9D8B030D-6E8A-4147-A177-3AD203B41FA5}">
                      <a16:colId xmlns="" xmlns:a16="http://schemas.microsoft.com/office/drawing/2014/main" val="4034874885"/>
                    </a:ext>
                  </a:extLst>
                </a:gridCol>
                <a:gridCol w="2059266">
                  <a:extLst>
                    <a:ext uri="{9D8B030D-6E8A-4147-A177-3AD203B41FA5}">
                      <a16:colId xmlns="" xmlns:a16="http://schemas.microsoft.com/office/drawing/2014/main" val="895813264"/>
                    </a:ext>
                  </a:extLst>
                </a:gridCol>
                <a:gridCol w="2216458">
                  <a:extLst>
                    <a:ext uri="{9D8B030D-6E8A-4147-A177-3AD203B41FA5}">
                      <a16:colId xmlns="" xmlns:a16="http://schemas.microsoft.com/office/drawing/2014/main" val="3750684353"/>
                    </a:ext>
                  </a:extLst>
                </a:gridCol>
                <a:gridCol w="2081880">
                  <a:extLst>
                    <a:ext uri="{9D8B030D-6E8A-4147-A177-3AD203B41FA5}">
                      <a16:colId xmlns="" xmlns:a16="http://schemas.microsoft.com/office/drawing/2014/main" val="969673720"/>
                    </a:ext>
                  </a:extLst>
                </a:gridCol>
                <a:gridCol w="2451746">
                  <a:extLst>
                    <a:ext uri="{9D8B030D-6E8A-4147-A177-3AD203B41FA5}">
                      <a16:colId xmlns="" xmlns:a16="http://schemas.microsoft.com/office/drawing/2014/main" val="1688322943"/>
                    </a:ext>
                  </a:extLst>
                </a:gridCol>
                <a:gridCol w="2190413">
                  <a:extLst>
                    <a:ext uri="{9D8B030D-6E8A-4147-A177-3AD203B41FA5}">
                      <a16:colId xmlns="" xmlns:a16="http://schemas.microsoft.com/office/drawing/2014/main" val="1901427963"/>
                    </a:ext>
                  </a:extLst>
                </a:gridCol>
              </a:tblGrid>
              <a:tr h="132573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uk-UA" sz="24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Факультет/н-н інститут</a:t>
                      </a:r>
                      <a:endParaRPr lang="ru-RU" sz="24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К-сть штатних </a:t>
                      </a:r>
                      <a:r>
                        <a:rPr lang="uk-UA" sz="2400" b="1" kern="100" spc="-6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праців-ників</a:t>
                      </a:r>
                      <a:endParaRPr lang="ru-RU" sz="1800" b="1" kern="100" spc="-6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ru-RU" sz="24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4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Пройшли </a:t>
                      </a:r>
                      <a:r>
                        <a:rPr lang="uk-UA" sz="2400" b="1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стажув</a:t>
                      </a:r>
                      <a:r>
                        <a:rPr lang="uk-UA" sz="24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uk-UA" sz="2400" b="1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підв</a:t>
                      </a:r>
                      <a:r>
                        <a:rPr lang="uk-UA" sz="24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uk-UA" sz="2400" b="1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кваліф</a:t>
                      </a:r>
                      <a:r>
                        <a:rPr lang="uk-UA" sz="24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з </a:t>
                      </a:r>
                      <a:r>
                        <a:rPr lang="uk-UA" sz="2400" b="1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підтвердж</a:t>
                      </a:r>
                      <a:r>
                        <a:rPr lang="uk-UA" sz="24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відповідної документації, наявної в </a:t>
                      </a:r>
                      <a:r>
                        <a:rPr lang="uk-UA" sz="2400" b="1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навч</a:t>
                      </a:r>
                      <a:r>
                        <a:rPr lang="uk-UA" sz="24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відділі</a:t>
                      </a:r>
                      <a:endParaRPr lang="ru-RU" sz="18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4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Відсутня інформація</a:t>
                      </a:r>
                      <a:endParaRPr lang="ru-RU" sz="24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4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Обов’язкове проходження </a:t>
                      </a:r>
                      <a:r>
                        <a:rPr lang="uk-UA" sz="2400" b="1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стажув</a:t>
                      </a:r>
                      <a:r>
                        <a:rPr lang="uk-UA" sz="24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до кінця 2025 р.</a:t>
                      </a:r>
                      <a:endParaRPr lang="ru-RU" sz="18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uk-UA" sz="24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Примітка </a:t>
                      </a:r>
                      <a:endParaRPr lang="ru-RU" sz="18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uk-UA" sz="24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(часткове: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uk-UA" sz="24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різні види підвищення кваліфікації: формальне, неформальне, </a:t>
                      </a:r>
                      <a:r>
                        <a:rPr lang="uk-UA" sz="2400" b="1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інформальне</a:t>
                      </a:r>
                      <a:r>
                        <a:rPr lang="uk-UA" sz="24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67053516"/>
                  </a:ext>
                </a:extLst>
              </a:tr>
              <a:tr h="18060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uk-UA" sz="24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Всього</a:t>
                      </a:r>
                      <a:endParaRPr lang="ru-RU" sz="24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uk-UA" sz="2400" b="1" kern="1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ЗВО України</a:t>
                      </a:r>
                      <a:endParaRPr lang="ru-RU" sz="24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uk-UA" sz="2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Міжнародне</a:t>
                      </a:r>
                      <a:endParaRPr lang="ru-RU" sz="24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uk-UA" sz="2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стажування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uk-UA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(з відсутністю звітів)</a:t>
                      </a:r>
                      <a:endParaRPr lang="ru-RU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8A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69080264"/>
                  </a:ext>
                </a:extLst>
              </a:tr>
              <a:tr h="19213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Ф-т педагогіки, психології та соціальної роботи</a:t>
                      </a:r>
                      <a:endParaRPr lang="ru-RU" sz="2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 (-13 п/п)</a:t>
                      </a:r>
                      <a:endParaRPr lang="ru-RU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 (92,2%)</a:t>
                      </a:r>
                      <a:endParaRPr lang="ru-RU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 (81,7%)</a:t>
                      </a:r>
                      <a:endParaRPr lang="ru-RU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 (18,3%)</a:t>
                      </a:r>
                      <a:endParaRPr lang="ru-RU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8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4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4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ru-RU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ru-RU" sz="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38805198"/>
                  </a:ext>
                </a:extLst>
              </a:tr>
              <a:tr h="16679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400" b="1" kern="100" spc="-4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Ф-т фізичної культури, спорту та реабілітації</a:t>
                      </a:r>
                      <a:endParaRPr lang="ru-RU" sz="2400" b="1" kern="100" spc="-4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 (-7 п/п)</a:t>
                      </a:r>
                      <a:endParaRPr lang="ru-RU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 (88%)</a:t>
                      </a:r>
                      <a:endParaRPr lang="ru-RU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(45,5%)</a:t>
                      </a:r>
                      <a:endParaRPr lang="ru-RU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 (54,5%)</a:t>
                      </a:r>
                      <a:endParaRPr lang="ru-RU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8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4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4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ru-RU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ru-RU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41151800"/>
                  </a:ext>
                </a:extLst>
              </a:tr>
              <a:tr h="917913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Філологічний ф-т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(90%)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(55,6%)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(44,4%)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8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02217945"/>
                  </a:ext>
                </a:extLst>
              </a:tr>
              <a:tr h="9179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uk-UA" sz="2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Юридичний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uk-UA" sz="2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ф-т</a:t>
                      </a:r>
                      <a:endParaRPr lang="ru-RU" sz="2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 (-9 п/п)</a:t>
                      </a:r>
                      <a:endParaRPr lang="ru-RU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 (88,1%)</a:t>
                      </a:r>
                      <a:endParaRPr lang="ru-RU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(28,8%)</a:t>
                      </a:r>
                      <a:endParaRPr lang="ru-RU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 (71,2%)</a:t>
                      </a:r>
                      <a:endParaRPr lang="ru-RU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8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3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367395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946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09" y="0"/>
            <a:ext cx="18507211" cy="1767281"/>
            <a:chOff x="0" y="0"/>
            <a:chExt cx="5194988" cy="110911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94988" cy="1109119"/>
            </a:xfrm>
            <a:custGeom>
              <a:avLst/>
              <a:gdLst/>
              <a:ahLst/>
              <a:cxnLst/>
              <a:rect l="l" t="t" r="r" b="b"/>
              <a:pathLst>
                <a:path w="5194988" h="1109119">
                  <a:moveTo>
                    <a:pt x="0" y="0"/>
                  </a:moveTo>
                  <a:lnTo>
                    <a:pt x="5194988" y="0"/>
                  </a:lnTo>
                  <a:lnTo>
                    <a:pt x="5194988" y="1109119"/>
                  </a:lnTo>
                  <a:lnTo>
                    <a:pt x="0" y="1109119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5194988" cy="11281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463480" y="318964"/>
            <a:ext cx="10392516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1" algn="ctr"/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ПРОЄКТ РІШЕННЯ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ЗАСІДАННЯ НАУКОВО-МЕТОДИЧНОЇ  РАДИ</a:t>
            </a:r>
          </a:p>
          <a:p>
            <a:pPr algn="ctr">
              <a:spcBef>
                <a:spcPts val="0"/>
              </a:spcBef>
              <a:buNone/>
            </a:pP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Чернівецького національного університету  імені Юрія Федьковича </a:t>
            </a:r>
          </a:p>
          <a:p>
            <a:pPr algn="ctr">
              <a:spcBef>
                <a:spcPts val="0"/>
              </a:spcBef>
              <a:buNone/>
            </a:pP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від   26  червня 2025 року</a:t>
            </a:r>
            <a:endParaRPr lang="uk-UA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231232" y="3946861"/>
            <a:ext cx="150019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endParaRPr lang="ru-RU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Freeform 35">
            <a:extLst>
              <a:ext uri="{FF2B5EF4-FFF2-40B4-BE49-F238E27FC236}">
                <a16:creationId xmlns="" xmlns:a16="http://schemas.microsoft.com/office/drawing/2014/main" id="{4AB441AC-4B18-15CA-DB7B-0E6355339E4B}"/>
              </a:ext>
            </a:extLst>
          </p:cNvPr>
          <p:cNvSpPr/>
          <p:nvPr/>
        </p:nvSpPr>
        <p:spPr>
          <a:xfrm>
            <a:off x="-609" y="-149928"/>
            <a:ext cx="1978959" cy="2036781"/>
          </a:xfrm>
          <a:custGeom>
            <a:avLst/>
            <a:gdLst/>
            <a:ahLst/>
            <a:cxnLst/>
            <a:rect l="l" t="t" r="r" b="b"/>
            <a:pathLst>
              <a:path w="1978437" h="2088475">
                <a:moveTo>
                  <a:pt x="0" y="0"/>
                </a:moveTo>
                <a:lnTo>
                  <a:pt x="1978437" y="0"/>
                </a:lnTo>
                <a:lnTo>
                  <a:pt x="1978437" y="2088474"/>
                </a:lnTo>
                <a:lnTo>
                  <a:pt x="0" y="20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9391" b="-14543"/>
            </a:stretch>
          </a:blipFill>
        </p:spPr>
      </p:sp>
      <p:sp>
        <p:nvSpPr>
          <p:cNvPr id="8" name="TextBox 8">
            <a:extLst>
              <a:ext uri="{FF2B5EF4-FFF2-40B4-BE49-F238E27FC236}">
                <a16:creationId xmlns="" xmlns:a16="http://schemas.microsoft.com/office/drawing/2014/main" id="{1274DD6C-B777-8A7F-8203-66A873AF2365}"/>
              </a:ext>
            </a:extLst>
          </p:cNvPr>
          <p:cNvSpPr txBox="1"/>
          <p:nvPr/>
        </p:nvSpPr>
        <p:spPr>
          <a:xfrm>
            <a:off x="1347983" y="2205817"/>
            <a:ext cx="15885229" cy="65710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 по 3 питанню: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457200" algn="just">
              <a:buFont typeface="+mj-lt"/>
              <a:buAutoNum type="arabicPeriod"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 про результати моніторингу стану підвищення кваліфікації науково-педагогічних працівників університету за період 2020-2025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взяти до відома.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457200" algn="just">
              <a:buFont typeface="+mj-lt"/>
              <a:buAutoNum type="arabicPeriod"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Активізувати викладачів, які мають виконати план підвищення кваліфікації (стажування) до завершення 2025 р.</a:t>
            </a:r>
          </a:p>
          <a:p>
            <a:pPr marL="3070800" algn="just"/>
            <a:r>
              <a:rPr lang="uk-UA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Відповідальні: заступники деканів факультетів / директорів навчально-наукових інститутів з навчально-методичної роботи, завідувачі кафедр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457200" algn="just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Оновити Положення про підвищення кваліфікації науково-педагогічних працівників Чернівецького національного університету імені Юрія Федьковича з урахуванням нормативних вимог та пропозицій щодо планування, обліку і визнання результатів.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28000" algn="just"/>
            <a:r>
              <a:rPr lang="uk-UA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Відповідальні: проректор з науково-педагогічної роботи та освітньої діяльності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28000" indent="-457200" algn="just">
              <a:spcAft>
                <a:spcPts val="600"/>
              </a:spcAft>
              <a:buFont typeface="+mj-lt"/>
              <a:buAutoNum type="arabicPeriod"/>
            </a:pPr>
            <a:endParaRPr lang="uk-UA" sz="24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70510" algn="r">
              <a:spcAft>
                <a:spcPts val="1000"/>
              </a:spcAft>
            </a:pPr>
            <a:r>
              <a:rPr lang="uk-UA" sz="2000" b="1" i="1" spc="-2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70774" y="1824670"/>
            <a:ext cx="8892659" cy="4924128"/>
            <a:chOff x="0" y="0"/>
            <a:chExt cx="2785608" cy="1542473"/>
          </a:xfrm>
          <a:solidFill>
            <a:schemeClr val="accent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2785608" cy="1542473"/>
            </a:xfrm>
            <a:custGeom>
              <a:avLst/>
              <a:gdLst/>
              <a:ahLst/>
              <a:cxnLst/>
              <a:rect l="l" t="t" r="r" b="b"/>
              <a:pathLst>
                <a:path w="2785608" h="1542473">
                  <a:moveTo>
                    <a:pt x="39177" y="0"/>
                  </a:moveTo>
                  <a:lnTo>
                    <a:pt x="2746431" y="0"/>
                  </a:lnTo>
                  <a:cubicBezTo>
                    <a:pt x="2768068" y="0"/>
                    <a:pt x="2785608" y="17540"/>
                    <a:pt x="2785608" y="39177"/>
                  </a:cubicBezTo>
                  <a:lnTo>
                    <a:pt x="2785608" y="1503296"/>
                  </a:lnTo>
                  <a:cubicBezTo>
                    <a:pt x="2785608" y="1524933"/>
                    <a:pt x="2768068" y="1542473"/>
                    <a:pt x="2746431" y="1542473"/>
                  </a:cubicBezTo>
                  <a:lnTo>
                    <a:pt x="39177" y="1542473"/>
                  </a:lnTo>
                  <a:cubicBezTo>
                    <a:pt x="17540" y="1542473"/>
                    <a:pt x="0" y="1524933"/>
                    <a:pt x="0" y="1503296"/>
                  </a:cubicBezTo>
                  <a:lnTo>
                    <a:pt x="0" y="39177"/>
                  </a:lnTo>
                  <a:cubicBezTo>
                    <a:pt x="0" y="17540"/>
                    <a:pt x="17540" y="0"/>
                    <a:pt x="39177" y="0"/>
                  </a:cubicBezTo>
                  <a:close/>
                </a:path>
              </a:pathLst>
            </a:custGeom>
            <a:grpFill/>
            <a:ln cap="rnd">
              <a:noFill/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785608" cy="158057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03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-1474610" y="-1903771"/>
            <a:ext cx="3413659" cy="361060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lvl="0" indent="0" algn="ctr">
              <a:lnSpc>
                <a:spcPts val="2756"/>
              </a:lnSpc>
              <a:spcBef>
                <a:spcPct val="0"/>
              </a:spcBef>
            </a:pPr>
            <a:endParaRPr/>
          </a:p>
        </p:txBody>
      </p:sp>
      <p:sp>
        <p:nvSpPr>
          <p:cNvPr id="20" name="TextBox 20"/>
          <p:cNvSpPr txBox="1"/>
          <p:nvPr/>
        </p:nvSpPr>
        <p:spPr>
          <a:xfrm>
            <a:off x="7617975" y="1347538"/>
            <a:ext cx="5936051" cy="44732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116"/>
              </a:lnSpc>
              <a:spcBef>
                <a:spcPct val="0"/>
              </a:spcBef>
            </a:pPr>
            <a:endParaRPr lang="uk-UA" sz="5082" b="1" spc="477" dirty="0">
              <a:solidFill>
                <a:srgbClr val="FFFFFF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  <a:p>
            <a:pPr marL="0" lvl="0" indent="0" algn="l">
              <a:lnSpc>
                <a:spcPts val="7116"/>
              </a:lnSpc>
              <a:spcBef>
                <a:spcPct val="0"/>
              </a:spcBef>
            </a:pPr>
            <a:r>
              <a:rPr lang="uk-UA" sz="5082" b="1" spc="477" dirty="0">
                <a:solidFill>
                  <a:srgbClr val="FFFFFF"/>
                </a:solidFill>
                <a:latin typeface="Times New Roman" panose="02020603050405020304" pitchFamily="18" charset="0"/>
                <a:ea typeface="Open Sauce Bold"/>
                <a:cs typeface="Times New Roman" panose="02020603050405020304" pitchFamily="18" charset="0"/>
                <a:sym typeface="Open Sauce Bold"/>
              </a:rPr>
              <a:t>Миру, успіхів,</a:t>
            </a:r>
          </a:p>
          <a:p>
            <a:pPr marL="0" lvl="0" indent="0" algn="l">
              <a:lnSpc>
                <a:spcPts val="7116"/>
              </a:lnSpc>
              <a:spcBef>
                <a:spcPct val="0"/>
              </a:spcBef>
            </a:pPr>
            <a:r>
              <a:rPr lang="uk-UA" sz="5082" b="1" spc="477" dirty="0">
                <a:solidFill>
                  <a:srgbClr val="FFFFFF"/>
                </a:solidFill>
                <a:latin typeface="Times New Roman" panose="02020603050405020304" pitchFamily="18" charset="0"/>
                <a:ea typeface="Open Sauce Bold"/>
                <a:cs typeface="Times New Roman" panose="02020603050405020304" pitchFamily="18" charset="0"/>
                <a:sym typeface="Open Sauce Bold"/>
              </a:rPr>
              <a:t>       добра</a:t>
            </a:r>
          </a:p>
          <a:p>
            <a:pPr marL="0" lvl="0" indent="0" algn="l">
              <a:lnSpc>
                <a:spcPts val="7116"/>
              </a:lnSpc>
              <a:spcBef>
                <a:spcPct val="0"/>
              </a:spcBef>
            </a:pPr>
            <a:r>
              <a:rPr lang="uk-UA" sz="5082" b="1" spc="477" dirty="0">
                <a:solidFill>
                  <a:srgbClr val="FFFFFF"/>
                </a:solidFill>
                <a:latin typeface="Times New Roman" panose="02020603050405020304" pitchFamily="18" charset="0"/>
                <a:ea typeface="Open Sauce Bold"/>
                <a:cs typeface="Times New Roman" panose="02020603050405020304" pitchFamily="18" charset="0"/>
                <a:sym typeface="Open Sauce Bold"/>
              </a:rPr>
              <a:t>Слава Героям!</a:t>
            </a:r>
          </a:p>
          <a:p>
            <a:pPr marL="0" lvl="0" indent="0" algn="l">
              <a:lnSpc>
                <a:spcPts val="7116"/>
              </a:lnSpc>
              <a:spcBef>
                <a:spcPct val="0"/>
              </a:spcBef>
            </a:pPr>
            <a:endParaRPr lang="en-US" sz="5082" b="1" spc="477" dirty="0">
              <a:solidFill>
                <a:srgbClr val="FFFFFF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  <p:graphicFrame>
        <p:nvGraphicFramePr>
          <p:cNvPr id="21" name="Таблица 20">
            <a:extLst>
              <a:ext uri="{FF2B5EF4-FFF2-40B4-BE49-F238E27FC236}">
                <a16:creationId xmlns="" xmlns:a16="http://schemas.microsoft.com/office/drawing/2014/main" id="{51E58149-6E36-7635-63D5-765CA48785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064670"/>
              </p:ext>
            </p:extLst>
          </p:nvPr>
        </p:nvGraphicFramePr>
        <p:xfrm>
          <a:off x="5770774" y="4936130"/>
          <a:ext cx="8892659" cy="1952843"/>
        </p:xfrm>
        <a:graphic>
          <a:graphicData uri="http://schemas.openxmlformats.org/drawingml/2006/table">
            <a:tbl>
              <a:tblPr/>
              <a:tblGrid>
                <a:gridCol w="8892659">
                  <a:extLst>
                    <a:ext uri="{9D8B030D-6E8A-4147-A177-3AD203B41FA5}">
                      <a16:colId xmlns="" xmlns:a16="http://schemas.microsoft.com/office/drawing/2014/main" val="1629649316"/>
                    </a:ext>
                  </a:extLst>
                </a:gridCol>
              </a:tblGrid>
              <a:tr h="195284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CE3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38576411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0362FC51-8495-9C70-181B-08F89CC0765D}"/>
              </a:ext>
            </a:extLst>
          </p:cNvPr>
          <p:cNvSpPr txBox="1"/>
          <p:nvPr/>
        </p:nvSpPr>
        <p:spPr>
          <a:xfrm>
            <a:off x="7980269" y="5388525"/>
            <a:ext cx="4518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Героям слава!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2">
            <a:extLst>
              <a:ext uri="{FF2B5EF4-FFF2-40B4-BE49-F238E27FC236}">
                <a16:creationId xmlns="" xmlns:a16="http://schemas.microsoft.com/office/drawing/2014/main" id="{47C7CC38-42EF-89A2-B1CF-C3E222C83199}"/>
              </a:ext>
            </a:extLst>
          </p:cNvPr>
          <p:cNvGrpSpPr>
            <a:grpSpLocks noChangeAspect="1"/>
          </p:cNvGrpSpPr>
          <p:nvPr/>
        </p:nvGrpSpPr>
        <p:grpSpPr>
          <a:xfrm>
            <a:off x="520940" y="-175590"/>
            <a:ext cx="5181599" cy="10856429"/>
            <a:chOff x="0" y="0"/>
            <a:chExt cx="2858770" cy="6344920"/>
          </a:xfrm>
        </p:grpSpPr>
        <p:sp>
          <p:nvSpPr>
            <p:cNvPr id="9" name="Freeform 3">
              <a:extLst>
                <a:ext uri="{FF2B5EF4-FFF2-40B4-BE49-F238E27FC236}">
                  <a16:creationId xmlns="" xmlns:a16="http://schemas.microsoft.com/office/drawing/2014/main" id="{9F6604D1-F383-1460-8ADA-D7AAD7EE07D2}"/>
                </a:ext>
              </a:extLst>
            </p:cNvPr>
            <p:cNvSpPr/>
            <p:nvPr/>
          </p:nvSpPr>
          <p:spPr>
            <a:xfrm>
              <a:off x="0" y="0"/>
              <a:ext cx="2858770" cy="6344920"/>
            </a:xfrm>
            <a:custGeom>
              <a:avLst/>
              <a:gdLst/>
              <a:ahLst/>
              <a:cxnLst/>
              <a:rect l="l" t="t" r="r" b="b"/>
              <a:pathLst>
                <a:path w="2858770" h="6344920">
                  <a:moveTo>
                    <a:pt x="1827530" y="6344920"/>
                  </a:moveTo>
                  <a:lnTo>
                    <a:pt x="0" y="6344920"/>
                  </a:lnTo>
                  <a:lnTo>
                    <a:pt x="0" y="1031240"/>
                  </a:lnTo>
                  <a:cubicBezTo>
                    <a:pt x="0" y="461010"/>
                    <a:pt x="461010" y="0"/>
                    <a:pt x="1031240" y="0"/>
                  </a:cubicBezTo>
                  <a:lnTo>
                    <a:pt x="2858770" y="0"/>
                  </a:lnTo>
                  <a:lnTo>
                    <a:pt x="2858770" y="5313680"/>
                  </a:lnTo>
                  <a:cubicBezTo>
                    <a:pt x="2858770" y="5883910"/>
                    <a:pt x="2397760" y="6344920"/>
                    <a:pt x="1827530" y="6344920"/>
                  </a:cubicBezTo>
                  <a:close/>
                </a:path>
              </a:pathLst>
            </a:custGeom>
            <a:blipFill>
              <a:blip r:embed="rId3"/>
              <a:stretch>
                <a:fillRect l="-43494" r="-43494"/>
              </a:stretch>
            </a:blipFill>
          </p:spPr>
        </p:sp>
      </p:grpSp>
      <p:grpSp>
        <p:nvGrpSpPr>
          <p:cNvPr id="6" name="Group 41">
            <a:extLst>
              <a:ext uri="{FF2B5EF4-FFF2-40B4-BE49-F238E27FC236}">
                <a16:creationId xmlns="" xmlns:a16="http://schemas.microsoft.com/office/drawing/2014/main" id="{2B5D1FB5-1095-390F-785D-8E0189E89C85}"/>
              </a:ext>
            </a:extLst>
          </p:cNvPr>
          <p:cNvGrpSpPr/>
          <p:nvPr/>
        </p:nvGrpSpPr>
        <p:grpSpPr>
          <a:xfrm>
            <a:off x="14173200" y="8517386"/>
            <a:ext cx="2420663" cy="2451180"/>
            <a:chOff x="0" y="0"/>
            <a:chExt cx="812800" cy="812800"/>
          </a:xfrm>
          <a:solidFill>
            <a:schemeClr val="accent3">
              <a:lumMod val="50000"/>
            </a:schemeClr>
          </a:solidFill>
        </p:grpSpPr>
        <p:sp>
          <p:nvSpPr>
            <p:cNvPr id="7" name="Freeform 42">
              <a:extLst>
                <a:ext uri="{FF2B5EF4-FFF2-40B4-BE49-F238E27FC236}">
                  <a16:creationId xmlns="" xmlns:a16="http://schemas.microsoft.com/office/drawing/2014/main" id="{BFC77308-F2DC-DF5E-C2E4-EA943D083E2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</p:sp>
        <p:sp>
          <p:nvSpPr>
            <p:cNvPr id="10" name="TextBox 43">
              <a:extLst>
                <a:ext uri="{FF2B5EF4-FFF2-40B4-BE49-F238E27FC236}">
                  <a16:creationId xmlns="" xmlns:a16="http://schemas.microsoft.com/office/drawing/2014/main" id="{1564EEDC-3B7A-8BC7-0D68-E8D7BC0C7BEE}"/>
                </a:ext>
              </a:extLst>
            </p:cNvPr>
            <p:cNvSpPr txBox="1"/>
            <p:nvPr/>
          </p:nvSpPr>
          <p:spPr>
            <a:xfrm>
              <a:off x="210651" y="222219"/>
              <a:ext cx="444189" cy="51438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36">
            <a:extLst>
              <a:ext uri="{FF2B5EF4-FFF2-40B4-BE49-F238E27FC236}">
                <a16:creationId xmlns="" xmlns:a16="http://schemas.microsoft.com/office/drawing/2014/main" id="{6542E8FF-2B7E-05EC-144C-DC1E7387F135}"/>
              </a:ext>
            </a:extLst>
          </p:cNvPr>
          <p:cNvSpPr/>
          <p:nvPr/>
        </p:nvSpPr>
        <p:spPr>
          <a:xfrm>
            <a:off x="14800556" y="7493195"/>
            <a:ext cx="4419600" cy="4428013"/>
          </a:xfrm>
          <a:custGeom>
            <a:avLst/>
            <a:gdLst/>
            <a:ahLst/>
            <a:cxnLst/>
            <a:rect l="l" t="t" r="r" b="b"/>
            <a:pathLst>
              <a:path w="4687320" h="4687320">
                <a:moveTo>
                  <a:pt x="0" y="0"/>
                </a:moveTo>
                <a:lnTo>
                  <a:pt x="4687319" y="0"/>
                </a:lnTo>
                <a:lnTo>
                  <a:pt x="4687319" y="4687320"/>
                </a:lnTo>
                <a:lnTo>
                  <a:pt x="0" y="46873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3513</TotalTime>
  <Words>752</Words>
  <Application>Microsoft Office PowerPoint</Application>
  <PresentationFormat>Произвольный</PresentationFormat>
  <Paragraphs>191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Calibri</vt:lpstr>
      <vt:lpstr>Wingdings</vt:lpstr>
      <vt:lpstr>Arial</vt:lpstr>
      <vt:lpstr>Times New Roman</vt:lpstr>
      <vt:lpstr>Open Sauce Bold</vt:lpstr>
      <vt:lpstr>Cambria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оливковий</dc:title>
  <cp:lastModifiedBy>user</cp:lastModifiedBy>
  <cp:revision>1539</cp:revision>
  <dcterms:created xsi:type="dcterms:W3CDTF">2006-08-16T00:00:00Z</dcterms:created>
  <dcterms:modified xsi:type="dcterms:W3CDTF">2025-06-26T08:59:02Z</dcterms:modified>
  <dc:identifier>DAGVxnHuEk4</dc:identifier>
</cp:coreProperties>
</file>