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651" y="-1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14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3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59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835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2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3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89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4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27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95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0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2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83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4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98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DB0180-472E-483F-BED0-D9BCB4474726}" type="datetimeFigureOut">
              <a:rPr lang="uk-UA" smtClean="0"/>
              <a:t>02.09.2024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F4230B-20EB-4D9D-AC21-67A671C25B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7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 </a:t>
            </a:r>
            <a:b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проєкту</a:t>
            </a:r>
            <a:endParaRPr lang="uk-UA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071" y="3675528"/>
            <a:ext cx="7602069" cy="1631577"/>
          </a:xfrm>
        </p:spPr>
        <p:txBody>
          <a:bodyPr>
            <a:noAutofit/>
          </a:bodyPr>
          <a:lstStyle/>
          <a:p>
            <a:r>
              <a:rPr lang="uk-UA" sz="26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6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організацію освітнього процесу </a:t>
            </a:r>
          </a:p>
          <a:p>
            <a:r>
              <a:rPr lang="uk-UA" sz="26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Чернівецькому національному університеті </a:t>
            </a:r>
          </a:p>
          <a:p>
            <a:r>
              <a:rPr lang="uk-UA" sz="26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імені Юрія Федьковича»</a:t>
            </a:r>
            <a:endParaRPr lang="uk-UA" sz="2600" b="1" i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" y="80197"/>
            <a:ext cx="1794342" cy="1712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0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1552" y="143436"/>
            <a:ext cx="7978588" cy="627530"/>
          </a:xfrm>
        </p:spPr>
        <p:txBody>
          <a:bodyPr/>
          <a:lstStyle/>
          <a:p>
            <a:r>
              <a:rPr lang="uk-UA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uk-UA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071" y="3675528"/>
            <a:ext cx="7602069" cy="1631577"/>
          </a:xfrm>
        </p:spPr>
        <p:txBody>
          <a:bodyPr>
            <a:noAutofit/>
          </a:bodyPr>
          <a:lstStyle/>
          <a:p>
            <a:endParaRPr lang="uk-UA" sz="2600" b="1" i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" y="80197"/>
            <a:ext cx="1130955" cy="10493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6213"/>
              </p:ext>
            </p:extLst>
          </p:nvPr>
        </p:nvGraphicFramePr>
        <p:xfrm>
          <a:off x="1362634" y="770966"/>
          <a:ext cx="9950825" cy="5921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434"/>
                <a:gridCol w="8603815"/>
                <a:gridCol w="748576"/>
              </a:tblGrid>
              <a:tr h="2357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ЗАГАЛЬНІ ПОЛОЖЕННЯ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3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ОСВІТНІ ПРОГРАМИ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3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 ЗДОБУТТЯ ВИЩОЇ ОСВІТИ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3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 ОРГАНІЗАЦІЇ ОСВІТНЬОГО ПРОЦЕСУ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3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 ОСВІТНЬОГО ПРОЦЕСУ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6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НАУКОВО-МЕТОДИЧНЕ ЗАБЕЗПЕЧЕННЯ ОСВІТНЬОГО ПРОЦЕСУ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 РЕЗУЛЬТАТІВ НАВЧАННЯ ЗДОБУВАЧІВ ВИЩОЇ ОСВІТИ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53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ВІДРАХУВАННЯ, ПЕРЕРИВАННЯ НАВЧАННЯ, ПОНОВЛЕННЯ І ПЕРЕВЕДЕННЯ ОСІБ, ЯКІ НАВЧАЮТЬСЯ ТА НАДАННЯ ЇМ АКАДЕМІЧНОЇ ВІДПУСТКИ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3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ПРИСВОЄННЯ КВАЛІФІКАЦІЇ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5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УЧАСНИКИ ОСВІТНЬОГО ПРОЦЕСУ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3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АКАДЕМІЧНА МОБІЛЬНІСТЬ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64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ЯКОСТІ ОСВІТНЬОГО ПРОЦЕСУ	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uk-UA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1" marR="3799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4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593276"/>
              </p:ext>
            </p:extLst>
          </p:nvPr>
        </p:nvGraphicFramePr>
        <p:xfrm>
          <a:off x="484093" y="403411"/>
          <a:ext cx="11241743" cy="6185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522"/>
                <a:gridCol w="1163918"/>
                <a:gridCol w="5677647"/>
                <a:gridCol w="2119656"/>
              </a:tblGrid>
              <a:tr h="553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подана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Положення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 щодо врахування пропозиції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4420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МАЙСТРУК ЕДУАРД ВАСИЛЬОВИЧ </a:t>
                      </a:r>
                      <a:r>
                        <a:rPr lang="uk-UA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завідувач кафедри електроніки та енергетики </a:t>
                      </a:r>
                      <a:endParaRPr lang="uk-UA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4.3.5.</a:t>
                      </a:r>
                      <a:endParaRPr lang="uk-UA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Пропонується</a:t>
                      </a:r>
                      <a:r>
                        <a:rPr lang="uk-UA" sz="1800" b="1" i="1" baseline="0" dirty="0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абзаці «</a:t>
                      </a:r>
                      <a:r>
                        <a:rPr lang="uk-UA" sz="1800" b="1" i="1" dirty="0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Курсова робота»</a:t>
                      </a:r>
                      <a:endParaRPr lang="uk-UA" sz="1100" b="1" i="1" dirty="0">
                        <a:solidFill>
                          <a:srgbClr val="A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"/>
                      </a:pP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додати «проєкт»,</a:t>
                      </a:r>
                      <a:r>
                        <a:rPr lang="uk-UA" sz="18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є характерним для освітніх програм політехнічного характеру;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"/>
                      </a:pP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уточнити кількість кредитів</a:t>
                      </a:r>
                      <a:r>
                        <a:rPr lang="uk-UA" sz="1800" b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різні види курсових робіт (проєктів)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менше 3-х кредитів у випадку міждисциплінарної курсової роботи (проєкта);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менше, ніж 1 кредит у випадку курсової роботи з дисципліни;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менше, ніж 1,5 кредити у випадку курсового (проєкта) з дисципліни.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ВРАХОВАНО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774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9.6.2.</a:t>
                      </a:r>
                      <a:endParaRPr lang="uk-UA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«Програма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методика та порядок організації захисту кваліфікаційних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робіт/проєктів»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uk-UA" sz="1800" b="1" i="1" dirty="0" smtClean="0">
                          <a:solidFill>
                            <a:srgbClr val="A8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пропонується вилучити </a:t>
                      </a: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«програма»,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залишивши лише порядок та методику 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ВРАХОВАНО редакційно: 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«Порядок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 захисту кваліфікаційних робіт/проєктів»</a:t>
                      </a:r>
                      <a:endParaRPr lang="uk-UA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31" cy="87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5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786142"/>
              </p:ext>
            </p:extLst>
          </p:nvPr>
        </p:nvGraphicFramePr>
        <p:xfrm>
          <a:off x="502024" y="475130"/>
          <a:ext cx="11214847" cy="5970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5065"/>
                <a:gridCol w="1161134"/>
                <a:gridCol w="5664063"/>
                <a:gridCol w="2114585"/>
              </a:tblGrid>
              <a:tr h="98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подана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Положення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 щодо врахування пропозиції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84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МАРІАН ФІЛАРЕТОВИЧ БИРКА</a:t>
                      </a:r>
                      <a:r>
                        <a:rPr lang="uk-UA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професор кафедри диференціальних рівнянь</a:t>
                      </a:r>
                      <a:endParaRPr lang="uk-UA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Зроблено </a:t>
                      </a: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автоматичний зміст для кращого переходу по тексту документу,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оскільки таке оформлення є зручним для користування у зв’язку із значною кількістю сторінок (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</a:t>
                      </a:r>
                      <a:r>
                        <a:rPr lang="uk-UA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стор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 документу.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ПРИЙНЯТО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31" cy="87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2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15688"/>
              </p:ext>
            </p:extLst>
          </p:nvPr>
        </p:nvGraphicFramePr>
        <p:xfrm>
          <a:off x="493058" y="475129"/>
          <a:ext cx="11250707" cy="5925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352"/>
                <a:gridCol w="1270088"/>
                <a:gridCol w="5108787"/>
                <a:gridCol w="2407480"/>
              </a:tblGrid>
              <a:tr h="65605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подана</a:t>
                      </a:r>
                      <a:endParaRPr lang="uk-UA" sz="16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Положення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 щодо врахування пропозиції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097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МЕЛЕНКО ОКСАНА ВОЛОДИМИРІВНА</a:t>
                      </a:r>
                      <a:r>
                        <a:rPr lang="uk-UA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заступник декана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 навчально-методичної роботи 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п.1.2. … та статуту </a:t>
                      </a:r>
                      <a:r>
                        <a:rPr lang="uk-UA" sz="1800" b="1" dirty="0">
                          <a:solidFill>
                            <a:srgbClr val="A8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вказати Університет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ВРАХОВАНО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54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Розділ 10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Розділ «Учасники освітнього процесу» підняти вище, наприклад, другим, і </a:t>
                      </a:r>
                      <a:r>
                        <a:rPr lang="uk-UA" sz="1800" b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вилучити інформацію, яка дублюється</a:t>
                      </a:r>
                      <a:r>
                        <a:rPr lang="uk-UA" sz="1800" b="1" dirty="0">
                          <a:solidFill>
                            <a:srgbClr val="A8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інших розділах Положення.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ВІДХИЛЕНО, </a:t>
                      </a: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оскільки окрема інформація, що дублюється є важливою для розкриття окремих позицій того чи іншого пункту </a:t>
                      </a: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Положення</a:t>
                      </a:r>
                      <a:endParaRPr lang="uk-UA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31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п. 1.6. «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академічна мобільність здобувачів вищої освіти та науково-педагогічних працівників» </a:t>
                      </a:r>
                      <a:r>
                        <a:rPr lang="uk-UA" sz="1800" b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доповнити </a:t>
                      </a:r>
                      <a:r>
                        <a:rPr lang="uk-UA" sz="1800" b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педагогічними працівниками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ВРАХОВАНО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31" cy="87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27103"/>
              </p:ext>
            </p:extLst>
          </p:nvPr>
        </p:nvGraphicFramePr>
        <p:xfrm>
          <a:off x="475130" y="98611"/>
          <a:ext cx="11241741" cy="673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182"/>
                <a:gridCol w="1077810"/>
                <a:gridCol w="5285188"/>
                <a:gridCol w="2405561"/>
              </a:tblGrid>
              <a:tr h="5141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подана</a:t>
                      </a:r>
                      <a:endParaRPr lang="uk-UA" sz="16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Положення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 щодо врахування пропозиції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5693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МЕЛЕНКО ОКСАНА ВОЛОДИМИРІВНА </a:t>
                      </a:r>
                      <a:r>
                        <a:rPr lang="uk-UA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заступник декана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 навчально-методичної роботи 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  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Пропонується у п. 2.13 Проєктна група … «визначає перелік компетентностей (загальних та фахових) і програмних результатів навчання </a:t>
                      </a: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uk-UA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освітньою програмою (відповідно до стандарту вищої освіти) (переважно кількістю 15-20</a:t>
                      </a: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uk-UA" sz="1600" b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зняти кількість компетентностей, оскільки різними стандартами передбачено різну кількість компетентностей, якщо доповнити власними, то може бути їх </a:t>
                      </a:r>
                      <a:r>
                        <a:rPr lang="uk-UA" sz="1600" b="1" dirty="0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більше.</a:t>
                      </a:r>
                      <a:endParaRPr lang="uk-UA" sz="1600" b="1" dirty="0">
                        <a:solidFill>
                          <a:srgbClr val="A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ВРАХОВАНО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615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5.5.1.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</a:t>
                      </a: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5.5.1</a:t>
                      </a: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 описі обсягу підготовки змінити формулювання «Як правило, на один рік навчання планується 60 кредитів ЄКТС» </a:t>
                      </a:r>
                      <a:r>
                        <a:rPr lang="uk-UA" sz="1600" b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прибрати «як правило»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ВІДХИЛЕНО</a:t>
                      </a: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uk-UA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оскільки </a:t>
                      </a: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кредитів у рік можуть бути доповнені для здобувача освіти згідно його додаткових видів діяльності в межах індивідуальної освітньої траєкторії  </a:t>
                      </a:r>
                      <a:endParaRPr lang="uk-UA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67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10.2.10. 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Пропонується п. 10.2.10. </a:t>
                      </a: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»Навантаження </a:t>
                      </a: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здобувача вищої освіти та кількість контактних </a:t>
                      </a: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годин» </a:t>
                      </a:r>
                      <a:r>
                        <a:rPr lang="uk-UA" sz="1600" b="1" dirty="0">
                          <a:solidFill>
                            <a:srgbClr val="A8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перенести у графік освітнього процесу</a:t>
                      </a:r>
                      <a:endParaRPr lang="uk-UA" sz="1600" b="1" dirty="0">
                        <a:solidFill>
                          <a:srgbClr val="A8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ВІДХИЛЕНО</a:t>
                      </a: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оскільки у цьому розділі описано навантаження усіх учасників освітнього процесу (викладачів та здобувачів)</a:t>
                      </a:r>
                      <a:endParaRPr lang="uk-UA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7" marR="18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31" cy="87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1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054362"/>
              </p:ext>
            </p:extLst>
          </p:nvPr>
        </p:nvGraphicFramePr>
        <p:xfrm>
          <a:off x="502024" y="367553"/>
          <a:ext cx="11214847" cy="631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462"/>
                <a:gridCol w="1129075"/>
                <a:gridCol w="6005919"/>
                <a:gridCol w="2068391"/>
              </a:tblGrid>
              <a:tr h="490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подана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Положення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 щодо врахування пропозиції</a:t>
                      </a:r>
                      <a:endParaRPr lang="uk-UA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843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МАЛЬЦЕВ ВАЛЕНТИН СЕРГІЙОВИЧ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завідувач кафедри української літератури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Пропонується змінити </a:t>
                      </a: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формулювання пункту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«Вибіркові освітні компоненти плануються в обсязі 3 кредити ЄКТС»</a:t>
                      </a:r>
                      <a:r>
                        <a:rPr lang="uk-UA" sz="1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подати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такій редакції 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«Вибіркові освітні компоненти </a:t>
                      </a:r>
                      <a:r>
                        <a:rPr lang="uk-UA" sz="1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 правило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планують в обсязі 3 кредити ЄКТС».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ВРАХОВАНО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23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Пропонується привести </a:t>
                      </a: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відповідність пункти </a:t>
                      </a:r>
                      <a:r>
                        <a:rPr lang="uk-UA" sz="1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7.3. Шкала оцінювання та 7.5. Академічна заборгованість здобувачів освіти щодо трактування оцінки 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- (незадовільно) з обов’язковим повторним курсом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ВРАХОВАНО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редакційно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Пропонується</a:t>
                      </a:r>
                      <a:endParaRPr lang="uk-UA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(незадовільно)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обов’язковим повторним курсом </a:t>
                      </a:r>
                      <a:r>
                        <a:rPr lang="uk-UA" sz="1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змінити на</a:t>
                      </a:r>
                      <a:endParaRPr lang="uk-UA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(незадовільно) </a:t>
                      </a:r>
                      <a:endParaRPr lang="uk-UA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uk-UA" sz="1600" b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обов’язковим самостійним повторним опрацюванням курсу </a:t>
                      </a:r>
                      <a:endParaRPr lang="uk-UA" sz="1600" b="1" dirty="0" smtClean="0">
                        <a:solidFill>
                          <a:srgbClr val="A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uk-UA" sz="1600" b="1" smtClean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перескладання</a:t>
                      </a:r>
                      <a:endParaRPr lang="uk-UA" sz="1600" b="1" dirty="0">
                        <a:solidFill>
                          <a:srgbClr val="A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31" cy="87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4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496446"/>
              </p:ext>
            </p:extLst>
          </p:nvPr>
        </p:nvGraphicFramePr>
        <p:xfrm>
          <a:off x="502024" y="367553"/>
          <a:ext cx="11214847" cy="6336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462"/>
                <a:gridCol w="1129075"/>
                <a:gridCol w="6005919"/>
                <a:gridCol w="2068391"/>
              </a:tblGrid>
              <a:tr h="422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подана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Положення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 щодо врахування пропозиції</a:t>
                      </a:r>
                      <a:endParaRPr lang="uk-UA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45" marR="52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3081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ЛОПАЩУК ІННА АФАНАСІЇВНА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завідувач аспірантури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Доповнити п. 8.3.6. щодо «Поновлення на навчання за Освітніми програмами» абзацом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«Поновлення на навчання здобувачів вищої освіти  третього (освітньо-наукового) рівня здійснюється на строк, що залишився до завершення навчання за відповідною освітньо-науковою програмою (нормативний строк підготовки доктора філософії в аспірантурі становить 4 роки).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ВРАХОВАНО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згідно оновлених нормативних документів </a:t>
                      </a: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03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8.4.2.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A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Доповнити п. 8.4.2. щодо «Переведення здобувачів вищої освіти» абзацом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«Переведення здобувачів вищої освіти  третього (освітньо-наукового) рівня здійснюється на освітньо-наукові програми такого самого рівня вищої освіти на такий самий рік навчання з урахуванням вимог до вступників на відповідну освітньо-наукову програму та аналізу результатів навчання, здобутих особою протягом   попередніх періодів навчання, стосовно її здатності успішно виконати зазначену у заяві освітню програму»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ВРАХОВАНО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згідно оновлених нормативних документів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31" cy="87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0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СПІВПРАЦЮ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161" y="2557463"/>
            <a:ext cx="498167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732</Words>
  <Application>Microsoft Office PowerPoint</Application>
  <PresentationFormat>Широкоэкранный</PresentationFormat>
  <Paragraphs>168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ПРОПОЗИЦІЇ  до проєкту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СПІВПРАЦЮ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ПРОПОЗИЦІЇ  до проєкту</dc:title>
  <dc:creator>user</dc:creator>
  <cp:lastModifiedBy>user</cp:lastModifiedBy>
  <cp:revision>17</cp:revision>
  <dcterms:created xsi:type="dcterms:W3CDTF">2024-08-28T12:24:19Z</dcterms:created>
  <dcterms:modified xsi:type="dcterms:W3CDTF">2024-09-02T08:52:43Z</dcterms:modified>
</cp:coreProperties>
</file>