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sldIdLst>
    <p:sldId id="256" r:id="rId2"/>
    <p:sldId id="260" r:id="rId3"/>
    <p:sldId id="261" r:id="rId4"/>
    <p:sldId id="264" r:id="rId5"/>
    <p:sldId id="265" r:id="rId6"/>
    <p:sldId id="267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40CD0-FEDF-4E0A-B39C-136E43385161}" type="datetimeFigureOut">
              <a:rPr lang="uk-UA" smtClean="0"/>
              <a:t>29.08.2024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F036F-6A71-4193-B152-52DED0BBAA8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8788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F036F-6A71-4193-B152-52DED0BBAA89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4261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F036F-6A71-4193-B152-52DED0BBAA89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32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2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3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41168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268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0509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367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133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678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53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313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02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3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538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39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84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900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59261-A994-469C-97A7-1D4ED97E2D3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8B73C58-381F-4974-BCFD-FCC666F9A74F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57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08773" y="2075543"/>
            <a:ext cx="9814285" cy="3366034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ПОРІВНЯЛЬНА ТАБЛИЦЯ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 ОЦІНЮВАННЯ ОСВІТНІХ ПРОГРАМ</a:t>
            </a:r>
            <a:b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самооцінювання)</a:t>
            </a:r>
          </a:p>
        </p:txBody>
      </p:sp>
      <p:pic>
        <p:nvPicPr>
          <p:cNvPr id="1026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AD06618F-DE2B-4970-B324-E30F0290E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9960" y="0"/>
            <a:ext cx="1662040" cy="166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370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9082" y="89654"/>
            <a:ext cx="107501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 ТА ЦІЛІ ОСВІТНЬОЇ ПРОГРАМИ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6052" y="885618"/>
            <a:ext cx="1141780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xmlns="" id="{87EFFF6A-90F9-2C00-BC13-CE90F427C0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9863120"/>
              </p:ext>
            </p:extLst>
          </p:nvPr>
        </p:nvGraphicFramePr>
        <p:xfrm>
          <a:off x="774192" y="799826"/>
          <a:ext cx="11417808" cy="61806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38">
                  <a:extLst>
                    <a:ext uri="{9D8B030D-6E8A-4147-A177-3AD203B41FA5}">
                      <a16:colId xmlns:a16="http://schemas.microsoft.com/office/drawing/2014/main" xmlns="" val="2701879366"/>
                    </a:ext>
                  </a:extLst>
                </a:gridCol>
                <a:gridCol w="4511151">
                  <a:extLst>
                    <a:ext uri="{9D8B030D-6E8A-4147-A177-3AD203B41FA5}">
                      <a16:colId xmlns:a16="http://schemas.microsoft.com/office/drawing/2014/main" xmlns="" val="3754095100"/>
                    </a:ext>
                  </a:extLst>
                </a:gridCol>
                <a:gridCol w="66060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629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91197758"/>
                  </a:ext>
                </a:extLst>
              </a:tr>
              <a:tr h="2629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17318123"/>
                  </a:ext>
                </a:extLst>
              </a:tr>
              <a:tr h="9237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має 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чітко сформульовані цілі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які відповідають місії та стратегії закладу вищої освіти.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і 5 пункти (1 критерій) СТАРОГО Положення  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(1 критерій) НОВОГО Положення</a:t>
                      </a: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36499439"/>
                  </a:ext>
                </a:extLst>
              </a:tr>
              <a:tr h="92138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Цілі освітньої програми та програмні результати навчання визначаються з урахуванням позицій та потреб заінтересованих сторін.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(2 Критерій) СТАРОГО Положення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пункт (критерій 1) НОВОГО Положення </a:t>
                      </a: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39621678"/>
                  </a:ext>
                </a:extLst>
              </a:tr>
              <a:tr h="12599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Цілі освітньої програми та програмні результати навчання визначаються з урахуванням тенденцій розвитку спеціальності, ринку праці, галузевого та регіонального контексту, а також досвіду аналогічних вітчизняних та іноземних освітніх програм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1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пункт(1 критерій)  СТАРОГО Положення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3 пункт (1 критерій)  НОВОГО Положення       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68585288"/>
                  </a:ext>
                </a:extLst>
              </a:tr>
              <a:tr h="93863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дає можливість досягти результатів навчання, визначених стандартом вищої освіти за відповідною спеціальністю та рівнем вищої освіти (за наявності).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пункт(1 критерій)  СТАРОГО Положення 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4 пункт(1 критерій ) НОВОГО Положення  </a:t>
                      </a: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2654739"/>
                  </a:ext>
                </a:extLst>
              </a:tr>
              <a:tr h="12599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відсутності затвердженого 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стандарту вищої освіти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відповідною спеціальністю та рівнем вищої освіти програмні результати навчання мають відповідати вимогам Національної рамки кваліфікацій для відповідного кваліфікаційного рівня.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3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пункт(1 критерій)  СТАРОГО Положення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5 пункт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(1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критерій)  НОВОГО Положення 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799" marR="29799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06941339"/>
                  </a:ext>
                </a:extLst>
              </a:tr>
            </a:tbl>
          </a:graphicData>
        </a:graphic>
      </p:graphicFrame>
      <p:pic>
        <p:nvPicPr>
          <p:cNvPr id="2050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CFE4C30A-6680-4CC2-B0AF-6095C82EB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808" y="1"/>
            <a:ext cx="774192" cy="77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трелка вправо 3"/>
          <p:cNvSpPr/>
          <p:nvPr/>
        </p:nvSpPr>
        <p:spPr>
          <a:xfrm rot="5400000">
            <a:off x="8520951" y="1554724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право 3">
            <a:extLst>
              <a:ext uri="{FF2B5EF4-FFF2-40B4-BE49-F238E27FC236}">
                <a16:creationId xmlns:a16="http://schemas.microsoft.com/office/drawing/2014/main" xmlns="" id="{08588789-143D-437C-A208-A8CDEDBA5346}"/>
              </a:ext>
            </a:extLst>
          </p:cNvPr>
          <p:cNvSpPr/>
          <p:nvPr/>
        </p:nvSpPr>
        <p:spPr>
          <a:xfrm rot="5400000">
            <a:off x="8520951" y="2518130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8" name="Стрелка вправо 3">
            <a:extLst>
              <a:ext uri="{FF2B5EF4-FFF2-40B4-BE49-F238E27FC236}">
                <a16:creationId xmlns:a16="http://schemas.microsoft.com/office/drawing/2014/main" xmlns="" id="{430EBBC5-3887-4889-B9F7-61FFE5AC5CFC}"/>
              </a:ext>
            </a:extLst>
          </p:cNvPr>
          <p:cNvSpPr/>
          <p:nvPr/>
        </p:nvSpPr>
        <p:spPr>
          <a:xfrm rot="5400000">
            <a:off x="8520951" y="3481536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9" name="Стрелка вправо 3">
            <a:extLst>
              <a:ext uri="{FF2B5EF4-FFF2-40B4-BE49-F238E27FC236}">
                <a16:creationId xmlns:a16="http://schemas.microsoft.com/office/drawing/2014/main" xmlns="" id="{9749C9AF-5A7C-4B3C-AA75-D7E692D9BD45}"/>
              </a:ext>
            </a:extLst>
          </p:cNvPr>
          <p:cNvSpPr/>
          <p:nvPr/>
        </p:nvSpPr>
        <p:spPr>
          <a:xfrm rot="5400000">
            <a:off x="8520951" y="4782562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11" name="Стрелка вправо 3">
            <a:extLst>
              <a:ext uri="{FF2B5EF4-FFF2-40B4-BE49-F238E27FC236}">
                <a16:creationId xmlns:a16="http://schemas.microsoft.com/office/drawing/2014/main" xmlns="" id="{2CACD58A-BDC1-49C7-A66B-29407D330A52}"/>
              </a:ext>
            </a:extLst>
          </p:cNvPr>
          <p:cNvSpPr/>
          <p:nvPr/>
        </p:nvSpPr>
        <p:spPr>
          <a:xfrm rot="5400000">
            <a:off x="8513105" y="5802773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8614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830" y="133082"/>
            <a:ext cx="100040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ТА ЗМІСТ ОСВІТНЬОЇ ПРОГРАМИ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D1D7BC25-1525-6DB4-36D4-A0361D381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456732"/>
              </p:ext>
            </p:extLst>
          </p:nvPr>
        </p:nvGraphicFramePr>
        <p:xfrm>
          <a:off x="591320" y="1435715"/>
          <a:ext cx="11430351" cy="54948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573">
                  <a:extLst>
                    <a:ext uri="{9D8B030D-6E8A-4147-A177-3AD203B41FA5}">
                      <a16:colId xmlns:a16="http://schemas.microsoft.com/office/drawing/2014/main" xmlns="" val="1742392649"/>
                    </a:ext>
                  </a:extLst>
                </a:gridCol>
                <a:gridCol w="5523365">
                  <a:extLst>
                    <a:ext uri="{9D8B030D-6E8A-4147-A177-3AD203B41FA5}">
                      <a16:colId xmlns:a16="http://schemas.microsoft.com/office/drawing/2014/main" xmlns="" val="1684480157"/>
                    </a:ext>
                  </a:extLst>
                </a:gridCol>
                <a:gridCol w="5625413">
                  <a:extLst>
                    <a:ext uri="{9D8B030D-6E8A-4147-A177-3AD203B41FA5}">
                      <a16:colId xmlns:a16="http://schemas.microsoft.com/office/drawing/2014/main" xmlns="" val="3909542507"/>
                    </a:ext>
                  </a:extLst>
                </a:gridCol>
              </a:tblGrid>
              <a:tr h="56638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000" b="1" baseline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baseline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66831477"/>
                  </a:ext>
                </a:extLst>
              </a:tr>
              <a:tr h="125049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освітньої програми має чітку структуру; освітні компоненти, включені до освітньої програми, становлять логічну взаємопов’язану систему та в сукупності дають можливість досягти заявлених цілей та програмних результатів навчання.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</a:t>
                      </a: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доповнено 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освітньої програми забезпечує формування загальнокультурних та громадянських </a:t>
                      </a:r>
                      <a:r>
                        <a:rPr lang="uk-UA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компетентностей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досягнення програмних результатів навчання, що передбачають готовність здобувача самостійно здійснювати аналіз та визначати закономірності суспільних процесів.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7107547"/>
                  </a:ext>
                </a:extLst>
              </a:tr>
              <a:tr h="9840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Обсяг освітньої програми та окремих освітніх компонентів (у кредитах Європейської кредитної </a:t>
                      </a:r>
                      <a:r>
                        <a:rPr lang="uk-UA" sz="1400" b="1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трансферно</a:t>
                      </a:r>
                      <a:r>
                        <a:rPr lang="uk-UA" sz="14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-накопичувальної системи) відповідає фактичному навантаженню здобувачів, досягненню цілей та програмних результатів навчання.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8 пункт (критерій2) Старого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7 пункт(критерій2)  Нового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Положення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8401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освітньої програми та навчальний план підготовки здобувачів вищої освіти за дуальною формою у разі її здійснення узгоджені із завданнями та особливостями цієї форми здобуття освіти.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9 пункт(критерій2)  Старого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Положення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8 пункт (критерій2)  Нового </a:t>
                      </a:r>
                      <a:r>
                        <a:rPr lang="ru-RU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Положення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760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9 доповнено Освітня програма забезпечує набуття здобувачами вищої освіти </a:t>
                      </a:r>
                      <a:r>
                        <a:rPr lang="uk-UA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компетентностей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направлених на досягнення глобальних цілей сталого розвитку до 2030 року, проголошених резолюцією Генеральної Асамблеї Організації Об’єднаних Націй від 25 вересня 2015 року № 70/1, визначених Указом Президента України від ЗО вересня 2019 року № 722.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476" marR="184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8914843"/>
                  </a:ext>
                </a:extLst>
              </a:tr>
            </a:tbl>
          </a:graphicData>
        </a:graphic>
      </p:graphicFrame>
      <p:pic>
        <p:nvPicPr>
          <p:cNvPr id="6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BA5D071E-3626-491A-93E3-4AC5F7208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6285" y="-1"/>
            <a:ext cx="1435715" cy="1435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Стрелка вправо 3">
            <a:extLst>
              <a:ext uri="{FF2B5EF4-FFF2-40B4-BE49-F238E27FC236}">
                <a16:creationId xmlns:a16="http://schemas.microsoft.com/office/drawing/2014/main" xmlns="" id="{27F8DB12-B9EA-452B-B0E2-F045151FE325}"/>
              </a:ext>
            </a:extLst>
          </p:cNvPr>
          <p:cNvSpPr/>
          <p:nvPr/>
        </p:nvSpPr>
        <p:spPr>
          <a:xfrm rot="5400000">
            <a:off x="9027907" y="3398830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8" name="Стрелка вправо 3">
            <a:extLst>
              <a:ext uri="{FF2B5EF4-FFF2-40B4-BE49-F238E27FC236}">
                <a16:creationId xmlns:a16="http://schemas.microsoft.com/office/drawing/2014/main" xmlns="" id="{3878D36E-6F29-4984-9237-402393C157E3}"/>
              </a:ext>
            </a:extLst>
          </p:cNvPr>
          <p:cNvSpPr/>
          <p:nvPr/>
        </p:nvSpPr>
        <p:spPr>
          <a:xfrm rot="5400000">
            <a:off x="9027907" y="4382689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1650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9864" y="239151"/>
            <a:ext cx="848027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КОНТРОЛЬНІ ЗАХОДИ, ОЦІНЮВАННЯ ЗДОБУВАЧІВ ВИЩОЇ ОСВІТИ ТА АКАДЕМІЧНА ДОБРОЧЕСНІСТЬ</a:t>
            </a:r>
            <a:endParaRPr lang="x-none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0B7CDF5F-6BC1-0AFE-9032-BCB80B662F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798335"/>
              </p:ext>
            </p:extLst>
          </p:nvPr>
        </p:nvGraphicFramePr>
        <p:xfrm>
          <a:off x="1102126" y="2032286"/>
          <a:ext cx="10487308" cy="18639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982">
                  <a:extLst>
                    <a:ext uri="{9D8B030D-6E8A-4147-A177-3AD203B41FA5}">
                      <a16:colId xmlns:a16="http://schemas.microsoft.com/office/drawing/2014/main" xmlns="" val="3668031750"/>
                    </a:ext>
                  </a:extLst>
                </a:gridCol>
                <a:gridCol w="5605756">
                  <a:extLst>
                    <a:ext uri="{9D8B030D-6E8A-4147-A177-3AD203B41FA5}">
                      <a16:colId xmlns:a16="http://schemas.microsoft.com/office/drawing/2014/main" xmlns="" val="3302571283"/>
                    </a:ext>
                  </a:extLst>
                </a:gridCol>
                <a:gridCol w="4625570">
                  <a:extLst>
                    <a:ext uri="{9D8B030D-6E8A-4147-A177-3AD203B41FA5}">
                      <a16:colId xmlns:a16="http://schemas.microsoft.com/office/drawing/2014/main" xmlns="" val="2967398438"/>
                    </a:ext>
                  </a:extLst>
                </a:gridCol>
              </a:tblGrid>
              <a:tr h="4576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45728049"/>
                  </a:ext>
                </a:extLst>
              </a:tr>
              <a:tr h="9867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 атестації здобувачів вищої освіти відповідають вимогам стандарту вищої освіти (за наявності).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2 доповнено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навчання підтверджуються результатами єдиного державного кваліфікаційного іспиту за спеціальностями, за якими він запроваджений.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7064" marR="2706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2544391"/>
                  </a:ext>
                </a:extLst>
              </a:tr>
            </a:tbl>
          </a:graphicData>
        </a:graphic>
      </p:graphicFrame>
      <p:pic>
        <p:nvPicPr>
          <p:cNvPr id="6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E6C39C82-0B45-49BE-AE07-9B95DD1B28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1324" y="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41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48403" y="310178"/>
            <a:ext cx="47300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ЛЮДСЬКІ РЕСУРСИ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18BC11B1-4C78-44D5-6C9F-D98E84B3FC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49663"/>
              </p:ext>
            </p:extLst>
          </p:nvPr>
        </p:nvGraphicFramePr>
        <p:xfrm>
          <a:off x="1132245" y="1549617"/>
          <a:ext cx="10772884" cy="4761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173">
                  <a:extLst>
                    <a:ext uri="{9D8B030D-6E8A-4147-A177-3AD203B41FA5}">
                      <a16:colId xmlns:a16="http://schemas.microsoft.com/office/drawing/2014/main" xmlns="" val="864774771"/>
                    </a:ext>
                  </a:extLst>
                </a:gridCol>
                <a:gridCol w="5789186">
                  <a:extLst>
                    <a:ext uri="{9D8B030D-6E8A-4147-A177-3AD203B41FA5}">
                      <a16:colId xmlns:a16="http://schemas.microsoft.com/office/drawing/2014/main" xmlns="" val="2190071288"/>
                    </a:ext>
                  </a:extLst>
                </a:gridCol>
                <a:gridCol w="4751525">
                  <a:extLst>
                    <a:ext uri="{9D8B030D-6E8A-4147-A177-3AD203B41FA5}">
                      <a16:colId xmlns:a16="http://schemas.microsoft.com/office/drawing/2014/main" xmlns="" val="3953399458"/>
                    </a:ext>
                  </a:extLst>
                </a:gridCol>
              </a:tblGrid>
              <a:tr h="76791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27147622"/>
                  </a:ext>
                </a:extLst>
              </a:tr>
              <a:tr h="68976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залучає роботодавців до організації та реалізації освітнього процесу.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uk-UA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Об’єднано 3 і 4 пункти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СТАРОГО Положення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1059426"/>
                  </a:ext>
                </a:extLst>
              </a:tr>
              <a:tr h="9921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залучає до аудиторних занять професіоналів-практиків, експертів галузі, представників роботодавців.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6718967"/>
                  </a:ext>
                </a:extLst>
              </a:tr>
              <a:tr h="99214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сприяє професійному розвитку викладачів через власні програми або у співпраці з іншими організаціями.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Об’єднано 5 і 6 пункти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СТАРОГО Положення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34066604"/>
                  </a:ext>
                </a:extLst>
              </a:tr>
              <a:tr h="13195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стимулює розвиток викладацької майстерності.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51" marR="3995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2768538"/>
                  </a:ext>
                </a:extLst>
              </a:tr>
            </a:tbl>
          </a:graphicData>
        </a:graphic>
      </p:graphicFrame>
      <p:pic>
        <p:nvPicPr>
          <p:cNvPr id="7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6641E3C7-711C-46F0-B4D9-8484D9A0B0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4675" y="-1"/>
            <a:ext cx="1457325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094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7007" y="410684"/>
            <a:ext cx="10131552" cy="2336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ВНУТРІШНЄ ЗАБЕЗПЕЧЕННЯ ЯКОСТІ </a:t>
            </a:r>
            <a:endParaRPr lang="x-none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ОСВІТНЬОЇ ПРОГРАМИ</a:t>
            </a:r>
            <a:endParaRPr lang="x-none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33856" y="5395371"/>
            <a:ext cx="1075944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243194" y="545086"/>
            <a:ext cx="11225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/>
              <a:t> 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95E3BE89-D905-82D6-4B4F-0E49E24F19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4076681"/>
              </p:ext>
            </p:extLst>
          </p:nvPr>
        </p:nvGraphicFramePr>
        <p:xfrm>
          <a:off x="1133856" y="2318997"/>
          <a:ext cx="10541966" cy="1689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4340">
                  <a:extLst>
                    <a:ext uri="{9D8B030D-6E8A-4147-A177-3AD203B41FA5}">
                      <a16:colId xmlns:a16="http://schemas.microsoft.com/office/drawing/2014/main" xmlns="" val="2397642106"/>
                    </a:ext>
                  </a:extLst>
                </a:gridCol>
                <a:gridCol w="5677950">
                  <a:extLst>
                    <a:ext uri="{9D8B030D-6E8A-4147-A177-3AD203B41FA5}">
                      <a16:colId xmlns:a16="http://schemas.microsoft.com/office/drawing/2014/main" xmlns="" val="408729757"/>
                    </a:ext>
                  </a:extLst>
                </a:gridCol>
                <a:gridCol w="4649676">
                  <a:extLst>
                    <a:ext uri="{9D8B030D-6E8A-4147-A177-3AD203B41FA5}">
                      <a16:colId xmlns:a16="http://schemas.microsoft.com/office/drawing/2014/main" xmlns="" val="3353651389"/>
                    </a:ext>
                  </a:extLst>
                </a:gridCol>
              </a:tblGrid>
              <a:tr h="6456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(НОВЕ)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60151369"/>
                  </a:ext>
                </a:extLst>
              </a:tr>
              <a:tr h="9720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забезпечення якості закладу вищої освіти забезпечує вчасне реагування на виявлені недоліки в освітній програмі та/або освітній діяльності з реалізації освітньої програми.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доповнено словами зокрема здійснений через опитування заінтересованих сторін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9695" marR="2969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0963283"/>
                  </a:ext>
                </a:extLst>
              </a:tr>
            </a:tbl>
          </a:graphicData>
        </a:graphic>
      </p:graphicFrame>
      <p:pic>
        <p:nvPicPr>
          <p:cNvPr id="8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9AC8F4DB-5D0C-4810-B169-9E045ADE0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525" y="-1"/>
            <a:ext cx="151447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946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1595" y="334509"/>
            <a:ext cx="6722166" cy="1741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ПРОЗОРІСТЬ ТА ПУБЛІЧНІСТЬ</a:t>
            </a:r>
            <a:endParaRPr lang="x-none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chemeClr val="accent1"/>
              </a:solidFill>
              <a:latin typeface="+mj-lt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AE82A74E-AF19-3B8B-4CEB-18D60C695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548335"/>
              </p:ext>
            </p:extLst>
          </p:nvPr>
        </p:nvGraphicFramePr>
        <p:xfrm>
          <a:off x="1049291" y="1967633"/>
          <a:ext cx="10466775" cy="21889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633">
                  <a:extLst>
                    <a:ext uri="{9D8B030D-6E8A-4147-A177-3AD203B41FA5}">
                      <a16:colId xmlns:a16="http://schemas.microsoft.com/office/drawing/2014/main" xmlns="" val="1169317796"/>
                    </a:ext>
                  </a:extLst>
                </a:gridCol>
                <a:gridCol w="5600629">
                  <a:extLst>
                    <a:ext uri="{9D8B030D-6E8A-4147-A177-3AD203B41FA5}">
                      <a16:colId xmlns:a16="http://schemas.microsoft.com/office/drawing/2014/main" xmlns="" val="2877513208"/>
                    </a:ext>
                  </a:extLst>
                </a:gridCol>
                <a:gridCol w="4616513">
                  <a:extLst>
                    <a:ext uri="{9D8B030D-6E8A-4147-A177-3AD203B41FA5}">
                      <a16:colId xmlns:a16="http://schemas.microsoft.com/office/drawing/2014/main" xmlns="" val="2123963451"/>
                    </a:ext>
                  </a:extLst>
                </a:gridCol>
              </a:tblGrid>
              <a:tr h="6067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1658190"/>
                  </a:ext>
                </a:extLst>
              </a:tr>
              <a:tr h="10891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своєчасно оприлюднює на своєму офіційному </a:t>
                      </a:r>
                      <a:r>
                        <a:rPr lang="uk-UA" sz="16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вебсайті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точну та достовірну інформацію про освітню програму (включаючи її цілі, очікувані результати навчання та компоненти) в обсязі, достатньому для інформування відповідних заінтересованих сторін та суспільства.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3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доповнено</a:t>
                      </a:r>
                      <a:r>
                        <a:rPr lang="uk-UA" sz="16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(освітню програму у повному обсязі, навчальні плани, робочі програми навчальних дисциплін, можливості формування індивідуальної освітньої траєкторії здобувачів вищої освіти)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901" marR="4390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99820416"/>
                  </a:ext>
                </a:extLst>
              </a:tr>
            </a:tbl>
          </a:graphicData>
        </a:graphic>
      </p:graphicFrame>
      <p:pic>
        <p:nvPicPr>
          <p:cNvPr id="5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FE57FB48-8773-4D56-9373-916E01BA8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950" y="0"/>
            <a:ext cx="1543050" cy="154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375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D6CC8C55-2642-1C5D-FF64-242C0F75131C}"/>
              </a:ext>
            </a:extLst>
          </p:cNvPr>
          <p:cNvSpPr/>
          <p:nvPr/>
        </p:nvSpPr>
        <p:spPr>
          <a:xfrm>
            <a:off x="2398497" y="17791"/>
            <a:ext cx="80423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НАВЧАННЯ ЧЕРЕЗ ДОСЛІДЖЕННЯ</a:t>
            </a:r>
            <a:endParaRPr lang="x-none" sz="32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12DDC0EB-A6B4-02D4-4DBD-1BB5C5E59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326019"/>
              </p:ext>
            </p:extLst>
          </p:nvPr>
        </p:nvGraphicFramePr>
        <p:xfrm>
          <a:off x="223529" y="600344"/>
          <a:ext cx="10854047" cy="6121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0776">
                  <a:extLst>
                    <a:ext uri="{9D8B030D-6E8A-4147-A177-3AD203B41FA5}">
                      <a16:colId xmlns:a16="http://schemas.microsoft.com/office/drawing/2014/main" xmlns="" val="402883257"/>
                    </a:ext>
                  </a:extLst>
                </a:gridCol>
                <a:gridCol w="5488769">
                  <a:extLst>
                    <a:ext uri="{9D8B030D-6E8A-4147-A177-3AD203B41FA5}">
                      <a16:colId xmlns:a16="http://schemas.microsoft.com/office/drawing/2014/main" xmlns="" val="2618554232"/>
                    </a:ext>
                  </a:extLst>
                </a:gridCol>
                <a:gridCol w="5094502">
                  <a:extLst>
                    <a:ext uri="{9D8B030D-6E8A-4147-A177-3AD203B41FA5}">
                      <a16:colId xmlns:a16="http://schemas.microsoft.com/office/drawing/2014/main" xmlns="" val="1986659900"/>
                    </a:ext>
                  </a:extLst>
                </a:gridCol>
              </a:tblGrid>
              <a:tr h="1917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2019 року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(СТАРЕ)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Згідно Положення 2024 року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(НОВЕ)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54068731"/>
                  </a:ext>
                </a:extLst>
              </a:tr>
              <a:tr h="121991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</a:t>
                      </a: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-наукової програми відповідає науковим інтересам аспірантів (ад'юнктів) і забезпечує їх повноцінну підготовку до дослідницької та викладацької діяльності в закладах вищої освіти за спеціальністю та/або галуззю.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</a:t>
                      </a: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-наукової (</a:t>
                      </a: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-творчої) програми забезпечує повноцінну підготовку аспірантів (ад’юнктів) до розв’язання комплексних проблем у галузі професійної та/або дослідницько-інноваційної діяльності за відповідною спеціальністю (спеціальностями) та/або галуззю знань (галузями знань), володіння методологією наукової та педагогічної діяльності.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8153336"/>
                  </a:ext>
                </a:extLst>
              </a:tr>
              <a:tr h="10142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організаційно та матеріально забезпечує в межах </a:t>
                      </a: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-наукової програми можливості для проведення й апробації результатів наукових досліджень відповідно до тематики аспірантів (ад'юнктів) (проведення регулярних конференцій, семінарів, колоквіумів, доступ до використання лабораторій, обладнання тощо).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Введено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новий пункт 3 з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аклад вищої освіти здатний сформувати разові спеціалізовані вчені ради (разові спеціалізовані ради з присудження ступеня доктора мистецтва) для атестації аспірантів (ад’юнктів), які навчаються на відповідній освітній програмі.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1703171"/>
                  </a:ext>
                </a:extLst>
              </a:tr>
              <a:tr h="8165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забезпечує можливості для залучення аспірантів (ад'юнктів) до міжнародної академічної спільноти за спеціальністю, зокрема через виступи на конференціях, публікації, участь у спільних дослідницьких </a:t>
                      </a:r>
                      <a:r>
                        <a:rPr lang="uk-UA" sz="12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проєктах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тощо.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3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(Критерій 10) СТАРОГО Положення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4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пункт (Критерій 10) НОВОГО Положення 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00294980"/>
                  </a:ext>
                </a:extLst>
              </a:tr>
              <a:tr h="81652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Наявна практика участі наукових керівників аспірантів у дослідницьких проєктах, результати яких регулярно публікуються та/або практично впроваджуються.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4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пункт (Критерій 10) СТАРОГО Положення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  <a:r>
                        <a:rPr lang="uk-UA" sz="1200" b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пункт (Критерій 10) НОВОГО Положення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8934023"/>
                  </a:ext>
                </a:extLst>
              </a:tr>
              <a:tr h="8474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Заклад вищої освіти забезпечує дотримання академічної доброчесності у професійній діяльності наукових керівників та аспірантів (ад'юнктів), зокрема вживає заходів для унеможливлення наукового керівництва особами, які вчинили порушення академічної доброчесності.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пункт (Критерій 10) СТАРОГО Положення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пункт (Критерій 10) НОВОГО Положення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32715743"/>
                  </a:ext>
                </a:extLst>
              </a:tr>
              <a:tr h="12109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пункт (Критерій 10) СТАРОГО Положення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пункт (Критерій 10) НОВОГО Положення </a:t>
                      </a:r>
                    </a:p>
                  </a:txBody>
                  <a:tcPr marL="19591" marR="19591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6966316"/>
                  </a:ext>
                </a:extLst>
              </a:tr>
            </a:tbl>
          </a:graphicData>
        </a:graphic>
      </p:graphicFrame>
      <p:pic>
        <p:nvPicPr>
          <p:cNvPr id="5" name="Picture 2" descr="ЧЕРНІВЕЦЬКИЙ НАЦІОНАЛЬНИЙ УНІВЕРСИТЕТ ІМЕНІ ЮРІЯ ФЕДЬКОВИЧА Чернівці –  контакти, телефони, директор, сайт, КВЕД – ЄДРПОУ 02071240">
            <a:extLst>
              <a:ext uri="{FF2B5EF4-FFF2-40B4-BE49-F238E27FC236}">
                <a16:creationId xmlns:a16="http://schemas.microsoft.com/office/drawing/2014/main" xmlns="" id="{5C5E1F46-46E4-486C-9E0D-6997F60FA4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6990" y="0"/>
            <a:ext cx="1095009" cy="1095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 вправо 3">
            <a:extLst>
              <a:ext uri="{FF2B5EF4-FFF2-40B4-BE49-F238E27FC236}">
                <a16:creationId xmlns:a16="http://schemas.microsoft.com/office/drawing/2014/main" xmlns="" id="{12772CEF-D4CC-4075-AA38-FDAEEFDCC73D}"/>
              </a:ext>
            </a:extLst>
          </p:cNvPr>
          <p:cNvSpPr/>
          <p:nvPr/>
        </p:nvSpPr>
        <p:spPr>
          <a:xfrm rot="5400000">
            <a:off x="8459358" y="3057923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 dirty="0"/>
          </a:p>
        </p:txBody>
      </p:sp>
      <p:sp>
        <p:nvSpPr>
          <p:cNvPr id="9" name="Стрелка вправо 3">
            <a:extLst>
              <a:ext uri="{FF2B5EF4-FFF2-40B4-BE49-F238E27FC236}">
                <a16:creationId xmlns:a16="http://schemas.microsoft.com/office/drawing/2014/main" xmlns="" id="{41BD05D9-E657-46A8-93BB-8EEFBE550A6A}"/>
              </a:ext>
            </a:extLst>
          </p:cNvPr>
          <p:cNvSpPr/>
          <p:nvPr/>
        </p:nvSpPr>
        <p:spPr>
          <a:xfrm rot="5400000">
            <a:off x="8459357" y="3864064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10" name="Стрелка вправо 3">
            <a:extLst>
              <a:ext uri="{FF2B5EF4-FFF2-40B4-BE49-F238E27FC236}">
                <a16:creationId xmlns:a16="http://schemas.microsoft.com/office/drawing/2014/main" xmlns="" id="{AD85B5F0-209E-4817-8003-9DCD6EBC341B}"/>
              </a:ext>
            </a:extLst>
          </p:cNvPr>
          <p:cNvSpPr/>
          <p:nvPr/>
        </p:nvSpPr>
        <p:spPr>
          <a:xfrm rot="5400000">
            <a:off x="8459357" y="4670205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  <p:sp>
        <p:nvSpPr>
          <p:cNvPr id="11" name="Стрелка вправо 3">
            <a:extLst>
              <a:ext uri="{FF2B5EF4-FFF2-40B4-BE49-F238E27FC236}">
                <a16:creationId xmlns:a16="http://schemas.microsoft.com/office/drawing/2014/main" xmlns="" id="{4591C5C1-E53D-42A7-87B6-72FEB2FEF8A1}"/>
              </a:ext>
            </a:extLst>
          </p:cNvPr>
          <p:cNvSpPr/>
          <p:nvPr/>
        </p:nvSpPr>
        <p:spPr>
          <a:xfrm rot="5400000">
            <a:off x="8459357" y="5537497"/>
            <a:ext cx="354107" cy="6230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913878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2411</TotalTime>
  <Words>1022</Words>
  <Application>Microsoft Office PowerPoint</Application>
  <PresentationFormat>Широкий екран</PresentationFormat>
  <Paragraphs>127</Paragraphs>
  <Slides>8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Віхоть</vt:lpstr>
      <vt:lpstr>ПОРІВНЯЛЬНА ТАБЛИЦЯ КРИТЕРІЇВ ОЦІНЮВАННЯ ОСВІТНІХ ПРОГРАМ (для формування відомостей самооцінювання)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ЗВІТ (ВІДОМОСТІ) ПРО САМООЦІНЮВАННЯ ОСВІТНЬОЇ ПРОГРАМИ</dc:title>
  <dc:creator>ValOdbka Shtefiuk</dc:creator>
  <cp:lastModifiedBy>RePack by Diakov</cp:lastModifiedBy>
  <cp:revision>371</cp:revision>
  <cp:lastPrinted>2024-08-29T05:47:26Z</cp:lastPrinted>
  <dcterms:created xsi:type="dcterms:W3CDTF">2019-09-08T09:12:44Z</dcterms:created>
  <dcterms:modified xsi:type="dcterms:W3CDTF">2024-08-29T06:37:43Z</dcterms:modified>
</cp:coreProperties>
</file>