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922" r:id="rId1"/>
  </p:sldMasterIdLst>
  <p:notesMasterIdLst>
    <p:notesMasterId r:id="rId16"/>
  </p:notesMasterIdLst>
  <p:handoutMasterIdLst>
    <p:handoutMasterId r:id="rId17"/>
  </p:handoutMasterIdLst>
  <p:sldIdLst>
    <p:sldId id="481" r:id="rId2"/>
    <p:sldId id="483" r:id="rId3"/>
    <p:sldId id="499" r:id="rId4"/>
    <p:sldId id="479" r:id="rId5"/>
    <p:sldId id="484" r:id="rId6"/>
    <p:sldId id="485" r:id="rId7"/>
    <p:sldId id="486" r:id="rId8"/>
    <p:sldId id="487" r:id="rId9"/>
    <p:sldId id="488" r:id="rId10"/>
    <p:sldId id="490" r:id="rId11"/>
    <p:sldId id="497" r:id="rId12"/>
    <p:sldId id="496" r:id="rId13"/>
    <p:sldId id="494" r:id="rId14"/>
    <p:sldId id="498" r:id="rId15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CC9900"/>
    <a:srgbClr val="FF6600"/>
    <a:srgbClr val="660033"/>
    <a:srgbClr val="FF9999"/>
    <a:srgbClr val="00FF00"/>
    <a:srgbClr val="CCCC00"/>
    <a:srgbClr val="6600CC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0" autoAdjust="0"/>
    <p:restoredTop sz="94246" autoAdjust="0"/>
  </p:normalViewPr>
  <p:slideViewPr>
    <p:cSldViewPr>
      <p:cViewPr varScale="1">
        <p:scale>
          <a:sx n="89" d="100"/>
          <a:sy n="89" d="100"/>
        </p:scale>
        <p:origin x="121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76" y="-8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3E65E70-37A7-49B1-B911-891FEF5D61E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70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52FA66C-C03E-4D0C-8403-398F9CA8F7C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356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447C8EE-D17D-41DC-8635-191F79576C61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0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15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117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93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139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5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DC3A8-7E8F-4101-9E66-3E285E46B053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51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C9D15-1EBE-4826-8B66-EF0659A6858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1387-B710-4054-9CE2-89BC26E1C3B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70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F2D5846-9D59-4808-8E23-CAC30B55CC8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86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FCE9F4C-19B1-48D7-A215-4D914C63B64B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34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7EF3F9C-2A53-49B1-965E-62DFBF4AFA6C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47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703D6-20A0-4CF1-A00F-5D4E8BAD410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15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00B42-2BEA-4A94-9544-8EF32812673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5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3FD00-1DC6-43ED-89D3-CA8D8DE9477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82768E3B-E2D6-4198-9CAA-679C0DC0CEF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303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F9F9F07-9700-482E-97C4-29D09D8D3334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8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772816"/>
            <a:ext cx="8856984" cy="4104456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якість навчально-методичного забезпечення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програм/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 (магістерського) та 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 (бакалаврського) 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рівня </a:t>
            </a:r>
            <a:b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вищої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освіти, що проходять акредитацію</a:t>
            </a:r>
            <a:b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 ІІ семестрі 2024-2025 </a:t>
            </a:r>
            <a:r>
              <a:rPr lang="uk-UA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7164288" y="188640"/>
            <a:ext cx="1763687" cy="1813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847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УКРАЇНСЬКА МОВА ТА ЛІТЕРАТУРА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014 СЕРЕДНЯ ОСВІТА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644" y="658135"/>
            <a:ext cx="6408712" cy="724690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Забезпечують кафедри: сучасної української мови,</a:t>
            </a:r>
          </a:p>
          <a:p>
            <a:pPr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української літератури,</a:t>
            </a:r>
          </a:p>
          <a:p>
            <a:pPr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історії та культури української мови </a:t>
            </a:r>
            <a:endParaRPr lang="uk-UA" altLang="ru-RU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358" y="1428255"/>
            <a:ext cx="3888432" cy="616767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Обов'язкові компоненти ОП -38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Вибіркові </a:t>
            </a:r>
            <a:r>
              <a:rPr lang="uk-UA" alt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- 19</a:t>
            </a:r>
            <a:endParaRPr lang="uk-UA" altLang="ru-RU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30" y="3212976"/>
            <a:ext cx="3991906" cy="36037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b="1" kern="1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«Освітні програми»,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про наявність навчально-методичного забезпечення: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всіх навчальних дисциплін  згідно з ОП та навчальним планом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971600" y="2060848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507123" y="1628800"/>
            <a:ext cx="3043064" cy="115212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662735" y="3645024"/>
            <a:ext cx="4481263" cy="182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дозавантажити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вибіркових навчальних дисциплін та відповідно робочі програми навчальних дисциплін, вибраних студентами; 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проаналізувати доцільність поданої літератури 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 окремих ОК основну літературу доповнити власним виданням)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вилучити застарілу. 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627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ФІЗИЧНА КУЛЬТУРА І СПОРТ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674398"/>
            <a:ext cx="6192688" cy="59436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та методики фізичного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виховання і спорту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772" y="1355507"/>
            <a:ext cx="4032448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- 37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- 20</a:t>
            </a:r>
            <a:endParaRPr lang="uk-UA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528" y="3717032"/>
            <a:ext cx="4104456" cy="208823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«Студенту»,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</a:t>
            </a:r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наявність навчально-методичного забезпечення:</a:t>
            </a:r>
            <a:r>
              <a:rPr lang="uk-UA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187624" y="2348880"/>
            <a:ext cx="3165306" cy="100811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508104" y="1596463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499992" y="3356992"/>
            <a:ext cx="4567970" cy="3123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привести у відповідність до встановлених вимог 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титильну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зворотню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сторінки робочих програм навчальних дисциплін </a:t>
            </a:r>
            <a:r>
              <a:rPr lang="uk-UA" sz="1400" i="1" dirty="0">
                <a:latin typeface="Times New Roman" panose="02020603050405020304" pitchFamily="18" charset="0"/>
                <a:ea typeface="Calibri" panose="020F0502020204030204" pitchFamily="34" charset="0"/>
              </a:rPr>
              <a:t>(зокрема, в частині реквізитів);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упорядкувати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вибіркових навчальних дисциплін згідно встановленого зразка</a:t>
            </a:r>
            <a:r>
              <a:rPr lang="uk-UA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«Викладач»;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окремі робочі програми  навчальних дисциплін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частині доповнення деяких складових: 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перелік питань лекційних, практичних занять, види самостійної роботи, критерії оцінювання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навчальних досягнень студентів;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b="1" i="1" kern="1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09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ФІТНЕС ТА РЕКРЕАЦІЯ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687314"/>
            <a:ext cx="6955540" cy="58144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та методики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 і спорту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1370746"/>
            <a:ext cx="4536504" cy="56825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-37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544" y="3429000"/>
            <a:ext cx="4195192" cy="338774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«Студенту», яка містить інформацію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наявність навчально-методичного забезпечення: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kern="1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568464" y="1950638"/>
            <a:ext cx="3093298" cy="103902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6012160" y="1370745"/>
            <a:ext cx="3024336" cy="10801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860032" y="2541704"/>
            <a:ext cx="4032448" cy="3985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400" b="1" i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оприлюднити </a:t>
            </a: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титулки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окремих робочих програм навчальних з відповідними реквізитами;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«Викладач»;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та оприлюднити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та робочі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програми окремих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вибіркових навчальних дисциплін;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СРС деталізувати за видами діяльності;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доповнити РПНД основними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складовими:       </a:t>
            </a:r>
            <a:r>
              <a:rPr lang="uk-UA" sz="1400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пререквізити</a:t>
            </a:r>
            <a:r>
              <a:rPr lang="uk-UA" sz="1400" i="1" dirty="0">
                <a:latin typeface="Times New Roman" panose="02020603050405020304" pitchFamily="18" charset="0"/>
                <a:ea typeface="Calibri" panose="020F0502020204030204" pitchFamily="34" charset="0"/>
              </a:rPr>
              <a:t>, перелік питань до самоконтролю та підсумкового контролю, зарахування неформальної освіти, політика академічної 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доброчесності;</a:t>
            </a:r>
            <a:endParaRPr lang="uk-UA" sz="14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застарілу літератури. 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</a:pPr>
            <a:r>
              <a:rPr lang="uk-UA" sz="14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600" kern="1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uk-UA" sz="1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589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ФІЗИЧНА КУЛЬТУРА 014 СЕРЕДНЯ ОСВІТА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714879"/>
            <a:ext cx="6552728" cy="40986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фізичної культури та основ здоров’я  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112" y="1182474"/>
            <a:ext cx="4392488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-34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</a:t>
            </a:r>
            <a:r>
              <a:rPr lang="uk-UA" altLang="ru-RU" sz="20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058" y="2708920"/>
            <a:ext cx="3991906" cy="34281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«Студенту»,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 наявність навчально-методичного забезпечення: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 навчальних дисциплін  згідно з ОП та навчальним планом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132158" y="2439787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45345" y="1284323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739051" y="2321412"/>
            <a:ext cx="4245426" cy="5395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оприлюднити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титулки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окремих робочих програм навчальних з відповідними реквізитами, зокрема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та ін.;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та оприлюднити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та робочі програми окремих вибіркових навчальних дисциплін;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СРС деталізувати за видами діяльності;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доповнити РПНД основними складовими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(</a:t>
            </a:r>
            <a:r>
              <a:rPr lang="uk-UA" sz="1400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пререквізити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перелік питань до самоконтролю та підсумкового контролю, зарахування неформальної освіти, політика академічної доброчесності);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літератури</a:t>
            </a:r>
          </a:p>
          <a:p>
            <a:pPr algn="just">
              <a:lnSpc>
                <a:spcPct val="120000"/>
              </a:lnSpc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нформація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проаналізована на </a:t>
            </a: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гугл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диску </a:t>
            </a:r>
            <a:r>
              <a:rPr lang="uk-UA" sz="14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(за курсами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i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uk-UA" sz="1600" b="1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</a:pPr>
            <a:endParaRPr lang="uk-UA" sz="1400" b="1" kern="1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endParaRPr lang="uk-UA" sz="16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2119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34314AF6-F65B-95AF-B0DA-5EBBC0FC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967450"/>
              </p:ext>
            </p:extLst>
          </p:nvPr>
        </p:nvGraphicFramePr>
        <p:xfrm>
          <a:off x="899592" y="1196752"/>
          <a:ext cx="7488832" cy="3455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678">
                  <a:extLst>
                    <a:ext uri="{9D8B030D-6E8A-4147-A177-3AD203B41FA5}">
                      <a16:colId xmlns:a16="http://schemas.microsoft.com/office/drawing/2014/main" xmlns="" val="1697376881"/>
                    </a:ext>
                  </a:extLst>
                </a:gridCol>
                <a:gridCol w="7142154">
                  <a:extLst>
                    <a:ext uri="{9D8B030D-6E8A-4147-A177-3AD203B41FA5}">
                      <a16:colId xmlns:a16="http://schemas.microsoft.com/office/drawing/2014/main" xmlns="" val="5534397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з/п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extLst>
                  <a:ext uri="{0D108BD9-81ED-4DB2-BD59-A6C34878D82A}">
                    <a16:rowId xmlns:a16="http://schemas.microsoft.com/office/drawing/2014/main" xmlns="" val="761251324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Фаховим комісіям кафедр, гарантам ОП,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завідувачам кафедр обговорити зауваження, рекомендації та виробити шляхи удосконалення РПНД.</a:t>
                      </a:r>
                    </a:p>
                    <a:p>
                      <a:pPr algn="just"/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3526640848"/>
                  </a:ext>
                </a:extLst>
              </a:tr>
              <a:tr h="8327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2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Оприлюднити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РПНД на сайті кафедр для доступу</a:t>
                      </a: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здобувачам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вищої освіти.</a:t>
                      </a:r>
                      <a:endParaRPr lang="ru-RU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732058127"/>
                  </a:ext>
                </a:extLst>
              </a:tr>
              <a:tr h="111037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uk-UA" sz="1200" b="1" kern="1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kern="1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uk-UA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 </a:t>
                      </a:r>
                      <a:endParaRPr lang="ru-RU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Заслухати</a:t>
                      </a:r>
                      <a:r>
                        <a:rPr lang="uk-UA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результати про удосконалення РПНД на засіданнях методичних радах факультетів /навчально-наукових інститутів.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860" marR="19860" marT="0" marB="0" anchor="ctr"/>
                </a:tc>
                <a:extLst>
                  <a:ext uri="{0D108BD9-81ED-4DB2-BD59-A6C34878D82A}">
                    <a16:rowId xmlns:a16="http://schemas.microsoft.com/office/drawing/2014/main" xmlns="" val="497894331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157540" y="116632"/>
            <a:ext cx="878956" cy="8640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A9117D93-52BF-618C-0926-E4D1C7CF754F}"/>
              </a:ext>
            </a:extLst>
          </p:cNvPr>
          <p:cNvSpPr/>
          <p:nvPr/>
        </p:nvSpPr>
        <p:spPr>
          <a:xfrm>
            <a:off x="1835696" y="188640"/>
            <a:ext cx="6120680" cy="5040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600" b="1" kern="1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УЗАГАЛЬНЕНІ </a:t>
            </a:r>
            <a:r>
              <a:rPr lang="uk-UA" sz="1600" b="1" kern="1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  <a:r>
              <a:rPr lang="uk-UA" sz="1600" b="1" kern="1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 УДОСКОНАЛЕННЯ</a:t>
            </a:r>
            <a:endParaRPr lang="uk-UA" sz="1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814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endParaRPr lang="uk-UA" alt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2002" y="586815"/>
            <a:ext cx="6453141" cy="537929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терапії, реабілітації та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18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здоров’язбережувальних</a:t>
            </a: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технологій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0375" y="3140967"/>
            <a:ext cx="4327649" cy="367577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«Студенту», яка містить інформацію про наявність навчально-методичного забезпечення: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вибіркових навчальних дисциплін 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навчальних дисциплін  згідно з ОП та навчальним планом 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  <a:endParaRPr lang="uk-UA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12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551035" y="1680733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292080" y="1695795"/>
            <a:ext cx="3456383" cy="9687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823592" y="2729354"/>
            <a:ext cx="42454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«Викладач»;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титулці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ОК9 дати правильну назву ОП;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ОК доповнити критеріями оцінювання за результатами  виконаних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видів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робіт;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окремі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робочі програми доповнити елементами, важливими для інформації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студенту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види самостійній  роботи; перелік питань до лекційних та практичних занять та ін.;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оприлюднити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сайті кафедри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обов’язкових </a:t>
            </a:r>
            <a:r>
              <a:rPr lang="uk-UA" sz="1400" smtClean="0">
                <a:latin typeface="Times New Roman" panose="02020603050405020304" pitchFamily="18" charset="0"/>
                <a:ea typeface="Calibri" panose="020F0502020204030204" pitchFamily="34" charset="0"/>
              </a:rPr>
              <a:t>навчальних дисциплін</a:t>
            </a:r>
            <a:r>
              <a:rPr lang="uk-UA" sz="1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та робочі програми вибіркових </a:t>
            </a:r>
            <a:r>
              <a:rPr lang="uk-UA" sz="1400" smtClean="0">
                <a:latin typeface="Times New Roman" panose="02020603050405020304" pitchFamily="18" charset="0"/>
                <a:ea typeface="Calibri" panose="020F0502020204030204" pitchFamily="34" charset="0"/>
              </a:rPr>
              <a:t>навчальних дисциплін;</a:t>
            </a:r>
            <a:endParaRPr lang="uk-UA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застарілу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літературу.</a:t>
            </a:r>
            <a:endParaRPr lang="uk-UA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_s115735">
            <a:extLst>
              <a:ext uri="{FF2B5EF4-FFF2-40B4-BE49-F238E27FC236}">
                <a16:creationId xmlns="" xmlns:a16="http://schemas.microsoft.com/office/drawing/2014/main" id="{9E25EE72-E52A-07DB-8D9D-D20A6FF8F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65" y="1124744"/>
            <a:ext cx="5904656" cy="54916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</a:t>
            </a:r>
            <a:r>
              <a:rPr lang="uk-UA" alt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– 14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ко</a:t>
            </a:r>
            <a:r>
              <a:rPr lang="uk-UA" altLang="ru-RU" sz="1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alt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поненти ОП – 27</a:t>
            </a:r>
            <a:endParaRPr lang="uk-UA" altLang="ru-RU" sz="1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2" descr="https://preschool.chnu.edu.ua/media/v1kl2bsm/sait.jpg?cc=0,0.11478411306042885,0,0.11484551656920086&amp;width=1920&amp;height=832&amp;format=webp&amp;quality=8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" descr="https://preschool.chnu.edu.ua/media/v1kl2bsm/sait.jpg?cc=0,0.11478411306042885,0,0.11484551656920086&amp;width=1920&amp;height=832&amp;format=webp&amp;quality=8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https://preschool.chnu.edu.ua/media/v1kl2bsm/sait.jpg?cc=0,0.11478411306042885,0,0.11484551656920086&amp;width=1920&amp;height=832&amp;format=webp&amp;quality=80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C:\Users\Admin\Downloads\sait.web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Нет описания фото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769238"/>
            <a:ext cx="1187623" cy="8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78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ЛОГОПЕДІЯ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37652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674398"/>
            <a:ext cx="6840761" cy="663345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педагогіки і психології дошкільної 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спеціальної освіти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524" y="1488289"/>
            <a:ext cx="4045418" cy="619789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-30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- 15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7975" y="3428999"/>
            <a:ext cx="4354761" cy="338774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«Освітній процес», яка містить інформацію </a:t>
            </a:r>
            <a:r>
              <a:rPr lang="uk-UA" sz="5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навчально-методичного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навчальних дисциплін  згідно з ОП та навчальним планом </a:t>
            </a:r>
            <a:r>
              <a:rPr lang="uk-UA" sz="5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ru-RU" sz="6400" b="1" kern="1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5600" b="1" kern="1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314435" y="2420888"/>
            <a:ext cx="3165306" cy="7920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95942" y="1579129"/>
            <a:ext cx="3165306" cy="9137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5054898" y="2833882"/>
            <a:ext cx="3991906" cy="4669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завершити розробку робочих програм окремих вибіркових ОК, вибраних студентами 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(весняний семестр);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ооформити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відповідними реквізитами  титульну сторінку робочих програм навчальних дисциплін;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окремі ОК структурними елементами 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(шкала оцінювання, зарахування результатів неформальної освіти);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вилучити застарілу літературу.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utoShape 2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4689765" y="133774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41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КІБЕРБЕЗПЕКА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37652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674399"/>
            <a:ext cx="6840761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радіотехніки та інформаційної безпеки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524" y="1092961"/>
            <a:ext cx="4045418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- 28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15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5536" y="3434275"/>
            <a:ext cx="4294229" cy="338774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сайті кафедри наявна рубрика «Акредитація», яка містить інформацію </a:t>
            </a:r>
            <a:r>
              <a:rPr lang="uk-UA" sz="5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навчально-методичного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5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навчальних дисциплін  згідно з ОП та навчальним планом </a:t>
            </a:r>
            <a:r>
              <a:rPr lang="uk-UA" sz="5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kern="1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ru-RU" sz="6400" b="1" kern="1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5600" b="1" kern="1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314435" y="1989101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736329" y="1433497"/>
            <a:ext cx="3165306" cy="12547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689765" y="3028787"/>
            <a:ext cx="4357039" cy="397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sz="1400" b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окремі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навчальних дисциплін відповідними реквізитами;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зазначити  в окремих ОК рубрику «Викладач»;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доопрацювати робочі програми та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</a:t>
            </a: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них окремих обов’язкових навчальних дисциплін;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літературу.</a:t>
            </a: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u-RU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utoShape 2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4689765" y="133774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Кафедра радіотехніки та інформаційної безпеки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523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БІОТЕХНОЛОГІЇ ТА БІОІНЖЕНЕРІЯ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655941"/>
            <a:ext cx="5760639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біохімії та біотехнології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065046"/>
            <a:ext cx="5544616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- 34</a:t>
            </a:r>
          </a:p>
          <a:p>
            <a:pPr algn="just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-14                                                                  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512" y="3388557"/>
            <a:ext cx="4608512" cy="342818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5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«Освітні програми»,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навчально-методичного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 згідно з ОП та навчальним планом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ru-RU" sz="6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6400" b="1" kern="1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99592" y="2051435"/>
            <a:ext cx="3165306" cy="9361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636910" y="1837209"/>
            <a:ext cx="3165306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788024" y="3284985"/>
            <a:ext cx="4245426" cy="2816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20000"/>
              </a:lnSpc>
            </a:pPr>
            <a:r>
              <a:rPr lang="uk-UA" sz="1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доопрацювати та оприлюднити </a:t>
            </a: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обов’язкових та вибіркових навчальних дисциплін  згідно зразка;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в окремих ОК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 складові: 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 лекційних, семінарських занять, види </a:t>
            </a:r>
            <a:r>
              <a:rPr lang="uk-UA" sz="14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самостійної роботи студентів;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виправити в окремих робочих програмах технічні помилки в нумерації складових та вилучити застарілу літературу.</a:t>
            </a:r>
          </a:p>
          <a:p>
            <a:pPr lvl="0" algn="ctr">
              <a:lnSpc>
                <a:spcPct val="107000"/>
              </a:lnSpc>
            </a:pPr>
            <a:endParaRPr lang="uk-UA" sz="16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endParaRPr lang="uk-UA" sz="1600" b="1" kern="1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337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ТУРИСТИЧНОЇ ІНДУСТРІЇ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534" y="702778"/>
            <a:ext cx="6583737" cy="563403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кафедра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географії та</a:t>
            </a:r>
          </a:p>
          <a:p>
            <a:pPr algn="ctr">
              <a:spcBef>
                <a:spcPct val="0"/>
              </a:spcBef>
              <a:buNone/>
            </a:pP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екологічного менеджменту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1377378"/>
            <a:ext cx="5790296" cy="69131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- 45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- 20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5536" y="3388557"/>
            <a:ext cx="4267200" cy="342818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«Навчання», яка містить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</a:t>
            </a:r>
            <a:r>
              <a:rPr lang="uk-UA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навчально-методичного </a:t>
            </a:r>
            <a:r>
              <a:rPr lang="uk-UA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забезпечення:</a:t>
            </a:r>
            <a:r>
              <a:rPr lang="uk-UA" sz="5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 згідно з ОП та навчальним планом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883704" y="2203375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364088" y="2176652"/>
            <a:ext cx="3619334" cy="9458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4139952" y="2834418"/>
            <a:ext cx="4752528" cy="26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ctr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 algn="ctr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окремих ОК рубрику «Викладач»;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доопрацювати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вибіркових  навчальних дисциплін відповідно до  оновлених вимог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доповнити шкалу оцінювання;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 окремих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програмах навчальних дисциплін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вилучити застарілі джерела.  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 algn="ctr">
              <a:lnSpc>
                <a:spcPct val="107000"/>
              </a:lnSpc>
            </a:pPr>
            <a:endParaRPr lang="uk-UA" sz="1600" b="1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897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609694" y="23015"/>
            <a:ext cx="7850739" cy="597673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0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ЯКІСТЬ ТА БЕЗПЕКА ХАРЧОВОЇ ПРОДУКЦІЇ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702779"/>
            <a:ext cx="6840760" cy="64372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хімії та експертизи харчової продукції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177" y="1346505"/>
            <a:ext cx="3816424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-34</a:t>
            </a:r>
          </a:p>
          <a:p>
            <a:pPr algn="ctr"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-14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528" y="3388557"/>
            <a:ext cx="4339208" cy="342818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«Навчання», яка містить інформацію про наявність навчально-методичного забезпечення: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илабусів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 навчальних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  згідно з ОП та навчальним планом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132159" y="2259717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868144" y="1428596"/>
            <a:ext cx="3165306" cy="11659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860032" y="3212976"/>
            <a:ext cx="4173418" cy="4145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400" b="1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доопрацювати та оприлюднити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робочі програми 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кремих обов’язкових та вибіркових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навчальних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дисциплін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uk-UA" sz="1400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«Викладач»;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доповнити окремі ОК складовими: </a:t>
            </a:r>
            <a:r>
              <a:rPr lang="uk-UA" sz="1400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пререквізити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види самостійної роботи студентів; шкала </a:t>
            </a:r>
            <a:r>
              <a:rPr lang="uk-UA" sz="14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оцінювання, </a:t>
            </a:r>
            <a:r>
              <a:rPr lang="uk-UA" sz="1400" i="1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для лабораторних занять та ін.; </a:t>
            </a:r>
            <a:endParaRPr lang="uk-UA" sz="1400" i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окремих робочих програмах правити технічні помилки в нумерації складових та вилучити застарілу літературу.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uk-UA" sz="1400" kern="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uk-UA" sz="1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600" b="1" kern="100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1600" b="1" kern="1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725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 ТА ЦИВІЛЬНА ІНЖЕНЕРІЯ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159" y="674399"/>
            <a:ext cx="7227028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будівництва 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158" y="1103544"/>
            <a:ext cx="4087914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-35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-16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528" y="2922429"/>
            <a:ext cx="4339208" cy="389431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«Студентам-робочі програми/</a:t>
            </a: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</a:t>
            </a: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навчально-методичного </a:t>
            </a:r>
            <a:r>
              <a:rPr lang="uk-UA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силабусів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програм 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 дисциплін  згідно з ОП та навчальним планом </a:t>
            </a:r>
            <a:r>
              <a:rPr lang="uk-UA" sz="5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Разом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тим, потребує  </a:t>
            </a:r>
            <a:r>
              <a:rPr lang="uk-UA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упорядкування інформації </a:t>
            </a:r>
            <a:r>
              <a:rPr lang="uk-UA" sz="5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  <a:r>
              <a:rPr lang="uk-UA" sz="5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на сайті кафедри.</a:t>
            </a:r>
            <a:endParaRPr lang="uk-UA" sz="5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9600" b="1" kern="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5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5600" b="1" kern="1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uk-UA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259632" y="1861596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652120" y="1108433"/>
            <a:ext cx="3240360" cy="103708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щодо 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788024" y="2346579"/>
            <a:ext cx="4248472" cy="4258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упорядкувати та оприлюднити інформацію у рубриці: «Робочі програми/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силабуси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відповідно до ОП;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привести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у відповідність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 встановлених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вимог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титильну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і </a:t>
            </a:r>
            <a:r>
              <a:rPr lang="uk-UA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зворотню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сторінки робочих програм навчальних дисциплін 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(зокрема, в частині реквізитів);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впорядкувати структуру робочих програм за відповідною логікою її складових: </a:t>
            </a:r>
            <a:r>
              <a:rPr lang="uk-UA" sz="1400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пререквізити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питання до лекційних, практичних занять, види самостійної роботи, критерії оцінювання, шкала оцінювання, перелік питань до самоконтролю та підсумкового контролю, зарахування неформальної освіти, політика академ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ічної </a:t>
            </a:r>
            <a:r>
              <a:rPr lang="uk-UA" sz="1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доброчесності та ін.;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вилучити застарілу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літературу</a:t>
            </a:r>
            <a:r>
              <a:rPr lang="uk-UA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Інформація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проаналізована  на </a:t>
            </a:r>
            <a:r>
              <a:rPr lang="uk-UA" sz="14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гугл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диску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1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uk-UA" sz="1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982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s115735"/>
          <p:cNvSpPr>
            <a:spLocks noChangeArrowheads="1"/>
          </p:cNvSpPr>
          <p:nvPr/>
        </p:nvSpPr>
        <p:spPr bwMode="auto">
          <a:xfrm>
            <a:off x="1132158" y="37652"/>
            <a:ext cx="7227029" cy="574288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МІКРО-НАНОСИСТЕМНА ТЕХНІКА </a:t>
            </a:r>
            <a:r>
              <a:rPr lang="uk-UA" alt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_s7186">
            <a:extLst>
              <a:ext uri="{FF2B5EF4-FFF2-40B4-BE49-F238E27FC236}">
                <a16:creationId xmlns="" xmlns:a16="http://schemas.microsoft.com/office/drawing/2014/main" id="{B491FA4A-70FA-1F44-E175-8993FF541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573"/>
            <a:ext cx="508448" cy="464595"/>
          </a:xfrm>
          <a:prstGeom prst="roundRect">
            <a:avLst>
              <a:gd name="adj" fmla="val 16667"/>
            </a:avLst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B35AF70-CE67-3082-698B-6EF3A8DF53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8" r="10864"/>
          <a:stretch>
            <a:fillRect/>
          </a:stretch>
        </p:blipFill>
        <p:spPr bwMode="auto">
          <a:xfrm>
            <a:off x="8460433" y="0"/>
            <a:ext cx="683567" cy="70277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_s115735">
            <a:extLst>
              <a:ext uri="{FF2B5EF4-FFF2-40B4-BE49-F238E27FC236}">
                <a16:creationId xmlns="" xmlns:a16="http://schemas.microsoft.com/office/drawing/2014/main" id="{2303AAF6-0524-41A7-537C-8235C2F99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5" y="674399"/>
            <a:ext cx="6624737" cy="366686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uk-UA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електроніки і енергетики  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_s115735">
            <a:extLst>
              <a:ext uri="{FF2B5EF4-FFF2-40B4-BE49-F238E27FC236}">
                <a16:creationId xmlns="" xmlns:a16="http://schemas.microsoft.com/office/drawing/2014/main" id="{4D06D5D3-9D2E-0142-96A0-859A99BB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071407"/>
            <a:ext cx="3888432" cy="751431"/>
          </a:xfrm>
          <a:prstGeom prst="roundRect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 компоненти ОП - 33</a:t>
            </a:r>
          </a:p>
          <a:p>
            <a:pPr>
              <a:spcBef>
                <a:spcPct val="0"/>
              </a:spcBef>
              <a:buNone/>
            </a:pP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 </a:t>
            </a:r>
            <a:r>
              <a:rPr lang="uk-UA" alt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ОП </a:t>
            </a:r>
            <a:r>
              <a:rPr lang="uk-UA" alt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-16</a:t>
            </a:r>
            <a:endParaRPr lang="uk-UA" alt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16">
            <a:extLst>
              <a:ext uri="{FF2B5EF4-FFF2-40B4-BE49-F238E27FC236}">
                <a16:creationId xmlns="" xmlns:a16="http://schemas.microsoft.com/office/drawing/2014/main" id="{F412843D-8596-AAFA-3EDB-D21E44BC0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448" y="3645024"/>
            <a:ext cx="4154288" cy="266569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кафедри наявна рубрика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«Студенту»,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інформацію про наявність навчально-методичного забезпечення:</a:t>
            </a:r>
            <a:r>
              <a:rPr lang="uk-UA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силабуси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навчальних дисциплін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обов’язкових та вибіркових)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вимог за встановленим зразком;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програми всіх навчальних дисциплін  згідно з ОП та навчальним планом </a:t>
            </a:r>
            <a:r>
              <a:rPr lang="uk-UA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переліком основних складових).  </a:t>
            </a:r>
          </a:p>
          <a:p>
            <a:pPr marL="0" lvl="0" indent="0" algn="just">
              <a:lnSpc>
                <a:spcPct val="120000"/>
              </a:lnSpc>
              <a:spcAft>
                <a:spcPts val="800"/>
              </a:spcAft>
              <a:buNone/>
            </a:pPr>
            <a:endParaRPr lang="ru-RU" sz="14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6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uk-UA" sz="6400" b="1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ru-RU" sz="5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uk-UA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B4D01873-DEE3-F7C7-6C30-47E4D746DE71}"/>
              </a:ext>
            </a:extLst>
          </p:cNvPr>
          <p:cNvSpPr/>
          <p:nvPr/>
        </p:nvSpPr>
        <p:spPr>
          <a:xfrm>
            <a:off x="1132158" y="1917434"/>
            <a:ext cx="3165306" cy="10119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 сторони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A27F0323-F652-A7A6-2087-31A21760B26F}"/>
              </a:ext>
            </a:extLst>
          </p:cNvPr>
          <p:cNvSpPr/>
          <p:nvPr/>
        </p:nvSpPr>
        <p:spPr>
          <a:xfrm>
            <a:off x="5523786" y="1048024"/>
            <a:ext cx="3456384" cy="114344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  <a:endParaRPr lang="uk-UA" sz="2000" b="1" dirty="0" smtClean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000" b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endParaRPr lang="ru-RU" sz="20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75A155-C67E-2AE2-5147-A37FFF3B6733}"/>
              </a:ext>
            </a:extLst>
          </p:cNvPr>
          <p:cNvSpPr txBox="1"/>
          <p:nvPr/>
        </p:nvSpPr>
        <p:spPr>
          <a:xfrm>
            <a:off x="4572000" y="2282304"/>
            <a:ext cx="4408170" cy="4011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оприлюднити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робочі програми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загальноуніверситетських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навчальних дисциплін, які мають бути розроблені відповідно до встановлених  вимог;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зазначити  в окремих ОК рубрику «Викладач»;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доопрацювати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силабуси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обов’язкових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вибіркових навчальних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дисциплін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</a:t>
            </a:r>
            <a:r>
              <a:rPr lang="uk-UA" sz="1400" kern="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втановленого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зразка та  </a:t>
            </a: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робочі програми 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вибраних ОК;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 ОК доповнити елементами, важливими для інформації студенту (вказати завдання дисципліни, доповнити шкалу оцінювання, перелік питань до дисципліни), самостійну роботу конкретизувати за видами діяльності;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14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окремих робочих програмах навчальних дисциплін вилучити застарілу літературу.  </a:t>
            </a: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14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17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5" grpId="0" animBg="1" autoUpdateAnimBg="0"/>
      <p:bldP spid="11" grpId="0" animBg="1" autoUpdateAnimBg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10102</TotalTime>
  <Words>1734</Words>
  <Application>Microsoft Office PowerPoint</Application>
  <PresentationFormat>Екран (4:3)</PresentationFormat>
  <Paragraphs>273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Про якість навчально-методичного забезпечення робочих програм/ силабусів освітньо-професійних програм другого (магістерського) та  першого (бакалаврського) рівня  вищої освіти, що проходять акредитацію у  ІІ семестрі 2024-2025 н.р.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Вчена рада  2010</dc:title>
  <dc:creator>UZvER</dc:creator>
  <cp:lastModifiedBy>Admin</cp:lastModifiedBy>
  <cp:revision>1475</cp:revision>
  <cp:lastPrinted>2025-01-22T08:05:18Z</cp:lastPrinted>
  <dcterms:created xsi:type="dcterms:W3CDTF">2010-08-26T09:10:43Z</dcterms:created>
  <dcterms:modified xsi:type="dcterms:W3CDTF">2025-04-22T05:47:06Z</dcterms:modified>
</cp:coreProperties>
</file>