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554" r:id="rId3"/>
    <p:sldId id="257" r:id="rId4"/>
    <p:sldId id="557" r:id="rId5"/>
    <p:sldId id="268" r:id="rId6"/>
    <p:sldId id="269" r:id="rId7"/>
    <p:sldId id="270" r:id="rId8"/>
    <p:sldId id="271" r:id="rId9"/>
    <p:sldId id="549" r:id="rId10"/>
    <p:sldId id="556" r:id="rId11"/>
    <p:sldId id="551" r:id="rId12"/>
    <p:sldId id="552" r:id="rId13"/>
    <p:sldId id="559" r:id="rId14"/>
    <p:sldId id="553" r:id="rId15"/>
    <p:sldId id="266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9270"/>
    <a:srgbClr val="8E3432"/>
    <a:srgbClr val="D28684"/>
    <a:srgbClr val="C5615F"/>
    <a:srgbClr val="C77B51"/>
    <a:srgbClr val="833131"/>
    <a:srgbClr val="CD8A65"/>
    <a:srgbClr val="DBAB91"/>
    <a:srgbClr val="B5AC79"/>
    <a:srgbClr val="A13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65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rgbClr val="833131"/>
            </a:solidFill>
            <a:ln>
              <a:noFill/>
            </a:ln>
            <a:effectLst/>
          </c:spPr>
          <c:invertIfNegative val="0"/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91,0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F2A-4EAF-A007-494451939D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Ф-т педагогіки, психології та соціальної роботи</c:v>
                </c:pt>
                <c:pt idx="1">
                  <c:v>Ф-т архітектури, будівництва та декор.-прикл. мистецтва</c:v>
                </c:pt>
                <c:pt idx="2">
                  <c:v>Ф-т фізичної культури, спорту та реабілітації</c:v>
                </c:pt>
                <c:pt idx="3">
                  <c:v>ННІ фізико-технічних та комп'ютерних наук</c:v>
                </c:pt>
                <c:pt idx="4">
                  <c:v>Ф-т іноземних мов</c:v>
                </c:pt>
                <c:pt idx="5">
                  <c:v>Філологічний факультет</c:v>
                </c:pt>
                <c:pt idx="6">
                  <c:v>Ф-т історії, політології та міжн. відносин</c:v>
                </c:pt>
                <c:pt idx="7">
                  <c:v>Ф-т математики та інформатики</c:v>
                </c:pt>
                <c:pt idx="8">
                  <c:v>Юридичний ф-т</c:v>
                </c:pt>
                <c:pt idx="9">
                  <c:v>Географічний ф-т</c:v>
                </c:pt>
                <c:pt idx="10">
                  <c:v>ННІ біології, хімії та біоресурсів</c:v>
                </c:pt>
                <c:pt idx="11">
                  <c:v>Економічний ф-т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81.099999999999994</c:v>
                </c:pt>
                <c:pt idx="1">
                  <c:v>81.599999999999994</c:v>
                </c:pt>
                <c:pt idx="2">
                  <c:v>82.2</c:v>
                </c:pt>
                <c:pt idx="3">
                  <c:v>82.8</c:v>
                </c:pt>
                <c:pt idx="4">
                  <c:v>84.5</c:v>
                </c:pt>
                <c:pt idx="5">
                  <c:v>87.4</c:v>
                </c:pt>
                <c:pt idx="6">
                  <c:v>87.7</c:v>
                </c:pt>
                <c:pt idx="7">
                  <c:v>91</c:v>
                </c:pt>
                <c:pt idx="8">
                  <c:v>91.2</c:v>
                </c:pt>
                <c:pt idx="9">
                  <c:v>91.2</c:v>
                </c:pt>
                <c:pt idx="10">
                  <c:v>91.9</c:v>
                </c:pt>
                <c:pt idx="11">
                  <c:v>96.3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2A-4EAF-A007-494451939D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ні</c:v>
                </c:pt>
              </c:strCache>
            </c:strRef>
          </c:tx>
          <c:spPr>
            <a:solidFill>
              <a:srgbClr val="C77B5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5034013605448408E-4"/>
                  <c:y val="-1.2820509584971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2F2A-4EAF-A007-494451939D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5034013605448408E-4"/>
                  <c:y val="-1.6025636981214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F2A-4EAF-A007-494451939D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006802721087812E-3"/>
                  <c:y val="-1.9230764377457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F2A-4EAF-A007-494451939D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2820509584971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F2A-4EAF-A007-494451939D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5034013605448408E-4"/>
                  <c:y val="-6.41025479248578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F2A-4EAF-A007-494451939D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5034013605448408E-4"/>
                  <c:y val="-1.1217945886849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F2A-4EAF-A007-494451939D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4.8076910943642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F2A-4EAF-A007-494451939D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7006802721088435E-3"/>
                  <c:y val="-6.410254792485667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F2A-4EAF-A007-494451939D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8.5034013605442174E-4"/>
                  <c:y val="-9.6153821887285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F2A-4EAF-A007-494451939D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5034013605442174E-4"/>
                  <c:y val="-3.20512739624283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F2A-4EAF-A007-494451939D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7006802721088435E-3"/>
                  <c:y val="-8.01281849060708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F2A-4EAF-A007-494451939D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1.2820509584971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F2A-4EAF-A007-494451939DF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Ф-т педагогіки, психології та соціальної роботи</c:v>
                </c:pt>
                <c:pt idx="1">
                  <c:v>Ф-т архітектури, будівництва та декор.-прикл. мистецтва</c:v>
                </c:pt>
                <c:pt idx="2">
                  <c:v>Ф-т фізичної культури, спорту та реабілітації</c:v>
                </c:pt>
                <c:pt idx="3">
                  <c:v>ННІ фізико-технічних та комп'ютерних наук</c:v>
                </c:pt>
                <c:pt idx="4">
                  <c:v>Ф-т іноземних мов</c:v>
                </c:pt>
                <c:pt idx="5">
                  <c:v>Філологічний факультет</c:v>
                </c:pt>
                <c:pt idx="6">
                  <c:v>Ф-т історії, політології та міжн. відносин</c:v>
                </c:pt>
                <c:pt idx="7">
                  <c:v>Ф-т математики та інформатики</c:v>
                </c:pt>
                <c:pt idx="8">
                  <c:v>Юридичний ф-т</c:v>
                </c:pt>
                <c:pt idx="9">
                  <c:v>Географічний ф-т</c:v>
                </c:pt>
                <c:pt idx="10">
                  <c:v>ННІ біології, хімії та біоресурсів</c:v>
                </c:pt>
                <c:pt idx="11">
                  <c:v>Економічний ф-т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18.899999999999999</c:v>
                </c:pt>
                <c:pt idx="1">
                  <c:v>18.399999999999999</c:v>
                </c:pt>
                <c:pt idx="2">
                  <c:v>17.8</c:v>
                </c:pt>
                <c:pt idx="3">
                  <c:v>17.2</c:v>
                </c:pt>
                <c:pt idx="4">
                  <c:v>15.5</c:v>
                </c:pt>
                <c:pt idx="5">
                  <c:v>12.6</c:v>
                </c:pt>
                <c:pt idx="6">
                  <c:v>12.3</c:v>
                </c:pt>
                <c:pt idx="7">
                  <c:v>9</c:v>
                </c:pt>
                <c:pt idx="8">
                  <c:v>8.8000000000000007</c:v>
                </c:pt>
                <c:pt idx="9">
                  <c:v>8.8000000000000007</c:v>
                </c:pt>
                <c:pt idx="10">
                  <c:v>8.1</c:v>
                </c:pt>
                <c:pt idx="11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2A-4EAF-A007-494451939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0107680"/>
        <c:axId val="340108464"/>
      </c:barChart>
      <c:catAx>
        <c:axId val="340107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ru-RU"/>
          </a:p>
        </c:txPr>
        <c:crossAx val="340108464"/>
        <c:crosses val="autoZero"/>
        <c:auto val="1"/>
        <c:lblAlgn val="ctr"/>
        <c:lblOffset val="100"/>
        <c:noMultiLvlLbl val="0"/>
      </c:catAx>
      <c:valAx>
        <c:axId val="340108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10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37752415359478"/>
          <c:y val="8.9178095011636052E-2"/>
          <c:w val="0.58737412312076165"/>
          <c:h val="0.781574891350745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здобувачів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57-4637-B196-A8FC775C4D04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57-4637-B196-A8FC775C4D04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57-4637-B196-A8FC775C4D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57-4637-B196-A8FC775C4D04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957-4637-B196-A8FC775C4D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19,7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957-4637-B196-A8FC775C4D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269982189252515E-2"/>
                  <c:y val="6.821912627951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957-4637-B196-A8FC775C4D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так</c:v>
                </c:pt>
                <c:pt idx="1">
                  <c:v>частково</c:v>
                </c:pt>
                <c:pt idx="2">
                  <c:v>ні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78.2</c:v>
                </c:pt>
                <c:pt idx="1">
                  <c:v>19.7</c:v>
                </c:pt>
                <c:pt idx="2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957-4637-B196-A8FC775C4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здобувачів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A2-47B5-A748-278DBD519D9F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A2-47B5-A748-278DBD519D9F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A2-47B5-A748-278DBD519D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4A2-47B5-A748-278DBD519D9F}"/>
              </c:ext>
            </c:extLst>
          </c:dPt>
          <c:dLbls>
            <c:dLbl>
              <c:idx val="0"/>
              <c:layout>
                <c:manualLayout>
                  <c:x val="-0.12205376739382671"/>
                  <c:y val="-0.1334592910272093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81,0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4A2-47B5-A748-278DBD519D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8700470306360289E-2"/>
                  <c:y val="7.579902919945720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4A2-47B5-A748-278DBD519D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так</c:v>
                </c:pt>
                <c:pt idx="1">
                  <c:v>частково</c:v>
                </c:pt>
                <c:pt idx="2">
                  <c:v>ні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81</c:v>
                </c:pt>
                <c:pt idx="1">
                  <c:v>16.600000000000001</c:v>
                </c:pt>
                <c:pt idx="2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4A2-47B5-A748-278DBD519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здобувачів</c:v>
                </c:pt>
              </c:strCache>
            </c:strRef>
          </c:tx>
          <c:dPt>
            <c:idx val="0"/>
            <c:bubble3D val="0"/>
            <c:spPr>
              <a:solidFill>
                <a:srgbClr val="B94441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1D-47D9-8409-F0DBFA3D26AC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41D-47D9-8409-F0DBFA3D26AC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41D-47D9-8409-F0DBFA3D26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38-4761-9C1B-20E90E7FC1DF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41D-47D9-8409-F0DBFA3D26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1D-47D9-8409-F0DBFA3D26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41D-47D9-8409-F0DBFA3D26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так</c:v>
                </c:pt>
                <c:pt idx="1">
                  <c:v>частково</c:v>
                </c:pt>
                <c:pt idx="2">
                  <c:v>ні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81.099999999999994</c:v>
                </c:pt>
                <c:pt idx="1">
                  <c:v>16.600000000000001</c:v>
                </c:pt>
                <c:pt idx="2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1D-47D9-8409-F0DBFA3D2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здобувачів</c:v>
                </c:pt>
              </c:strCache>
            </c:strRef>
          </c:tx>
          <c:dPt>
            <c:idx val="0"/>
            <c:bubble3D val="0"/>
            <c:spPr>
              <a:solidFill>
                <a:srgbClr val="AD403D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57-4637-B196-A8FC775C4D04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57-4637-B196-A8FC775C4D04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57-4637-B196-A8FC775C4D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57-4637-B196-A8FC775C4D04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957-4637-B196-A8FC775C4D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16,0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957-4637-B196-A8FC775C4D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764452460805941E-2"/>
                  <c:y val="7.579902919945720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957-4637-B196-A8FC775C4D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так</c:v>
                </c:pt>
                <c:pt idx="1">
                  <c:v>частково</c:v>
                </c:pt>
                <c:pt idx="2">
                  <c:v>ні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82.5</c:v>
                </c:pt>
                <c:pt idx="1">
                  <c:v>16</c:v>
                </c:pt>
                <c:pt idx="2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957-4637-B196-A8FC775C4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здобувачів</c:v>
                </c:pt>
              </c:strCache>
            </c:strRef>
          </c:tx>
          <c:dPt>
            <c:idx val="0"/>
            <c:bubble3D val="0"/>
            <c:spPr>
              <a:solidFill>
                <a:srgbClr val="BC4744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A2-47B5-A748-278DBD519D9F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A2-47B5-A748-278DBD519D9F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A2-47B5-A748-278DBD519D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4A2-47B5-A748-278DBD519D9F}"/>
              </c:ext>
            </c:extLst>
          </c:dPt>
          <c:dLbls>
            <c:dLbl>
              <c:idx val="2"/>
              <c:layout>
                <c:manualLayout>
                  <c:x val="-4.5498951216637142E-2"/>
                  <c:y val="6.821912627951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4A2-47B5-A748-278DBD519D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так</c:v>
                </c:pt>
                <c:pt idx="1">
                  <c:v>частково</c:v>
                </c:pt>
                <c:pt idx="2">
                  <c:v>ні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84.6</c:v>
                </c:pt>
                <c:pt idx="1">
                  <c:v>13.6</c:v>
                </c:pt>
                <c:pt idx="2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4A2-47B5-A748-278DBD519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6899115155515742"/>
          <c:y val="0"/>
          <c:w val="0.47679970767127161"/>
          <c:h val="0.9183009404246400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E927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1.6612423447069116E-2"/>
                  <c:y val="-7.2491685578035675E-3"/>
                </c:manualLayout>
              </c:layout>
              <c:tx>
                <c:rich>
                  <a:bodyPr/>
                  <a:lstStyle/>
                  <a:p>
                    <a:r>
                      <a: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37,3%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8D8-4DFF-A58C-DBE341771C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r>
                      <a:rPr lang="en-US" sz="3200" baseline="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59,8%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00B05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" panose="0204050305040603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8D8-4DFF-A58C-DBE341771C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r>
                      <a:rPr lang="en-US" sz="3200" dirty="0">
                        <a:solidFill>
                          <a:srgbClr val="FF0000"/>
                        </a:solidFill>
                      </a:rPr>
                      <a:t>20,5%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" panose="0204050305040603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540-4119-AB1F-69AD8E5D74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37,4%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8D8-4DFF-A58C-DBE341771C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26,5%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8D8-4DFF-A58C-DBE341771C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28,8%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8D8-4DFF-A58C-DBE341771C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r>
                      <a:rPr lang="en-US" b="1" baseline="0" dirty="0">
                        <a:solidFill>
                          <a:srgbClr val="00B050"/>
                        </a:solidFill>
                      </a:rPr>
                      <a:t>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rgbClr val="00B05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" panose="0204050305040603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8D8-4DFF-A58C-DBE341771C1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від студентів старших курсів </c:v>
                </c:pt>
                <c:pt idx="1">
                  <c:v>від куратора академічної групи </c:v>
                </c:pt>
                <c:pt idx="2">
                  <c:v>від гаранта освітньої програми </c:v>
                </c:pt>
                <c:pt idx="3">
                  <c:v>із зустрічей з викладачами навч. дисциплін вільного вибору</c:v>
                </c:pt>
                <c:pt idx="4">
                  <c:v>з презентаційних матеріалів на веб-сайтах університету (універ. каталог)</c:v>
                </c:pt>
                <c:pt idx="5">
                  <c:v>з презентаційних матеріалів на веб-сайтах факультету / н-н інституту</c:v>
                </c:pt>
                <c:pt idx="6">
                  <c:v>з презентаційних матеріалів на веб-сайтах кафедри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 formatCode="General">
                  <c:v>37.299999999999997</c:v>
                </c:pt>
                <c:pt idx="1">
                  <c:v>59.8</c:v>
                </c:pt>
                <c:pt idx="2" formatCode="General">
                  <c:v>20.5</c:v>
                </c:pt>
                <c:pt idx="3">
                  <c:v>37.4</c:v>
                </c:pt>
                <c:pt idx="4" formatCode="General">
                  <c:v>26.5</c:v>
                </c:pt>
                <c:pt idx="5" formatCode="General">
                  <c:v>28.8</c:v>
                </c:pt>
                <c:pt idx="6" formatCode="General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8D8-4DFF-A58C-DBE341771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34"/>
        <c:shape val="box"/>
        <c:axId val="340110424"/>
        <c:axId val="340110032"/>
        <c:axId val="0"/>
      </c:bar3DChart>
      <c:valAx>
        <c:axId val="34011003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3413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340110424"/>
        <c:crosses val="autoZero"/>
        <c:crossBetween val="between"/>
      </c:valAx>
      <c:catAx>
        <c:axId val="340110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340110032"/>
        <c:crosses val="autoZero"/>
        <c:auto val="1"/>
        <c:lblAlgn val="ctr"/>
        <c:lblOffset val="100"/>
        <c:noMultiLvlLbl val="0"/>
      </c:catAx>
      <c:spPr>
        <a:solidFill>
          <a:srgbClr val="FFFFFF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060175928725866E-2"/>
          <c:y val="0.10411558908116599"/>
          <c:w val="0.64430665220989169"/>
          <c:h val="0.722375216105453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33"/>
            <c:spPr>
              <a:solidFill>
                <a:srgbClr val="A13B3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FC-4AC3-A61F-CE23524874A8}"/>
              </c:ext>
            </c:extLst>
          </c:dPt>
          <c:dPt>
            <c:idx val="1"/>
            <c:bubble3D val="0"/>
            <c:explosion val="12"/>
            <c:spPr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FC-4AC3-A61F-CE23524874A8}"/>
              </c:ext>
            </c:extLst>
          </c:dPt>
          <c:dPt>
            <c:idx val="2"/>
            <c:bubble3D val="0"/>
            <c:explosion val="39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FC-4AC3-A61F-CE23524874A8}"/>
              </c:ext>
            </c:extLst>
          </c:dPt>
          <c:dPt>
            <c:idx val="3"/>
            <c:bubble3D val="0"/>
            <c:explosion val="19"/>
            <c:spPr>
              <a:solidFill>
                <a:schemeClr val="bg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FC-4AC3-A61F-CE23524874A8}"/>
              </c:ext>
            </c:extLst>
          </c:dPt>
          <c:dLbls>
            <c:dLbl>
              <c:idx val="0"/>
              <c:layout>
                <c:manualLayout>
                  <c:x val="-0.17929934993590918"/>
                  <c:y val="-0.18835810551770915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/>
                      <a:t>61,0%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BFC-4AC3-A61F-CE23524874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863860404077398"/>
                  <c:y val="-0.1194535374089474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1" i="0" u="none" strike="noStrike" kern="12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r>
                      <a:rPr lang="en-US" sz="3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</a:rPr>
                      <a:t>13,0%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" panose="0204050305040603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BFC-4AC3-A61F-CE23524874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374824513214905E-2"/>
                  <c:y val="-4.84453979769382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1" i="0" u="none" strike="noStrike" kern="12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r>
                      <a:rPr lang="en-US" sz="3600" dirty="0"/>
                      <a:t>16,0%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" panose="0204050305040603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BFC-4AC3-A61F-CE23524874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9252349996948024E-2"/>
                  <c:y val="2.026158247073048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1" i="0" u="none" strike="noStrike" kern="1200" baseline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anose="02040503050406030204" pitchFamily="18" charset="0"/>
                        <a:ea typeface="+mn-ea"/>
                        <a:cs typeface="+mn-cs"/>
                      </a:defRPr>
                    </a:pPr>
                    <a:r>
                      <a:rPr lang="en-US" sz="3600" dirty="0"/>
                      <a:t>10,0%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" panose="02040503050406030204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BFC-4AC3-A61F-CE23524874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9,7%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BFC-4AC3-A61F-CE23524874A8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9,7%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BFC-4AC3-A61F-CE23524874A8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4,7%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BFC-4AC3-A61F-CE23524874A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зацікавленість змістом навчальної дисципліни</c:v>
                </c:pt>
                <c:pt idx="1">
                  <c:v>обрали її більшість одногрупників</c:v>
                </c:pt>
                <c:pt idx="2">
                  <c:v>авторитет викладача</c:v>
                </c:pt>
                <c:pt idx="3">
                  <c:v>рекомендація керівництва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0.61</c:v>
                </c:pt>
                <c:pt idx="1">
                  <c:v>0.1</c:v>
                </c:pt>
                <c:pt idx="2">
                  <c:v>0.14000000000000001</c:v>
                </c:pt>
                <c:pt idx="3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BFC-4AC3-A61F-CE23524874A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741381344185913"/>
          <c:y val="8.8683227364596051E-2"/>
          <c:w val="0.32480845793152263"/>
          <c:h val="0.595262729519577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effectLst/>
              <a:latin typeface="Cambria" panose="0204050305040603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rgbClr val="782C2A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2E1-4039-A7E7-20CBF0032B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0077519379844961E-2"/>
                  <c:y val="-1.6075265659587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2E1-4039-A7E7-20CBF0032B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ННІ біології, хімії та біоресурсів</c:v>
                </c:pt>
                <c:pt idx="1">
                  <c:v>ННІ фізико-техн. та комп. наук</c:v>
                </c:pt>
                <c:pt idx="2">
                  <c:v>Ф-т архітектури, будівн. та декор.-прикл. мист.</c:v>
                </c:pt>
                <c:pt idx="3">
                  <c:v>Географічний ф-т</c:v>
                </c:pt>
                <c:pt idx="4">
                  <c:v>Економічний ф-т</c:v>
                </c:pt>
                <c:pt idx="5">
                  <c:v>Ф-т іноземних мов</c:v>
                </c:pt>
                <c:pt idx="6">
                  <c:v>Ф-т історії, політології та міжн. відносин</c:v>
                </c:pt>
                <c:pt idx="7">
                  <c:v>Ф-т математики та інформатики</c:v>
                </c:pt>
                <c:pt idx="8">
                  <c:v>Ф-т педагогіки, психол. та соц. роботи</c:v>
                </c:pt>
                <c:pt idx="9">
                  <c:v>Ф-т фіз. культури, спорту та реабілітації</c:v>
                </c:pt>
                <c:pt idx="10">
                  <c:v>Філологічний ф-т</c:v>
                </c:pt>
                <c:pt idx="11">
                  <c:v>Юридичний ф-т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84.8</c:v>
                </c:pt>
                <c:pt idx="1">
                  <c:v>77</c:v>
                </c:pt>
                <c:pt idx="2">
                  <c:v>77.8</c:v>
                </c:pt>
                <c:pt idx="3">
                  <c:v>75.5</c:v>
                </c:pt>
                <c:pt idx="4">
                  <c:v>79.400000000000006</c:v>
                </c:pt>
                <c:pt idx="5">
                  <c:v>79.400000000000006</c:v>
                </c:pt>
                <c:pt idx="6">
                  <c:v>83.1</c:v>
                </c:pt>
                <c:pt idx="7">
                  <c:v>79.8</c:v>
                </c:pt>
                <c:pt idx="8">
                  <c:v>65.7</c:v>
                </c:pt>
                <c:pt idx="9">
                  <c:v>69.5</c:v>
                </c:pt>
                <c:pt idx="10">
                  <c:v>89.3</c:v>
                </c:pt>
                <c:pt idx="11">
                  <c:v>31.6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AF-4E85-A081-DF856510A1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ні</c:v>
                </c:pt>
              </c:strCache>
            </c:strRef>
          </c:tx>
          <c:spPr>
            <a:solidFill>
              <a:srgbClr val="D2CDA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5116279069767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2E1-4039-A7E7-20CBF0032B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852743697735461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defRPr>
                    </a:pPr>
                    <a:r>
                      <a:rPr lang="en-US" sz="2400" dirty="0">
                        <a:solidFill>
                          <a:schemeClr val="tx1"/>
                        </a:solidFill>
                      </a:rPr>
                      <a:t>23,0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2E1-4039-A7E7-20CBF0032B89}"/>
                </c:ext>
                <c:ext xmlns:c15="http://schemas.microsoft.com/office/drawing/2012/chart" uri="{CE6537A1-D6FC-4f65-9D91-7224C49458BB}">
                  <c15:layout>
                    <c:manualLayout>
                      <c:w val="5.169767441860465E-2"/>
                      <c:h val="6.180939646111254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7.7519379844961239E-3"/>
                  <c:y val="-4.822579697876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2E1-4039-A7E7-20CBF0032B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7519379844961239E-3"/>
                  <c:y val="-6.4301062638348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2E1-4039-A7E7-20CBF0032B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7519379844960675E-3"/>
                  <c:y val="-8.03763282979356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2E1-4039-A7E7-20CBF0032B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00775193798449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2E1-4039-A7E7-20CBF0032B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7519379844961239E-3"/>
                  <c:y val="1.6075265659587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2E1-4039-A7E7-20CBF0032B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7519379844960103E-3"/>
                  <c:y val="-1.6075265659587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2E1-4039-A7E7-20CBF0032B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0852713178294573E-2"/>
                  <c:y val="-1.6075265659587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2E1-4039-A7E7-20CBF0032B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2015503875967855E-3"/>
                  <c:y val="-1.6075265659587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2E1-4039-A7E7-20CBF0032B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6.97674418604639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2E1-4039-A7E7-20CBF0032B8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ННІ біології, хімії та біоресурсів</c:v>
                </c:pt>
                <c:pt idx="1">
                  <c:v>ННІ фізико-техн. та комп. наук</c:v>
                </c:pt>
                <c:pt idx="2">
                  <c:v>Ф-т архітектури, будівн. та декор.-прикл. мист.</c:v>
                </c:pt>
                <c:pt idx="3">
                  <c:v>Географічний ф-т</c:v>
                </c:pt>
                <c:pt idx="4">
                  <c:v>Економічний ф-т</c:v>
                </c:pt>
                <c:pt idx="5">
                  <c:v>Ф-т іноземних мов</c:v>
                </c:pt>
                <c:pt idx="6">
                  <c:v>Ф-т історії, політології та міжн. відносин</c:v>
                </c:pt>
                <c:pt idx="7">
                  <c:v>Ф-т математики та інформатики</c:v>
                </c:pt>
                <c:pt idx="8">
                  <c:v>Ф-т педагогіки, психол. та соц. роботи</c:v>
                </c:pt>
                <c:pt idx="9">
                  <c:v>Ф-т фіз. культури, спорту та реабілітації</c:v>
                </c:pt>
                <c:pt idx="10">
                  <c:v>Філологічний ф-т</c:v>
                </c:pt>
                <c:pt idx="11">
                  <c:v>Юридичний ф-т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15.2</c:v>
                </c:pt>
                <c:pt idx="1">
                  <c:v>23</c:v>
                </c:pt>
                <c:pt idx="2">
                  <c:v>22.2</c:v>
                </c:pt>
                <c:pt idx="3">
                  <c:v>24.5</c:v>
                </c:pt>
                <c:pt idx="4">
                  <c:v>20.6</c:v>
                </c:pt>
                <c:pt idx="5">
                  <c:v>20.6</c:v>
                </c:pt>
                <c:pt idx="6">
                  <c:v>16.899999999999999</c:v>
                </c:pt>
                <c:pt idx="7">
                  <c:v>20.2</c:v>
                </c:pt>
                <c:pt idx="8">
                  <c:v>34.299999999999997</c:v>
                </c:pt>
                <c:pt idx="9">
                  <c:v>30.5</c:v>
                </c:pt>
                <c:pt idx="10">
                  <c:v>10.7</c:v>
                </c:pt>
                <c:pt idx="11">
                  <c:v>68.400000000000006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AF-4E85-A081-DF856510A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9"/>
        <c:overlap val="-9"/>
        <c:axId val="450221520"/>
        <c:axId val="450216424"/>
      </c:barChart>
      <c:catAx>
        <c:axId val="45022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ru-RU"/>
          </a:p>
        </c:txPr>
        <c:crossAx val="450216424"/>
        <c:crosses val="autoZero"/>
        <c:auto val="1"/>
        <c:lblAlgn val="ctr"/>
        <c:lblOffset val="100"/>
        <c:noMultiLvlLbl val="0"/>
      </c:catAx>
      <c:valAx>
        <c:axId val="45021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ru-RU"/>
          </a:p>
        </c:txPr>
        <c:crossAx val="45022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так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67,0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8BF-4630-A847-EF9F92575B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61,0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8BF-4630-A847-EF9F92575B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ННІ біології, хімії та біоресурсів</c:v>
                </c:pt>
                <c:pt idx="1">
                  <c:v>ННІ фізико-техн. та комп. наук</c:v>
                </c:pt>
                <c:pt idx="2">
                  <c:v>Ф-т архітектури, будівн. та декор.-прикл. мист.</c:v>
                </c:pt>
                <c:pt idx="3">
                  <c:v>Географічний ф-т</c:v>
                </c:pt>
                <c:pt idx="4">
                  <c:v>Економічний ф-т</c:v>
                </c:pt>
                <c:pt idx="5">
                  <c:v>Ф-т іноземних мов</c:v>
                </c:pt>
                <c:pt idx="6">
                  <c:v>Ф-т історії, політології та міжн. відносин</c:v>
                </c:pt>
                <c:pt idx="7">
                  <c:v>Ф-т математики та інформатики</c:v>
                </c:pt>
                <c:pt idx="8">
                  <c:v>Ф-т педагогіки, психол. та соц. роботи</c:v>
                </c:pt>
                <c:pt idx="9">
                  <c:v>Ф-т фіз. культури, спорту та реабілітації</c:v>
                </c:pt>
                <c:pt idx="10">
                  <c:v>Філологічний ф-т</c:v>
                </c:pt>
                <c:pt idx="11">
                  <c:v>Юридичний ф-т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77.2</c:v>
                </c:pt>
                <c:pt idx="1">
                  <c:v>67</c:v>
                </c:pt>
                <c:pt idx="2">
                  <c:v>61.8</c:v>
                </c:pt>
                <c:pt idx="3">
                  <c:v>75.900000000000006</c:v>
                </c:pt>
                <c:pt idx="4">
                  <c:v>71.099999999999994</c:v>
                </c:pt>
                <c:pt idx="5">
                  <c:v>65.099999999999994</c:v>
                </c:pt>
                <c:pt idx="6">
                  <c:v>63.4</c:v>
                </c:pt>
                <c:pt idx="7">
                  <c:v>74.3</c:v>
                </c:pt>
                <c:pt idx="8">
                  <c:v>66.7</c:v>
                </c:pt>
                <c:pt idx="9">
                  <c:v>61</c:v>
                </c:pt>
                <c:pt idx="10">
                  <c:v>69.599999999999994</c:v>
                </c:pt>
                <c:pt idx="11">
                  <c:v>59.1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AF-4E85-A081-DF856510A1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частково</c:v>
                </c:pt>
              </c:strCache>
            </c:strRef>
          </c:tx>
          <c:spPr>
            <a:solidFill>
              <a:srgbClr val="B5AC7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6279069767441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395-421F-9D08-6FDC253061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503875968992248E-2"/>
                  <c:y val="1.6075265659586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395-421F-9D08-6FDC253061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077519379844961E-2"/>
                  <c:y val="-3.21505313191742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395-421F-9D08-6FDC253061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3023255813953487E-3"/>
                  <c:y val="-1.6075265659587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395-421F-9D08-6FDC253061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82945736434103E-2"/>
                  <c:y val="-1.6075265659587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395-421F-9D08-6FDC253061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178294573643353E-2"/>
                  <c:y val="-1.6075265659587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395-421F-9D08-6FDC253061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403100775193686E-2"/>
                  <c:y val="-1.6075265659587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395-421F-9D08-6FDC253061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2456415998458908E-2"/>
                  <c:y val="-1.7802633060301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395-421F-9D08-6FDC253061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9.9175275108958887E-3"/>
                  <c:y val="-3.17190620587988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A395-421F-9D08-6FDC253061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47286821705425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395-421F-9D08-6FDC253061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0852713178294688E-2"/>
                  <c:y val="-3.215053131917486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395-421F-9D08-6FDC253061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8604651162790586E-2"/>
                  <c:y val="-6.9388939039072284E-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32,0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395-421F-9D08-6FDC25306164}"/>
                </c:ext>
                <c:ext xmlns:c15="http://schemas.microsoft.com/office/drawing/2012/chart" uri="{CE6537A1-D6FC-4f65-9D91-7224C49458BB}">
                  <c15:layout>
                    <c:manualLayout>
                      <c:w val="4.2968992248062013E-2"/>
                      <c:h val="5.326545605148944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ННІ біології, хімії та біоресурсів</c:v>
                </c:pt>
                <c:pt idx="1">
                  <c:v>ННІ фізико-техн. та комп. наук</c:v>
                </c:pt>
                <c:pt idx="2">
                  <c:v>Ф-т архітектури, будівн. та декор.-прикл. мист.</c:v>
                </c:pt>
                <c:pt idx="3">
                  <c:v>Географічний ф-т</c:v>
                </c:pt>
                <c:pt idx="4">
                  <c:v>Економічний ф-т</c:v>
                </c:pt>
                <c:pt idx="5">
                  <c:v>Ф-т іноземних мов</c:v>
                </c:pt>
                <c:pt idx="6">
                  <c:v>Ф-т історії, політології та міжн. відносин</c:v>
                </c:pt>
                <c:pt idx="7">
                  <c:v>Ф-т математики та інформатики</c:v>
                </c:pt>
                <c:pt idx="8">
                  <c:v>Ф-т педагогіки, психол. та соц. роботи</c:v>
                </c:pt>
                <c:pt idx="9">
                  <c:v>Ф-т фіз. культури, спорту та реабілітації</c:v>
                </c:pt>
                <c:pt idx="10">
                  <c:v>Філологічний ф-т</c:v>
                </c:pt>
                <c:pt idx="11">
                  <c:v>Юридичний ф-т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19.7</c:v>
                </c:pt>
                <c:pt idx="1">
                  <c:v>28.1</c:v>
                </c:pt>
                <c:pt idx="2">
                  <c:v>29.5</c:v>
                </c:pt>
                <c:pt idx="3">
                  <c:v>21.8</c:v>
                </c:pt>
                <c:pt idx="4">
                  <c:v>26.3</c:v>
                </c:pt>
                <c:pt idx="5">
                  <c:v>28.6</c:v>
                </c:pt>
                <c:pt idx="6">
                  <c:v>30.9</c:v>
                </c:pt>
                <c:pt idx="7">
                  <c:v>23.3</c:v>
                </c:pt>
                <c:pt idx="8">
                  <c:v>28.7</c:v>
                </c:pt>
                <c:pt idx="9">
                  <c:v>34.5</c:v>
                </c:pt>
                <c:pt idx="10">
                  <c:v>25</c:v>
                </c:pt>
                <c:pt idx="11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AF-4E85-A081-DF856510A1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ні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5193798449611E-3"/>
                  <c:y val="-4.822579697876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395-421F-9D08-6FDC253061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7519379844960953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A395-421F-9D08-6FDC25306164}"/>
                </c:ext>
                <c:ext xmlns:c15="http://schemas.microsoft.com/office/drawing/2012/chart" uri="{CE6537A1-D6FC-4f65-9D91-7224C49458BB}">
                  <c15:layout>
                    <c:manualLayout>
                      <c:w val="3.4104681682231582E-2"/>
                      <c:h val="5.165792948553075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4263565891472581E-3"/>
                  <c:y val="1.6075265659587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395-421F-9D08-6FDC253061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6511627906976744E-3"/>
                  <c:y val="-3.2150531319175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A395-421F-9D08-6FDC253061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8759689922480051E-3"/>
                  <c:y val="-9.6451593957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395-421F-9D08-6FDC253061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2015503875968991E-3"/>
                  <c:y val="1.6075265659587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395-421F-9D08-6FDC253061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255813953488372E-3"/>
                  <c:y val="-1.60752656595871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A395-421F-9D08-6FDC253061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2015503875968991E-3"/>
                  <c:y val="-1.6075265659588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395-421F-9D08-6FDC253061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5871559633027525E-3"/>
                  <c:y val="-1.5643357079211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8BF-4630-A847-EF9F92575B4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9.302325581395236E-3"/>
                  <c:y val="-3.2150531319175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395-421F-9D08-6FDC253061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8.5271317829456236E-3"/>
                  <c:y val="-4.822579697876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A395-421F-9D08-6FDC253061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3.1007751937984496E-3"/>
                  <c:y val="-3.215053131917545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A395-421F-9D08-6FDC2530616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ННІ біології, хімії та біоресурсів</c:v>
                </c:pt>
                <c:pt idx="1">
                  <c:v>ННІ фізико-техн. та комп. наук</c:v>
                </c:pt>
                <c:pt idx="2">
                  <c:v>Ф-т архітектури, будівн. та декор.-прикл. мист.</c:v>
                </c:pt>
                <c:pt idx="3">
                  <c:v>Географічний ф-т</c:v>
                </c:pt>
                <c:pt idx="4">
                  <c:v>Економічний ф-т</c:v>
                </c:pt>
                <c:pt idx="5">
                  <c:v>Ф-т іноземних мов</c:v>
                </c:pt>
                <c:pt idx="6">
                  <c:v>Ф-т історії, політології та міжн. відносин</c:v>
                </c:pt>
                <c:pt idx="7">
                  <c:v>Ф-т математики та інформатики</c:v>
                </c:pt>
                <c:pt idx="8">
                  <c:v>Ф-т педагогіки, психол. та соц. роботи</c:v>
                </c:pt>
                <c:pt idx="9">
                  <c:v>Ф-т фіз. культури, спорту та реабілітації</c:v>
                </c:pt>
                <c:pt idx="10">
                  <c:v>Філологічний ф-т</c:v>
                </c:pt>
                <c:pt idx="11">
                  <c:v>Юридичний ф-т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3.1</c:v>
                </c:pt>
                <c:pt idx="1">
                  <c:v>4.8</c:v>
                </c:pt>
                <c:pt idx="2">
                  <c:v>8.6999999999999993</c:v>
                </c:pt>
                <c:pt idx="3">
                  <c:v>2.2999999999999998</c:v>
                </c:pt>
                <c:pt idx="4">
                  <c:v>2.6</c:v>
                </c:pt>
                <c:pt idx="5">
                  <c:v>6.3</c:v>
                </c:pt>
                <c:pt idx="6">
                  <c:v>5.8</c:v>
                </c:pt>
                <c:pt idx="7">
                  <c:v>2.4</c:v>
                </c:pt>
                <c:pt idx="8">
                  <c:v>4.5999999999999996</c:v>
                </c:pt>
                <c:pt idx="9">
                  <c:v>4.5</c:v>
                </c:pt>
                <c:pt idx="10">
                  <c:v>5.4</c:v>
                </c:pt>
                <c:pt idx="1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03-48B3-9B27-096B13AB3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9"/>
        <c:overlap val="-9"/>
        <c:axId val="450220736"/>
        <c:axId val="450221128"/>
      </c:barChart>
      <c:catAx>
        <c:axId val="45022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ru-RU"/>
          </a:p>
        </c:txPr>
        <c:crossAx val="450221128"/>
        <c:crosses val="autoZero"/>
        <c:auto val="1"/>
        <c:lblAlgn val="ctr"/>
        <c:lblOffset val="100"/>
        <c:noMultiLvlLbl val="0"/>
      </c:catAx>
      <c:valAx>
        <c:axId val="450221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ru-RU"/>
          </a:p>
        </c:txPr>
        <c:crossAx val="45022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здобувачів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1D-47D9-8409-F0DBFA3D26AC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41D-47D9-8409-F0DBFA3D26AC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41D-47D9-8409-F0DBFA3D26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38-4761-9C1B-20E90E7FC1DF}"/>
              </c:ext>
            </c:extLst>
          </c:dPt>
          <c:dLbls>
            <c:dLbl>
              <c:idx val="0"/>
              <c:layout>
                <c:manualLayout>
                  <c:x val="-0.10740860097998824"/>
                  <c:y val="-0.144113141443763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41D-47D9-8409-F0DBFA3D26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24,0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1D-47D9-8409-F0DBFA3D26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13960341262614E-2"/>
                  <c:y val="6.09401871263614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41D-47D9-8409-F0DBFA3D26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так</c:v>
                </c:pt>
                <c:pt idx="1">
                  <c:v>частково</c:v>
                </c:pt>
                <c:pt idx="2">
                  <c:v>ні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73.2</c:v>
                </c:pt>
                <c:pt idx="1">
                  <c:v>24</c:v>
                </c:pt>
                <c:pt idx="2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1D-47D9-8409-F0DBFA3D2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37752415359478"/>
          <c:y val="8.9178095011636052E-2"/>
          <c:w val="0.58737412312076165"/>
          <c:h val="0.781574891350745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здобувачів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57-4637-B196-A8FC775C4D04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57-4637-B196-A8FC775C4D04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57-4637-B196-A8FC775C4D0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57-4637-B196-A8FC775C4D04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957-4637-B196-A8FC775C4D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21,0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957-4637-B196-A8FC775C4D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269982189252515E-2"/>
                  <c:y val="6.8219126279511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957-4637-B196-A8FC775C4D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так</c:v>
                </c:pt>
                <c:pt idx="1">
                  <c:v>частково</c:v>
                </c:pt>
                <c:pt idx="2">
                  <c:v>ні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77.2</c:v>
                </c:pt>
                <c:pt idx="1">
                  <c:v>21</c:v>
                </c:pt>
                <c:pt idx="2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957-4637-B196-A8FC775C4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здобувачів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A2-47B5-A748-278DBD519D9F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A2-47B5-A748-278DBD519D9F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4A2-47B5-A748-278DBD519D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4A2-47B5-A748-278DBD519D9F}"/>
              </c:ext>
            </c:extLst>
          </c:dPt>
          <c:dLbls>
            <c:dLbl>
              <c:idx val="0"/>
              <c:layout>
                <c:manualLayout>
                  <c:x val="-0.12205376739382671"/>
                  <c:y val="-0.13345929102720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4A2-47B5-A748-278DBD519D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8700470306360289E-2"/>
                  <c:y val="7.579902919945720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4A2-47B5-A748-278DBD519D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так</c:v>
                </c:pt>
                <c:pt idx="1">
                  <c:v>частково</c:v>
                </c:pt>
                <c:pt idx="2">
                  <c:v>ні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80.400000000000006</c:v>
                </c:pt>
                <c:pt idx="1">
                  <c:v>17.7</c:v>
                </c:pt>
                <c:pt idx="2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4A2-47B5-A748-278DBD519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здобувачів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1D-47D9-8409-F0DBFA3D26AC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41D-47D9-8409-F0DBFA3D26AC}"/>
              </c:ext>
            </c:extLst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41D-47D9-8409-F0DBFA3D26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738-4761-9C1B-20E90E7FC1DF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41D-47D9-8409-F0DBFA3D26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20,1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1D-47D9-8409-F0DBFA3D26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13960341262614E-2"/>
                  <c:y val="6.09401871263614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41D-47D9-8409-F0DBFA3D26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так</c:v>
                </c:pt>
                <c:pt idx="1">
                  <c:v>частково</c:v>
                </c:pt>
                <c:pt idx="2">
                  <c:v>ні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76.8</c:v>
                </c:pt>
                <c:pt idx="1">
                  <c:v>20.100000000000001</c:v>
                </c:pt>
                <c:pt idx="2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1D-47D9-8409-F0DBFA3D2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0.00764</cdr:x>
      <cdr:y>0</cdr:y>
    </cdr:from>
    <cdr:to>
      <cdr:x>0.73216</cdr:x>
      <cdr:y>0.12703</cdr:y>
    </cdr:to>
    <cdr:grpSp>
      <cdr:nvGrpSpPr>
        <cdr:cNvPr id="2" name="Group 5">
          <a:extLst xmlns:a="http://schemas.openxmlformats.org/drawingml/2006/main">
            <a:ext uri="{FF2B5EF4-FFF2-40B4-BE49-F238E27FC236}">
              <a16:creationId xmlns:a16="http://schemas.microsoft.com/office/drawing/2014/main" xmlns="" id="{332113FC-EA33-F282-1FC1-4E497650ECF8}"/>
            </a:ext>
          </a:extLst>
        </cdr:cNvPr>
        <cdr:cNvGrpSpPr/>
      </cdr:nvGrpSpPr>
      <cdr:grpSpPr>
        <a:xfrm xmlns:a="http://schemas.openxmlformats.org/drawingml/2006/main">
          <a:off x="50791" y="0"/>
          <a:ext cx="4816622" cy="595647"/>
          <a:chOff x="-6590" y="-16485"/>
          <a:chExt cx="1268568" cy="171815"/>
        </a:xfrm>
      </cdr:grpSpPr>
      <cdr:sp macro="" textlink="">
        <cdr:nvSpPr>
          <cdr:cNvPr id="4" name="TextBox 7">
            <a:extLst xmlns:a="http://schemas.openxmlformats.org/drawingml/2006/main">
              <a:ext uri="{FF2B5EF4-FFF2-40B4-BE49-F238E27FC236}">
                <a16:creationId xmlns:a16="http://schemas.microsoft.com/office/drawing/2014/main" xmlns="" id="{B2923E37-43E5-176C-7D6A-90DAC65D5859}"/>
              </a:ext>
            </a:extLst>
          </cdr:cNvPr>
          <cdr:cNvSpPr txBox="1"/>
        </cdr:nvSpPr>
        <cdr:spPr>
          <a:xfrm xmlns:a="http://schemas.openxmlformats.org/drawingml/2006/main">
            <a:off x="-6590" y="-16485"/>
            <a:ext cx="1268568" cy="17181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lIns="50800" tIns="50800" rIns="50800" bIns="50800" rtlCol="0" anchor="ctr"/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>
              <a:lnSpc>
                <a:spcPts val="3632"/>
              </a:lnSpc>
            </a:pPr>
            <a:endParaRPr/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4D5DD-55F1-4F02-964F-F451E83DD987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88698-923B-43AB-B162-71E6BE5E911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5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88698-923B-43AB-B162-71E6BE5E911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01105AC-1480-FEA0-A8C0-4EFF56C9C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00189DC4-E6A3-05C8-5B12-9AE074DC2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AC296C0-3D88-573F-B2A0-44FD4C6F6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22B3BBD-990A-9FD8-1DA0-4764576EAD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2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4735EA2-735A-C614-3788-1459AA143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33F833F-ED1B-4881-8B5C-A581303EFD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A03AD381-FE1A-851F-B094-4FF789721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DEDB6C-A326-CCE2-6973-F3E5D72520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4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A7C8F2-1F9F-BE9D-7DE4-EC3AD8991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BC74A22E-0D35-A01F-6AD7-5D72FF0A7A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420B9208-D533-3FDC-35EF-D38308808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EA34224-4C60-8061-B878-EB5FBD8098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2FA66C-C03E-4D0C-8403-398F9CA8F7C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72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88698-923B-43AB-B162-71E6BE5E911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5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3.sv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9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3.xml"/><Relationship Id="rId7" Type="http://schemas.openxmlformats.org/officeDocument/2006/relationships/image" Target="../media/image2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3.svg"/><Relationship Id="rId4" Type="http://schemas.openxmlformats.org/officeDocument/2006/relationships/image" Target="../media/image13.png"/><Relationship Id="rId9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87100" y="3086100"/>
            <a:ext cx="7200900" cy="7200900"/>
          </a:xfrm>
          <a:custGeom>
            <a:avLst/>
            <a:gdLst/>
            <a:ahLst/>
            <a:cxnLst/>
            <a:rect l="l" t="t" r="r" b="b"/>
            <a:pathLst>
              <a:path w="7200900" h="7200900">
                <a:moveTo>
                  <a:pt x="0" y="0"/>
                </a:moveTo>
                <a:lnTo>
                  <a:pt x="7200900" y="0"/>
                </a:lnTo>
                <a:lnTo>
                  <a:pt x="720090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63292" y="2347753"/>
            <a:ext cx="1371601" cy="1476693"/>
          </a:xfrm>
          <a:custGeom>
            <a:avLst/>
            <a:gdLst/>
            <a:ahLst/>
            <a:cxnLst/>
            <a:rect l="l" t="t" r="r" b="b"/>
            <a:pathLst>
              <a:path w="1276987" h="1276987">
                <a:moveTo>
                  <a:pt x="0" y="0"/>
                </a:moveTo>
                <a:lnTo>
                  <a:pt x="1276987" y="0"/>
                </a:lnTo>
                <a:lnTo>
                  <a:pt x="1276987" y="1276987"/>
                </a:lnTo>
                <a:lnTo>
                  <a:pt x="0" y="1276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20864" y="1427539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5" y="0"/>
                </a:lnTo>
                <a:lnTo>
                  <a:pt x="482145" y="467031"/>
                </a:lnTo>
                <a:lnTo>
                  <a:pt x="0" y="4670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516085">
            <a:off x="-760695" y="8735507"/>
            <a:ext cx="2626355" cy="2726758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23BB0964-3916-91CF-CC75-A32C0E04B2DF}"/>
              </a:ext>
            </a:extLst>
          </p:cNvPr>
          <p:cNvGrpSpPr>
            <a:grpSpLocks noChangeAspect="1"/>
          </p:cNvGrpSpPr>
          <p:nvPr/>
        </p:nvGrpSpPr>
        <p:grpSpPr>
          <a:xfrm>
            <a:off x="13030200" y="0"/>
            <a:ext cx="4918689" cy="10916823"/>
            <a:chOff x="0" y="0"/>
            <a:chExt cx="2858770" cy="634492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xmlns="" id="{0F4D4926-5379-D36D-F140-1FD698CCCDC0}"/>
                </a:ext>
              </a:extLst>
            </p:cNvPr>
            <p:cNvSpPr/>
            <p:nvPr/>
          </p:nvSpPr>
          <p:spPr>
            <a:xfrm>
              <a:off x="0" y="0"/>
              <a:ext cx="2858770" cy="6344920"/>
            </a:xfrm>
            <a:custGeom>
              <a:avLst/>
              <a:gdLst/>
              <a:ahLst/>
              <a:cxnLst/>
              <a:rect l="l" t="t" r="r" b="b"/>
              <a:pathLst>
                <a:path w="2858770" h="6344920">
                  <a:moveTo>
                    <a:pt x="1827530" y="6344920"/>
                  </a:moveTo>
                  <a:lnTo>
                    <a:pt x="0" y="6344920"/>
                  </a:lnTo>
                  <a:lnTo>
                    <a:pt x="0" y="1031240"/>
                  </a:lnTo>
                  <a:cubicBezTo>
                    <a:pt x="0" y="461010"/>
                    <a:pt x="461010" y="0"/>
                    <a:pt x="1031240" y="0"/>
                  </a:cubicBezTo>
                  <a:lnTo>
                    <a:pt x="2858770" y="0"/>
                  </a:lnTo>
                  <a:lnTo>
                    <a:pt x="2858770" y="5313680"/>
                  </a:lnTo>
                  <a:cubicBezTo>
                    <a:pt x="2858770" y="5883910"/>
                    <a:pt x="2397760" y="6344920"/>
                    <a:pt x="1827530" y="6344920"/>
                  </a:cubicBezTo>
                  <a:close/>
                </a:path>
              </a:pathLst>
            </a:custGeom>
            <a:blipFill>
              <a:blip r:embed="rId10"/>
              <a:stretch>
                <a:fillRect l="-23935" r="-23935"/>
              </a:stretch>
            </a:blipFill>
          </p:spPr>
        </p:sp>
      </p:grp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214FF2DB-4296-5972-5F9C-B5356F3F3397}"/>
              </a:ext>
            </a:extLst>
          </p:cNvPr>
          <p:cNvSpPr/>
          <p:nvPr/>
        </p:nvSpPr>
        <p:spPr>
          <a:xfrm>
            <a:off x="1476693" y="3061062"/>
            <a:ext cx="7772400" cy="3457894"/>
          </a:xfrm>
          <a:prstGeom prst="roundRect">
            <a:avLst/>
          </a:prstGeom>
          <a:solidFill>
            <a:srgbClr val="EDD5CF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2A538A-60A0-7D37-3CAB-FC4D5CD36086}"/>
              </a:ext>
            </a:extLst>
          </p:cNvPr>
          <p:cNvSpPr txBox="1"/>
          <p:nvPr/>
        </p:nvSpPr>
        <p:spPr>
          <a:xfrm>
            <a:off x="1581787" y="3512736"/>
            <a:ext cx="7772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Cambria" panose="02040503050406030204" pitchFamily="18" charset="0"/>
                <a:ea typeface="Cambria" panose="02040503050406030204" pitchFamily="18" charset="0"/>
              </a:rPr>
              <a:t>Результати опитування здобувачів вищої освіти </a:t>
            </a:r>
          </a:p>
          <a:p>
            <a:pPr algn="ctr"/>
            <a:r>
              <a:rPr lang="uk-UA" sz="4000" b="1" dirty="0">
                <a:latin typeface="Cambria" panose="02040503050406030204" pitchFamily="18" charset="0"/>
                <a:ea typeface="Cambria" panose="02040503050406030204" pitchFamily="18" charset="0"/>
              </a:rPr>
              <a:t>щодо участі у вільному виборі навчальних дисциплін</a:t>
            </a:r>
            <a:endParaRPr lang="uk-UA" altLang="ru-RU" sz="5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xmlns="" id="{3C1FACDB-B059-65B0-2784-ABBE34E9A77E}"/>
              </a:ext>
            </a:extLst>
          </p:cNvPr>
          <p:cNvSpPr/>
          <p:nvPr/>
        </p:nvSpPr>
        <p:spPr>
          <a:xfrm>
            <a:off x="252890" y="0"/>
            <a:ext cx="2091680" cy="2055320"/>
          </a:xfrm>
          <a:custGeom>
            <a:avLst/>
            <a:gdLst/>
            <a:ahLst/>
            <a:cxnLst/>
            <a:rect l="l" t="t" r="r" b="b"/>
            <a:pathLst>
              <a:path w="2272513" h="2243742">
                <a:moveTo>
                  <a:pt x="0" y="0"/>
                </a:moveTo>
                <a:lnTo>
                  <a:pt x="2272513" y="0"/>
                </a:lnTo>
                <a:lnTo>
                  <a:pt x="2272513" y="2243743"/>
                </a:lnTo>
                <a:lnTo>
                  <a:pt x="0" y="224374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8329" t="-35274" r="-10395" b="-34737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2F338CB-0228-34C3-5F49-7F73D2D81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войная стрелка вверх/вниз 10">
            <a:extLst>
              <a:ext uri="{FF2B5EF4-FFF2-40B4-BE49-F238E27FC236}">
                <a16:creationId xmlns:a16="http://schemas.microsoft.com/office/drawing/2014/main" xmlns="" id="{DFECB18B-4C4D-864A-925A-CB285E00BB3E}"/>
              </a:ext>
            </a:extLst>
          </p:cNvPr>
          <p:cNvSpPr/>
          <p:nvPr/>
        </p:nvSpPr>
        <p:spPr>
          <a:xfrm>
            <a:off x="7758583" y="1746827"/>
            <a:ext cx="205373" cy="8147378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17" name="Oval 72">
            <a:extLst>
              <a:ext uri="{FF2B5EF4-FFF2-40B4-BE49-F238E27FC236}">
                <a16:creationId xmlns:a16="http://schemas.microsoft.com/office/drawing/2014/main" xmlns="" id="{7A64651A-2D35-41BB-1D73-B3ECCC8BD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122" y="2106881"/>
            <a:ext cx="5950010" cy="619074"/>
          </a:xfrm>
          <a:prstGeom prst="flowChartAlternateProcess">
            <a:avLst/>
          </a:prstGeom>
          <a:solidFill>
            <a:srgbClr val="EBC8C7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altLang="ru-RU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</a:t>
            </a:r>
            <a:r>
              <a:rPr lang="uk-UA" altLang="ru-RU" b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загальноуніверситетському</a:t>
            </a:r>
            <a:r>
              <a:rPr lang="uk-UA" altLang="ru-RU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рівні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5E41969E-0DAF-5105-D4CD-66849BE43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876461"/>
              </p:ext>
            </p:extLst>
          </p:nvPr>
        </p:nvGraphicFramePr>
        <p:xfrm>
          <a:off x="1300676" y="8030364"/>
          <a:ext cx="5428905" cy="15150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809171">
                  <a:extLst>
                    <a:ext uri="{9D8B030D-6E8A-4147-A177-3AD203B41FA5}">
                      <a16:colId xmlns:a16="http://schemas.microsoft.com/office/drawing/2014/main" xmlns="" val="2038630931"/>
                    </a:ext>
                  </a:extLst>
                </a:gridCol>
                <a:gridCol w="1809867">
                  <a:extLst>
                    <a:ext uri="{9D8B030D-6E8A-4147-A177-3AD203B41FA5}">
                      <a16:colId xmlns:a16="http://schemas.microsoft.com/office/drawing/2014/main" xmlns="" val="1074333302"/>
                    </a:ext>
                  </a:extLst>
                </a:gridCol>
                <a:gridCol w="1809867">
                  <a:extLst>
                    <a:ext uri="{9D8B030D-6E8A-4147-A177-3AD203B41FA5}">
                      <a16:colId xmlns:a16="http://schemas.microsoft.com/office/drawing/2014/main" xmlns="" val="1817446399"/>
                    </a:ext>
                  </a:extLst>
                </a:gridCol>
              </a:tblGrid>
              <a:tr h="542136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1190793"/>
                  </a:ext>
                </a:extLst>
              </a:tr>
              <a:tr h="783558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2 933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(76,8%)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768 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(20,1%)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119 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(3,1%)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580677"/>
                  </a:ext>
                </a:extLst>
              </a:tr>
            </a:tbl>
          </a:graphicData>
        </a:graphic>
      </p:graphicFrame>
      <p:sp>
        <p:nvSpPr>
          <p:cNvPr id="8" name="Двойная стрелка влево/вправо 7">
            <a:extLst>
              <a:ext uri="{FF2B5EF4-FFF2-40B4-BE49-F238E27FC236}">
                <a16:creationId xmlns:a16="http://schemas.microsoft.com/office/drawing/2014/main" xmlns="" id="{D9A1BB74-3BD7-4568-84E5-2D4B35899903}"/>
              </a:ext>
            </a:extLst>
          </p:cNvPr>
          <p:cNvSpPr/>
          <p:nvPr/>
        </p:nvSpPr>
        <p:spPr>
          <a:xfrm>
            <a:off x="9372600" y="5769702"/>
            <a:ext cx="7862666" cy="212771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sp>
        <p:nvSpPr>
          <p:cNvPr id="20" name="Oval 72">
            <a:extLst>
              <a:ext uri="{FF2B5EF4-FFF2-40B4-BE49-F238E27FC236}">
                <a16:creationId xmlns:a16="http://schemas.microsoft.com/office/drawing/2014/main" xmlns="" id="{5A03C1B9-3C14-30BC-782D-17E847989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5971" y="2023485"/>
            <a:ext cx="5413581" cy="588649"/>
          </a:xfrm>
          <a:prstGeom prst="flowChartAlternateProcess">
            <a:avLst/>
          </a:prstGeom>
          <a:solidFill>
            <a:srgbClr val="EBC8C7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alt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рівні факультету/ н-н інституту</a:t>
            </a:r>
          </a:p>
        </p:txBody>
      </p:sp>
      <p:sp>
        <p:nvSpPr>
          <p:cNvPr id="28" name="Oval 72">
            <a:extLst>
              <a:ext uri="{FF2B5EF4-FFF2-40B4-BE49-F238E27FC236}">
                <a16:creationId xmlns:a16="http://schemas.microsoft.com/office/drawing/2014/main" xmlns="" id="{A59CC303-6DBD-6822-B9E3-B456105AE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160" y="6305560"/>
            <a:ext cx="4545842" cy="471428"/>
          </a:xfrm>
          <a:prstGeom prst="flowChartAlternateProcess">
            <a:avLst/>
          </a:prstGeom>
          <a:solidFill>
            <a:srgbClr val="EBC8C7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altLang="ru-RU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кафедрі</a:t>
            </a:r>
          </a:p>
        </p:txBody>
      </p:sp>
      <p:graphicFrame>
        <p:nvGraphicFramePr>
          <p:cNvPr id="31" name="Таблица 30">
            <a:extLst>
              <a:ext uri="{FF2B5EF4-FFF2-40B4-BE49-F238E27FC236}">
                <a16:creationId xmlns:a16="http://schemas.microsoft.com/office/drawing/2014/main" xmlns="" id="{06CDCB4D-AFC2-8031-6018-5B99E2513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565193"/>
              </p:ext>
            </p:extLst>
          </p:nvPr>
        </p:nvGraphicFramePr>
        <p:xfrm>
          <a:off x="8277381" y="7507280"/>
          <a:ext cx="5318041" cy="16327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4275883566"/>
                    </a:ext>
                  </a:extLst>
                </a:gridCol>
                <a:gridCol w="1792534">
                  <a:extLst>
                    <a:ext uri="{9D8B030D-6E8A-4147-A177-3AD203B41FA5}">
                      <a16:colId xmlns:a16="http://schemas.microsoft.com/office/drawing/2014/main" xmlns="" val="609419436"/>
                    </a:ext>
                  </a:extLst>
                </a:gridCol>
                <a:gridCol w="1772907">
                  <a:extLst>
                    <a:ext uri="{9D8B030D-6E8A-4147-A177-3AD203B41FA5}">
                      <a16:colId xmlns:a16="http://schemas.microsoft.com/office/drawing/2014/main" xmlns="" val="626720860"/>
                    </a:ext>
                  </a:extLst>
                </a:gridCol>
              </a:tblGrid>
              <a:tr h="779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b="1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2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b="1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2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3275461"/>
                  </a:ext>
                </a:extLst>
              </a:tr>
              <a:tr h="779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dirty="0">
                          <a:effectLst/>
                          <a:latin typeface="Cambria" panose="02040503050406030204" pitchFamily="18" charset="0"/>
                        </a:rPr>
                        <a:t>3 094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dirty="0">
                          <a:effectLst/>
                          <a:latin typeface="Cambria" panose="02040503050406030204" pitchFamily="18" charset="0"/>
                        </a:rPr>
                        <a:t>(81,0%)</a:t>
                      </a:r>
                      <a:endParaRPr lang="ru-RU" sz="2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dirty="0">
                          <a:effectLst/>
                          <a:latin typeface="Cambria" panose="02040503050406030204" pitchFamily="18" charset="0"/>
                        </a:rPr>
                        <a:t>633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dirty="0">
                          <a:effectLst/>
                          <a:latin typeface="Cambria" panose="02040503050406030204" pitchFamily="18" charset="0"/>
                        </a:rPr>
                        <a:t>(16,6%)</a:t>
                      </a:r>
                      <a:endParaRPr lang="ru-RU" sz="2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dirty="0">
                          <a:effectLst/>
                          <a:latin typeface="Cambria" panose="02040503050406030204" pitchFamily="18" charset="0"/>
                        </a:rPr>
                        <a:t>93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dirty="0">
                          <a:effectLst/>
                          <a:latin typeface="Cambria" panose="02040503050406030204" pitchFamily="18" charset="0"/>
                        </a:rPr>
                        <a:t>(2,4%)</a:t>
                      </a:r>
                      <a:endParaRPr lang="ru-RU" sz="2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2664968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01237EF1-CC37-EC7A-4CCB-0585370BF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818781"/>
              </p:ext>
            </p:extLst>
          </p:nvPr>
        </p:nvGraphicFramePr>
        <p:xfrm>
          <a:off x="12982660" y="3523723"/>
          <a:ext cx="4921421" cy="15323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568622">
                  <a:extLst>
                    <a:ext uri="{9D8B030D-6E8A-4147-A177-3AD203B41FA5}">
                      <a16:colId xmlns:a16="http://schemas.microsoft.com/office/drawing/2014/main" xmlns="" val="96345667"/>
                    </a:ext>
                  </a:extLst>
                </a:gridCol>
                <a:gridCol w="1820062">
                  <a:extLst>
                    <a:ext uri="{9D8B030D-6E8A-4147-A177-3AD203B41FA5}">
                      <a16:colId xmlns:a16="http://schemas.microsoft.com/office/drawing/2014/main" xmlns="" val="3052491853"/>
                    </a:ext>
                  </a:extLst>
                </a:gridCol>
                <a:gridCol w="1532737">
                  <a:extLst>
                    <a:ext uri="{9D8B030D-6E8A-4147-A177-3AD203B41FA5}">
                      <a16:colId xmlns:a16="http://schemas.microsoft.com/office/drawing/2014/main" xmlns="" val="307305079"/>
                    </a:ext>
                  </a:extLst>
                </a:gridCol>
              </a:tblGrid>
              <a:tr h="6591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частково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8452175"/>
                  </a:ext>
                </a:extLst>
              </a:tr>
              <a:tr h="8732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spc="-3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2 979</a:t>
                      </a:r>
                      <a:endParaRPr lang="ru-RU" sz="2800" spc="-30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spc="-3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(78,2%)</a:t>
                      </a:r>
                      <a:endParaRPr lang="ru-RU" sz="2800" spc="-30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spc="-3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749</a:t>
                      </a:r>
                      <a:endParaRPr lang="ru-RU" sz="2800" spc="-30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spc="-3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(19,7%)</a:t>
                      </a:r>
                      <a:endParaRPr lang="ru-RU" sz="2800" spc="-30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spc="-3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80 </a:t>
                      </a:r>
                      <a:endParaRPr lang="ru-RU" sz="2800" spc="-30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spc="-3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(2,1%)</a:t>
                      </a:r>
                      <a:endParaRPr lang="ru-RU" sz="2800" spc="-30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547397"/>
                  </a:ext>
                </a:extLst>
              </a:tr>
            </a:tbl>
          </a:graphicData>
        </a:graphic>
      </p:graphicFrame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7140CF8D-B4FB-DF2A-E8AE-E1E1EB5F3C5E}"/>
              </a:ext>
            </a:extLst>
          </p:cNvPr>
          <p:cNvGrpSpPr/>
          <p:nvPr/>
        </p:nvGrpSpPr>
        <p:grpSpPr>
          <a:xfrm>
            <a:off x="25021" y="0"/>
            <a:ext cx="18288000" cy="1652171"/>
            <a:chOff x="0" y="0"/>
            <a:chExt cx="4816593" cy="53850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4C57979B-8F0B-49E6-48DB-728F448A35A2}"/>
                </a:ext>
              </a:extLst>
            </p:cNvPr>
            <p:cNvSpPr/>
            <p:nvPr/>
          </p:nvSpPr>
          <p:spPr>
            <a:xfrm>
              <a:off x="0" y="0"/>
              <a:ext cx="4816592" cy="538504"/>
            </a:xfrm>
            <a:custGeom>
              <a:avLst/>
              <a:gdLst/>
              <a:ahLst/>
              <a:cxnLst/>
              <a:rect l="l" t="t" r="r" b="b"/>
              <a:pathLst>
                <a:path w="4816592" h="538504">
                  <a:moveTo>
                    <a:pt x="0" y="0"/>
                  </a:moveTo>
                  <a:lnTo>
                    <a:pt x="4816592" y="0"/>
                  </a:lnTo>
                  <a:lnTo>
                    <a:pt x="4816592" y="538504"/>
                  </a:lnTo>
                  <a:lnTo>
                    <a:pt x="0" y="538504"/>
                  </a:lnTo>
                  <a:close/>
                </a:path>
              </a:pathLst>
            </a:custGeom>
            <a:solidFill>
              <a:srgbClr val="CDB3A3"/>
            </a:solidFill>
          </p:spPr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xmlns="" id="{6DB292F9-DB5E-E9F8-B313-3FED448E1A2F}"/>
                </a:ext>
              </a:extLst>
            </p:cNvPr>
            <p:cNvSpPr txBox="1"/>
            <p:nvPr/>
          </p:nvSpPr>
          <p:spPr>
            <a:xfrm>
              <a:off x="0" y="-57150"/>
              <a:ext cx="4816593" cy="595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12" name="Freeform 16">
            <a:extLst>
              <a:ext uri="{FF2B5EF4-FFF2-40B4-BE49-F238E27FC236}">
                <a16:creationId xmlns:a16="http://schemas.microsoft.com/office/drawing/2014/main" xmlns="" id="{8F028752-09F4-6FCE-41A1-EB407E3E63E8}"/>
              </a:ext>
            </a:extLst>
          </p:cNvPr>
          <p:cNvSpPr/>
          <p:nvPr/>
        </p:nvSpPr>
        <p:spPr>
          <a:xfrm>
            <a:off x="152400" y="-50450"/>
            <a:ext cx="1792066" cy="1719961"/>
          </a:xfrm>
          <a:custGeom>
            <a:avLst/>
            <a:gdLst/>
            <a:ahLst/>
            <a:cxnLst/>
            <a:rect l="l" t="t" r="r" b="b"/>
            <a:pathLst>
              <a:path w="2272513" h="2243742">
                <a:moveTo>
                  <a:pt x="0" y="0"/>
                </a:moveTo>
                <a:lnTo>
                  <a:pt x="2272513" y="0"/>
                </a:lnTo>
                <a:lnTo>
                  <a:pt x="2272513" y="2243743"/>
                </a:lnTo>
                <a:lnTo>
                  <a:pt x="0" y="22437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29" t="-35274" r="-10395" b="-34737"/>
            </a:stretch>
          </a:blipFill>
        </p:spPr>
      </p:sp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xmlns="" id="{E25B1315-091B-B6A2-CBCA-3175022A9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5569434"/>
              </p:ext>
            </p:extLst>
          </p:nvPr>
        </p:nvGraphicFramePr>
        <p:xfrm>
          <a:off x="533400" y="3009900"/>
          <a:ext cx="6714979" cy="4776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73E0C73A-1994-B7FB-D99C-CB8E42E0BE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7777627"/>
              </p:ext>
            </p:extLst>
          </p:nvPr>
        </p:nvGraphicFramePr>
        <p:xfrm>
          <a:off x="7698214" y="1642139"/>
          <a:ext cx="5573601" cy="418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DB597045-8F4D-8E0D-31D5-AEB327E22C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034431"/>
              </p:ext>
            </p:extLst>
          </p:nvPr>
        </p:nvGraphicFramePr>
        <p:xfrm>
          <a:off x="13020002" y="5982473"/>
          <a:ext cx="5573601" cy="418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66FC89-C58E-2F69-0E6D-930F2FB6D905}"/>
              </a:ext>
            </a:extLst>
          </p:cNvPr>
          <p:cNvSpPr txBox="1"/>
          <p:nvPr/>
        </p:nvSpPr>
        <p:spPr>
          <a:xfrm>
            <a:off x="2514600" y="34704"/>
            <a:ext cx="14292601" cy="164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Чи</a:t>
            </a:r>
            <a:r>
              <a:rPr lang="ru-RU" sz="32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задоволені</a:t>
            </a:r>
            <a:r>
              <a:rPr lang="ru-RU" sz="32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Ви </a:t>
            </a:r>
            <a:r>
              <a:rPr lang="ru-RU" sz="32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своїм</a:t>
            </a:r>
            <a:r>
              <a:rPr lang="ru-RU" sz="32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32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32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32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минулого</a:t>
            </a:r>
            <a:r>
              <a:rPr lang="ru-RU" sz="32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32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року </a:t>
            </a:r>
            <a:r>
              <a:rPr lang="ru-RU" sz="3200" b="1" kern="100" spc="15" dirty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(2023-2024 </a:t>
            </a:r>
            <a:r>
              <a:rPr lang="ru-RU" sz="3200" b="1" kern="100" spc="15" dirty="0" err="1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н.р</a:t>
            </a:r>
            <a:r>
              <a:rPr lang="ru-RU" sz="3200" b="1" kern="100" spc="15" dirty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.):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i="1" kern="100" spc="15" dirty="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kern="100" spc="15" dirty="0" err="1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b="1" i="1" kern="100" spc="15" dirty="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 на </a:t>
            </a:r>
            <a:r>
              <a:rPr lang="ru-RU" sz="2400" b="1" i="1" kern="100" spc="15" dirty="0" err="1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i="1" kern="100" spc="15" dirty="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100" spc="15" dirty="0" err="1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b="1" i="1" kern="100" spc="15" dirty="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дали </a:t>
            </a:r>
            <a:r>
              <a:rPr lang="ru-RU" sz="2400" b="1" i="1" kern="100" spc="15" dirty="0" err="1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студенти</a:t>
            </a:r>
            <a:r>
              <a:rPr lang="ru-RU" sz="2400" b="1" i="1" kern="100" spc="15" dirty="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2,3,4 </a:t>
            </a:r>
            <a:r>
              <a:rPr lang="ru-RU" sz="2400" b="1" i="1" kern="100" spc="15" dirty="0" err="1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курсів</a:t>
            </a:r>
            <a:r>
              <a:rPr lang="ru-RU" sz="2400" b="1" i="1" kern="100" spc="15" dirty="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ОР Бакалавр і 2 курсу ОР </a:t>
            </a:r>
            <a:r>
              <a:rPr lang="ru-RU" sz="2400" b="1" i="1" kern="100" spc="15" dirty="0" err="1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Магістр</a:t>
            </a:r>
            <a:r>
              <a:rPr lang="ru-RU" sz="2400" b="1" i="1" kern="100" spc="15" dirty="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2400" b="1" kern="100" dirty="0">
              <a:solidFill>
                <a:schemeClr val="accent2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9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B8EC506-8BA5-4576-898A-A11DAABB8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войная стрелка вверх/вниз 10">
            <a:extLst>
              <a:ext uri="{FF2B5EF4-FFF2-40B4-BE49-F238E27FC236}">
                <a16:creationId xmlns:a16="http://schemas.microsoft.com/office/drawing/2014/main" xmlns="" id="{1559A0C0-C38A-3311-AC6D-21109DA604EC}"/>
              </a:ext>
            </a:extLst>
          </p:cNvPr>
          <p:cNvSpPr/>
          <p:nvPr/>
        </p:nvSpPr>
        <p:spPr>
          <a:xfrm>
            <a:off x="7758583" y="1746827"/>
            <a:ext cx="205373" cy="8147378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17" name="Oval 72">
            <a:extLst>
              <a:ext uri="{FF2B5EF4-FFF2-40B4-BE49-F238E27FC236}">
                <a16:creationId xmlns:a16="http://schemas.microsoft.com/office/drawing/2014/main" xmlns="" id="{3ED47FBF-E44B-1E99-67C8-C3F08C188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122" y="2106881"/>
            <a:ext cx="5950010" cy="619074"/>
          </a:xfrm>
          <a:prstGeom prst="flowChartAlternateProcess">
            <a:avLst/>
          </a:prstGeom>
          <a:solidFill>
            <a:srgbClr val="DBAB91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altLang="ru-RU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</a:t>
            </a:r>
            <a:r>
              <a:rPr lang="uk-UA" altLang="ru-RU" b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загальноуніверситетському</a:t>
            </a:r>
            <a:r>
              <a:rPr lang="uk-UA" altLang="ru-RU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рівні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BAF81DA7-B205-C831-6836-DAB4D3B4C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741621"/>
              </p:ext>
            </p:extLst>
          </p:nvPr>
        </p:nvGraphicFramePr>
        <p:xfrm>
          <a:off x="1300676" y="8030364"/>
          <a:ext cx="5428905" cy="17565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809171">
                  <a:extLst>
                    <a:ext uri="{9D8B030D-6E8A-4147-A177-3AD203B41FA5}">
                      <a16:colId xmlns:a16="http://schemas.microsoft.com/office/drawing/2014/main" xmlns="" val="2038630931"/>
                    </a:ext>
                  </a:extLst>
                </a:gridCol>
                <a:gridCol w="1809867">
                  <a:extLst>
                    <a:ext uri="{9D8B030D-6E8A-4147-A177-3AD203B41FA5}">
                      <a16:colId xmlns:a16="http://schemas.microsoft.com/office/drawing/2014/main" xmlns="" val="1074333302"/>
                    </a:ext>
                  </a:extLst>
                </a:gridCol>
                <a:gridCol w="1809867">
                  <a:extLst>
                    <a:ext uri="{9D8B030D-6E8A-4147-A177-3AD203B41FA5}">
                      <a16:colId xmlns:a16="http://schemas.microsoft.com/office/drawing/2014/main" xmlns="" val="1817446399"/>
                    </a:ext>
                  </a:extLst>
                </a:gridCol>
              </a:tblGrid>
              <a:tr h="783558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1190793"/>
                  </a:ext>
                </a:extLst>
              </a:tr>
              <a:tr h="783558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3 098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(81,1%)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636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(16,6%)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87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(2,3%)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580677"/>
                  </a:ext>
                </a:extLst>
              </a:tr>
            </a:tbl>
          </a:graphicData>
        </a:graphic>
      </p:graphicFrame>
      <p:sp>
        <p:nvSpPr>
          <p:cNvPr id="8" name="Двойная стрелка влево/вправо 7">
            <a:extLst>
              <a:ext uri="{FF2B5EF4-FFF2-40B4-BE49-F238E27FC236}">
                <a16:creationId xmlns:a16="http://schemas.microsoft.com/office/drawing/2014/main" xmlns="" id="{A2A19A94-E33A-662E-C43A-2B5BFFB0F614}"/>
              </a:ext>
            </a:extLst>
          </p:cNvPr>
          <p:cNvSpPr/>
          <p:nvPr/>
        </p:nvSpPr>
        <p:spPr>
          <a:xfrm>
            <a:off x="9372600" y="5769702"/>
            <a:ext cx="7862666" cy="212771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sp>
        <p:nvSpPr>
          <p:cNvPr id="20" name="Oval 72">
            <a:extLst>
              <a:ext uri="{FF2B5EF4-FFF2-40B4-BE49-F238E27FC236}">
                <a16:creationId xmlns:a16="http://schemas.microsoft.com/office/drawing/2014/main" xmlns="" id="{09E7F56B-16FB-83EB-ABF3-5959251AC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5971" y="2023485"/>
            <a:ext cx="5413581" cy="588649"/>
          </a:xfrm>
          <a:prstGeom prst="flowChartAlternateProcess">
            <a:avLst/>
          </a:prstGeom>
          <a:solidFill>
            <a:srgbClr val="DBAB91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alt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рівні факультету/ н-н інституту</a:t>
            </a:r>
          </a:p>
        </p:txBody>
      </p:sp>
      <p:sp>
        <p:nvSpPr>
          <p:cNvPr id="28" name="Oval 72">
            <a:extLst>
              <a:ext uri="{FF2B5EF4-FFF2-40B4-BE49-F238E27FC236}">
                <a16:creationId xmlns:a16="http://schemas.microsoft.com/office/drawing/2014/main" xmlns="" id="{D79EBF06-A52D-1475-94E6-54C482DB0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160" y="6305560"/>
            <a:ext cx="4545842" cy="471428"/>
          </a:xfrm>
          <a:prstGeom prst="flowChartAlternateProcess">
            <a:avLst/>
          </a:prstGeom>
          <a:solidFill>
            <a:srgbClr val="DBAB91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altLang="ru-RU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кафедрі</a:t>
            </a:r>
          </a:p>
        </p:txBody>
      </p:sp>
      <p:graphicFrame>
        <p:nvGraphicFramePr>
          <p:cNvPr id="31" name="Таблица 30">
            <a:extLst>
              <a:ext uri="{FF2B5EF4-FFF2-40B4-BE49-F238E27FC236}">
                <a16:creationId xmlns:a16="http://schemas.microsoft.com/office/drawing/2014/main" xmlns="" id="{B07084F1-298E-D819-0E10-8C24235B3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351382"/>
              </p:ext>
            </p:extLst>
          </p:nvPr>
        </p:nvGraphicFramePr>
        <p:xfrm>
          <a:off x="8460541" y="7586470"/>
          <a:ext cx="5165641" cy="16327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584240">
                  <a:extLst>
                    <a:ext uri="{9D8B030D-6E8A-4147-A177-3AD203B41FA5}">
                      <a16:colId xmlns:a16="http://schemas.microsoft.com/office/drawing/2014/main" xmlns="" val="4275883566"/>
                    </a:ext>
                  </a:extLst>
                </a:gridCol>
                <a:gridCol w="1859300">
                  <a:extLst>
                    <a:ext uri="{9D8B030D-6E8A-4147-A177-3AD203B41FA5}">
                      <a16:colId xmlns:a16="http://schemas.microsoft.com/office/drawing/2014/main" xmlns="" val="609419436"/>
                    </a:ext>
                  </a:extLst>
                </a:gridCol>
                <a:gridCol w="1722101">
                  <a:extLst>
                    <a:ext uri="{9D8B030D-6E8A-4147-A177-3AD203B41FA5}">
                      <a16:colId xmlns:a16="http://schemas.microsoft.com/office/drawing/2014/main" xmlns="" val="626720860"/>
                    </a:ext>
                  </a:extLst>
                </a:gridCol>
              </a:tblGrid>
              <a:tr h="779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b="1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2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b="1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2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3275461"/>
                  </a:ext>
                </a:extLst>
              </a:tr>
              <a:tr h="779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dirty="0">
                          <a:effectLst/>
                          <a:latin typeface="Cambria" panose="02040503050406030204" pitchFamily="18" charset="0"/>
                        </a:rPr>
                        <a:t>3 232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dirty="0">
                          <a:effectLst/>
                          <a:latin typeface="Cambria" panose="02040503050406030204" pitchFamily="18" charset="0"/>
                        </a:rPr>
                        <a:t>(84,6%)</a:t>
                      </a:r>
                      <a:endParaRPr lang="ru-RU" sz="2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dirty="0">
                          <a:effectLst/>
                          <a:latin typeface="Cambria" panose="02040503050406030204" pitchFamily="18" charset="0"/>
                        </a:rPr>
                        <a:t>519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dirty="0">
                          <a:effectLst/>
                          <a:latin typeface="Cambria" panose="02040503050406030204" pitchFamily="18" charset="0"/>
                        </a:rPr>
                        <a:t>(13,6%)</a:t>
                      </a:r>
                      <a:endParaRPr lang="ru-RU" sz="2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dirty="0">
                          <a:effectLst/>
                          <a:latin typeface="Cambria" panose="02040503050406030204" pitchFamily="18" charset="0"/>
                        </a:rPr>
                        <a:t>69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dirty="0">
                          <a:effectLst/>
                          <a:latin typeface="Cambria" panose="02040503050406030204" pitchFamily="18" charset="0"/>
                        </a:rPr>
                        <a:t>(1,8%)</a:t>
                      </a:r>
                      <a:endParaRPr lang="ru-RU" sz="2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2664968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DEBDAD26-F2EE-3A12-0FB9-A9938F2A4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964278"/>
              </p:ext>
            </p:extLst>
          </p:nvPr>
        </p:nvGraphicFramePr>
        <p:xfrm>
          <a:off x="12909378" y="3462924"/>
          <a:ext cx="5130174" cy="14306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565961">
                  <a:extLst>
                    <a:ext uri="{9D8B030D-6E8A-4147-A177-3AD203B41FA5}">
                      <a16:colId xmlns:a16="http://schemas.microsoft.com/office/drawing/2014/main" xmlns="" val="96345667"/>
                    </a:ext>
                  </a:extLst>
                </a:gridCol>
                <a:gridCol w="1966461">
                  <a:extLst>
                    <a:ext uri="{9D8B030D-6E8A-4147-A177-3AD203B41FA5}">
                      <a16:colId xmlns:a16="http://schemas.microsoft.com/office/drawing/2014/main" xmlns="" val="3052491853"/>
                    </a:ext>
                  </a:extLst>
                </a:gridCol>
                <a:gridCol w="1597752">
                  <a:extLst>
                    <a:ext uri="{9D8B030D-6E8A-4147-A177-3AD203B41FA5}">
                      <a16:colId xmlns:a16="http://schemas.microsoft.com/office/drawing/2014/main" xmlns="" val="307305079"/>
                    </a:ext>
                  </a:extLst>
                </a:gridCol>
              </a:tblGrid>
              <a:tr h="5629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частково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8452175"/>
                  </a:ext>
                </a:extLst>
              </a:tr>
              <a:tr h="6035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3 149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(82,5%)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611 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(16,0%)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58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(1,5%)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547397"/>
                  </a:ext>
                </a:extLst>
              </a:tr>
            </a:tbl>
          </a:graphicData>
        </a:graphic>
      </p:graphicFrame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51156220-CC76-56C5-81FF-DF83524259F8}"/>
              </a:ext>
            </a:extLst>
          </p:cNvPr>
          <p:cNvGrpSpPr/>
          <p:nvPr/>
        </p:nvGrpSpPr>
        <p:grpSpPr>
          <a:xfrm>
            <a:off x="0" y="14085"/>
            <a:ext cx="18288000" cy="1652171"/>
            <a:chOff x="0" y="0"/>
            <a:chExt cx="4816593" cy="53850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299BD2BC-B66B-E775-2CBA-72B58534AE6B}"/>
                </a:ext>
              </a:extLst>
            </p:cNvPr>
            <p:cNvSpPr/>
            <p:nvPr/>
          </p:nvSpPr>
          <p:spPr>
            <a:xfrm>
              <a:off x="0" y="0"/>
              <a:ext cx="4816592" cy="538504"/>
            </a:xfrm>
            <a:custGeom>
              <a:avLst/>
              <a:gdLst/>
              <a:ahLst/>
              <a:cxnLst/>
              <a:rect l="l" t="t" r="r" b="b"/>
              <a:pathLst>
                <a:path w="4816592" h="538504">
                  <a:moveTo>
                    <a:pt x="0" y="0"/>
                  </a:moveTo>
                  <a:lnTo>
                    <a:pt x="4816592" y="0"/>
                  </a:lnTo>
                  <a:lnTo>
                    <a:pt x="4816592" y="538504"/>
                  </a:lnTo>
                  <a:lnTo>
                    <a:pt x="0" y="538504"/>
                  </a:lnTo>
                  <a:close/>
                </a:path>
              </a:pathLst>
            </a:custGeom>
            <a:solidFill>
              <a:srgbClr val="CDB3A3"/>
            </a:solidFill>
          </p:spPr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xmlns="" id="{3CA7C6F7-9C5E-0BEC-4AAB-B80E16000B45}"/>
                </a:ext>
              </a:extLst>
            </p:cNvPr>
            <p:cNvSpPr txBox="1"/>
            <p:nvPr/>
          </p:nvSpPr>
          <p:spPr>
            <a:xfrm>
              <a:off x="0" y="-57150"/>
              <a:ext cx="4816593" cy="595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12" name="Freeform 16">
            <a:extLst>
              <a:ext uri="{FF2B5EF4-FFF2-40B4-BE49-F238E27FC236}">
                <a16:creationId xmlns:a16="http://schemas.microsoft.com/office/drawing/2014/main" xmlns="" id="{CB100234-2CBF-1624-8582-CA8FC27AD2B0}"/>
              </a:ext>
            </a:extLst>
          </p:cNvPr>
          <p:cNvSpPr/>
          <p:nvPr/>
        </p:nvSpPr>
        <p:spPr>
          <a:xfrm>
            <a:off x="152400" y="-50450"/>
            <a:ext cx="1792066" cy="1719961"/>
          </a:xfrm>
          <a:custGeom>
            <a:avLst/>
            <a:gdLst/>
            <a:ahLst/>
            <a:cxnLst/>
            <a:rect l="l" t="t" r="r" b="b"/>
            <a:pathLst>
              <a:path w="2272513" h="2243742">
                <a:moveTo>
                  <a:pt x="0" y="0"/>
                </a:moveTo>
                <a:lnTo>
                  <a:pt x="2272513" y="0"/>
                </a:lnTo>
                <a:lnTo>
                  <a:pt x="2272513" y="2243743"/>
                </a:lnTo>
                <a:lnTo>
                  <a:pt x="0" y="22437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29" t="-35274" r="-10395" b="-34737"/>
            </a:stretch>
          </a:blipFill>
        </p:spPr>
      </p:sp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xmlns="" id="{D27EE389-96AC-B942-8E8A-81A8F069BE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161590"/>
              </p:ext>
            </p:extLst>
          </p:nvPr>
        </p:nvGraphicFramePr>
        <p:xfrm>
          <a:off x="600361" y="3097269"/>
          <a:ext cx="6648018" cy="468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B7B51330-B27D-5D6A-B3CD-7FCD4CFCB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7867002"/>
              </p:ext>
            </p:extLst>
          </p:nvPr>
        </p:nvGraphicFramePr>
        <p:xfrm>
          <a:off x="7649867" y="1687379"/>
          <a:ext cx="5573601" cy="418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26CCE010-0E94-ECAE-8B8A-8518A979EF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8567725"/>
              </p:ext>
            </p:extLst>
          </p:nvPr>
        </p:nvGraphicFramePr>
        <p:xfrm>
          <a:off x="13179066" y="5955278"/>
          <a:ext cx="5573601" cy="418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E5132F-83DB-F197-9429-A43A0571A76D}"/>
              </a:ext>
            </a:extLst>
          </p:cNvPr>
          <p:cNvSpPr txBox="1"/>
          <p:nvPr/>
        </p:nvSpPr>
        <p:spPr>
          <a:xfrm>
            <a:off x="2667000" y="58677"/>
            <a:ext cx="144780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  <a:spcAft>
                <a:spcPts val="800"/>
              </a:spcAft>
            </a:pPr>
            <a:r>
              <a:rPr lang="ru-RU" sz="32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uk-UA" sz="32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Чи задоволені Ви якістю викладання навчальних дисциплін вільного вибору </a:t>
            </a:r>
            <a:r>
              <a:rPr lang="ru-RU" sz="3200" b="1" kern="100" spc="15" dirty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(2023-2024 </a:t>
            </a:r>
            <a:r>
              <a:rPr lang="ru-RU" sz="3200" b="1" kern="100" spc="15" dirty="0" err="1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н.р</a:t>
            </a:r>
            <a:r>
              <a:rPr lang="ru-RU" sz="3200" b="1" kern="100" spc="15" dirty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.): </a:t>
            </a:r>
          </a:p>
          <a:p>
            <a:pPr algn="just">
              <a:lnSpc>
                <a:spcPts val="3500"/>
              </a:lnSpc>
              <a:spcAft>
                <a:spcPts val="800"/>
              </a:spcAft>
            </a:pPr>
            <a:r>
              <a:rPr lang="ru-RU" sz="2400" b="1" i="1" kern="100" spc="15" dirty="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kern="100" spc="15" dirty="0" err="1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b="1" i="1" kern="100" spc="15" dirty="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 на </a:t>
            </a:r>
            <a:r>
              <a:rPr lang="ru-RU" sz="2400" b="1" i="1" kern="100" spc="15" dirty="0" err="1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i="1" kern="100" spc="15" dirty="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100" spc="15" dirty="0" err="1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b="1" i="1" kern="100" spc="15" dirty="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дали </a:t>
            </a:r>
            <a:r>
              <a:rPr lang="ru-RU" sz="2400" b="1" i="1" kern="100" spc="15" dirty="0" err="1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студенти</a:t>
            </a:r>
            <a:r>
              <a:rPr lang="ru-RU" sz="2400" b="1" i="1" kern="100" spc="15" dirty="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2,3,4 </a:t>
            </a:r>
            <a:r>
              <a:rPr lang="ru-RU" sz="2400" b="1" i="1" kern="100" spc="15" dirty="0" err="1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курсів</a:t>
            </a:r>
            <a:r>
              <a:rPr lang="ru-RU" sz="2400" b="1" i="1" kern="100" spc="15" dirty="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ОР Бакалавр і 2 курсу ОР </a:t>
            </a:r>
            <a:r>
              <a:rPr lang="ru-RU" sz="2400" b="1" i="1" kern="100" spc="15" dirty="0" err="1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Магістр</a:t>
            </a:r>
            <a:r>
              <a:rPr lang="ru-RU" sz="2400" b="1" i="1" kern="100" spc="15" dirty="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2400" b="1" kern="1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Aft>
                <a:spcPts val="800"/>
              </a:spcAft>
            </a:pPr>
            <a:endParaRPr lang="ru-RU" sz="32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91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0CEF574-A4F0-68CB-2C46-65F67A67E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1EE4917C-976E-595E-08AC-F7C634A3CD32}"/>
              </a:ext>
            </a:extLst>
          </p:cNvPr>
          <p:cNvGrpSpPr/>
          <p:nvPr/>
        </p:nvGrpSpPr>
        <p:grpSpPr>
          <a:xfrm>
            <a:off x="0" y="-205827"/>
            <a:ext cx="18288000" cy="2055320"/>
            <a:chOff x="0" y="0"/>
            <a:chExt cx="4816593" cy="53850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A8E87C9A-556A-00EF-A57C-D9AACFB69AB5}"/>
                </a:ext>
              </a:extLst>
            </p:cNvPr>
            <p:cNvSpPr/>
            <p:nvPr/>
          </p:nvSpPr>
          <p:spPr>
            <a:xfrm>
              <a:off x="0" y="0"/>
              <a:ext cx="4816592" cy="538504"/>
            </a:xfrm>
            <a:custGeom>
              <a:avLst/>
              <a:gdLst/>
              <a:ahLst/>
              <a:cxnLst/>
              <a:rect l="l" t="t" r="r" b="b"/>
              <a:pathLst>
                <a:path w="4816592" h="538504">
                  <a:moveTo>
                    <a:pt x="0" y="0"/>
                  </a:moveTo>
                  <a:lnTo>
                    <a:pt x="4816592" y="0"/>
                  </a:lnTo>
                  <a:lnTo>
                    <a:pt x="4816592" y="538504"/>
                  </a:lnTo>
                  <a:lnTo>
                    <a:pt x="0" y="538504"/>
                  </a:lnTo>
                  <a:close/>
                </a:path>
              </a:pathLst>
            </a:custGeom>
            <a:solidFill>
              <a:srgbClr val="CDB3A3"/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xmlns="" id="{A6EBAB7B-CEC4-63A1-7A22-E1B053E2C2AA}"/>
                </a:ext>
              </a:extLst>
            </p:cNvPr>
            <p:cNvSpPr txBox="1"/>
            <p:nvPr/>
          </p:nvSpPr>
          <p:spPr>
            <a:xfrm>
              <a:off x="0" y="-57150"/>
              <a:ext cx="4816593" cy="595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44" name="Freeform 16">
            <a:extLst>
              <a:ext uri="{FF2B5EF4-FFF2-40B4-BE49-F238E27FC236}">
                <a16:creationId xmlns:a16="http://schemas.microsoft.com/office/drawing/2014/main" xmlns="" id="{5594B870-229C-D8E5-91B5-45EFAA75F778}"/>
              </a:ext>
            </a:extLst>
          </p:cNvPr>
          <p:cNvSpPr/>
          <p:nvPr/>
        </p:nvSpPr>
        <p:spPr>
          <a:xfrm>
            <a:off x="19594" y="-185173"/>
            <a:ext cx="2091680" cy="2055320"/>
          </a:xfrm>
          <a:custGeom>
            <a:avLst/>
            <a:gdLst/>
            <a:ahLst/>
            <a:cxnLst/>
            <a:rect l="l" t="t" r="r" b="b"/>
            <a:pathLst>
              <a:path w="2272513" h="2243742">
                <a:moveTo>
                  <a:pt x="0" y="0"/>
                </a:moveTo>
                <a:lnTo>
                  <a:pt x="2272513" y="0"/>
                </a:lnTo>
                <a:lnTo>
                  <a:pt x="2272513" y="2243743"/>
                </a:lnTo>
                <a:lnTo>
                  <a:pt x="0" y="22437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29" t="-35274" r="-10395" b="-34737"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36A362-B2F7-B4DB-9D5B-F756F02E7C2C}"/>
              </a:ext>
            </a:extLst>
          </p:cNvPr>
          <p:cNvSpPr txBox="1"/>
          <p:nvPr/>
        </p:nvSpPr>
        <p:spPr>
          <a:xfrm>
            <a:off x="2895596" y="112094"/>
            <a:ext cx="14097003" cy="1541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  <a:spcAft>
                <a:spcPts val="800"/>
              </a:spcAft>
            </a:pPr>
            <a:r>
              <a:rPr lang="ru-RU" sz="3200" b="1" kern="100" spc="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Ваші</a:t>
            </a:r>
            <a:r>
              <a:rPr lang="ru-RU" sz="3200" b="1" kern="100" spc="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100" spc="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3200" b="1" kern="100" spc="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100" spc="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щодо</a:t>
            </a:r>
            <a:r>
              <a:rPr lang="ru-RU" sz="3200" b="1" kern="100" spc="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100" spc="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3200" b="1" kern="100" spc="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100" spc="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3200" b="1" kern="100" spc="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100" spc="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3200" b="1" kern="100" spc="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100" spc="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вільного</a:t>
            </a:r>
            <a:r>
              <a:rPr lang="ru-RU" sz="3200" b="1" kern="100" spc="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100" spc="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3200" b="1" kern="100" spc="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100" spc="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3200" b="1" kern="100" spc="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100" spc="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3200" b="1" kern="100" spc="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sz="32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Aft>
                <a:spcPts val="800"/>
              </a:spcAft>
            </a:pPr>
            <a:r>
              <a:rPr lang="ru-RU" sz="32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А) </a:t>
            </a:r>
            <a:r>
              <a:rPr lang="ru-RU" sz="32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загальноуніверситетського</a:t>
            </a:r>
            <a:r>
              <a:rPr lang="ru-RU" sz="32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каталогу</a:t>
            </a:r>
            <a:endParaRPr lang="ru-RU" sz="32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B1E39D-639E-4708-2010-EFBEF2447CD5}"/>
              </a:ext>
            </a:extLst>
          </p:cNvPr>
          <p:cNvSpPr txBox="1"/>
          <p:nvPr/>
        </p:nvSpPr>
        <p:spPr>
          <a:xfrm>
            <a:off x="1104898" y="2058094"/>
            <a:ext cx="16078200" cy="7938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Все </a:t>
            </a:r>
            <a:r>
              <a:rPr lang="ru-RU" sz="24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влаштовує</a:t>
            </a:r>
            <a:r>
              <a:rPr lang="ru-RU" sz="2400" b="1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 </a:t>
            </a:r>
            <a:r>
              <a:rPr lang="ru-RU" sz="2400" b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чудово</a:t>
            </a:r>
            <a:r>
              <a:rPr lang="ru-RU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24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Більший</a:t>
            </a:r>
            <a:r>
              <a:rPr lang="ru-RU" sz="24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4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24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400" b="1" i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Зменшити кількість вибіркових дисциплін (бо бувають випадки, коли на якусь дисципліну не набирається достатньо людей і студенти вимушені в останній момент змінювати дисципліну).</a:t>
            </a:r>
            <a:endParaRPr lang="ru-RU" sz="24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i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400" b="1" i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буває</a:t>
            </a:r>
            <a:r>
              <a:rPr lang="ru-RU" sz="2400" b="1" i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i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i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набирається</a:t>
            </a:r>
            <a:r>
              <a:rPr lang="ru-RU" sz="2400" b="1" i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400" b="1" i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і приходиться </a:t>
            </a:r>
            <a:r>
              <a:rPr lang="ru-RU" sz="2400" b="1" i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переобирати</a:t>
            </a:r>
            <a:r>
              <a:rPr lang="ru-RU" sz="2400" b="1" i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інше</a:t>
            </a:r>
            <a:r>
              <a:rPr lang="ru-RU" sz="2400" b="1" i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i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b="1" i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sz="2400" b="1" i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курсу з </a:t>
            </a:r>
            <a:r>
              <a:rPr lang="ru-RU" sz="2400" b="1" i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меншою</a:t>
            </a:r>
            <a:r>
              <a:rPr lang="ru-RU" sz="2400" b="1" i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кількістю</a:t>
            </a:r>
            <a:r>
              <a:rPr lang="ru-RU" sz="2400" b="1" i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400" b="1" i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b="1" i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раптом</a:t>
            </a:r>
            <a:r>
              <a:rPr lang="ru-RU" sz="2400" b="1" i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i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набралися</a:t>
            </a:r>
            <a:r>
              <a:rPr lang="ru-RU" sz="2400" b="1" i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ru-RU" sz="2400" b="1" i="1" kern="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Запровадити</a:t>
            </a:r>
            <a:r>
              <a:rPr lang="ru-RU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чітку</a:t>
            </a:r>
            <a:r>
              <a:rPr lang="ru-RU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категоризацію</a:t>
            </a:r>
            <a:r>
              <a:rPr lang="ru-RU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тематичними</a:t>
            </a:r>
            <a:r>
              <a:rPr lang="ru-RU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напрямами</a:t>
            </a:r>
            <a:r>
              <a:rPr lang="ru-RU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гуманітарні</a:t>
            </a:r>
            <a:r>
              <a:rPr lang="ru-RU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природничі</a:t>
            </a:r>
            <a:r>
              <a:rPr lang="ru-RU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Хотілося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б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інформативності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Додати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деталей до каталогу –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складності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годин,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зв'язок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дисциплінами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працевлаштування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2400" b="1" kern="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інструктажу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консультацій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вибором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студенти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могли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ознайомитися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підходом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рівні факультету в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вест</a:t>
            </a:r>
            <a:r>
              <a:rPr lang="uk-UA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систему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академічних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консультантів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менторів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допомагатимуть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студентам правильно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вибирати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зважаючи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їхні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кар’єрні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плани</a:t>
            </a: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ru-RU" sz="2400" b="1" kern="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kern="100" spc="15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</a:t>
            </a:r>
            <a:r>
              <a:rPr lang="ru-RU" sz="2400" b="1" kern="100" spc="15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ей</a:t>
            </a:r>
            <a:r>
              <a:rPr lang="ru-RU" sz="2400" b="1" kern="100" spc="15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400" b="1" kern="100" spc="15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b="1" kern="100" spc="15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умовно</a:t>
            </a:r>
            <a:r>
              <a:rPr lang="ru-RU" sz="2400" b="1" kern="100" spc="15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b="1" kern="100" spc="15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kern="100" spc="15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папері</a:t>
            </a:r>
            <a:r>
              <a:rPr lang="ru-RU" sz="2400" b="1" kern="100" spc="15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spc="15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b="1" spc="15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5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400" b="1" spc="15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5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b="1" spc="15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5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вільний</a:t>
            </a:r>
            <a:r>
              <a:rPr lang="ru-RU" sz="2400" b="1" spc="15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а без </a:t>
            </a:r>
            <a:r>
              <a:rPr lang="ru-RU" sz="2400" b="1" spc="15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відома</a:t>
            </a:r>
            <a:r>
              <a:rPr lang="ru-RU" sz="2400" b="1" spc="15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5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400" b="1" spc="15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5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400" b="1" spc="15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не обиралось. </a:t>
            </a:r>
            <a:endParaRPr lang="ru-RU" sz="2400" b="1" kern="100" spc="15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282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95E2ACF-25B3-4490-E343-616DD29E3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BE2CE20A-F2CA-D284-ACF1-4B0A518AD5B1}"/>
              </a:ext>
            </a:extLst>
          </p:cNvPr>
          <p:cNvGrpSpPr/>
          <p:nvPr/>
        </p:nvGrpSpPr>
        <p:grpSpPr>
          <a:xfrm>
            <a:off x="9525" y="-9940"/>
            <a:ext cx="18288000" cy="2055320"/>
            <a:chOff x="0" y="0"/>
            <a:chExt cx="4816593" cy="53850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0268D6CB-AF00-9FB7-668F-7FA19220AD70}"/>
                </a:ext>
              </a:extLst>
            </p:cNvPr>
            <p:cNvSpPr/>
            <p:nvPr/>
          </p:nvSpPr>
          <p:spPr>
            <a:xfrm>
              <a:off x="0" y="0"/>
              <a:ext cx="4816592" cy="538504"/>
            </a:xfrm>
            <a:custGeom>
              <a:avLst/>
              <a:gdLst/>
              <a:ahLst/>
              <a:cxnLst/>
              <a:rect l="l" t="t" r="r" b="b"/>
              <a:pathLst>
                <a:path w="4816592" h="538504">
                  <a:moveTo>
                    <a:pt x="0" y="0"/>
                  </a:moveTo>
                  <a:lnTo>
                    <a:pt x="4816592" y="0"/>
                  </a:lnTo>
                  <a:lnTo>
                    <a:pt x="4816592" y="538504"/>
                  </a:lnTo>
                  <a:lnTo>
                    <a:pt x="0" y="538504"/>
                  </a:lnTo>
                  <a:close/>
                </a:path>
              </a:pathLst>
            </a:custGeom>
            <a:solidFill>
              <a:srgbClr val="CDB3A3"/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xmlns="" id="{60611C29-B3A3-E78C-0D50-E37B07CAD8CC}"/>
                </a:ext>
              </a:extLst>
            </p:cNvPr>
            <p:cNvSpPr txBox="1"/>
            <p:nvPr/>
          </p:nvSpPr>
          <p:spPr>
            <a:xfrm>
              <a:off x="0" y="-57150"/>
              <a:ext cx="4816593" cy="595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44" name="Freeform 16">
            <a:extLst>
              <a:ext uri="{FF2B5EF4-FFF2-40B4-BE49-F238E27FC236}">
                <a16:creationId xmlns:a16="http://schemas.microsoft.com/office/drawing/2014/main" xmlns="" id="{DD63604E-EA7C-C4B0-56C6-26A553B28663}"/>
              </a:ext>
            </a:extLst>
          </p:cNvPr>
          <p:cNvSpPr/>
          <p:nvPr/>
        </p:nvSpPr>
        <p:spPr>
          <a:xfrm>
            <a:off x="152400" y="0"/>
            <a:ext cx="2091680" cy="2055320"/>
          </a:xfrm>
          <a:custGeom>
            <a:avLst/>
            <a:gdLst/>
            <a:ahLst/>
            <a:cxnLst/>
            <a:rect l="l" t="t" r="r" b="b"/>
            <a:pathLst>
              <a:path w="2272513" h="2243742">
                <a:moveTo>
                  <a:pt x="0" y="0"/>
                </a:moveTo>
                <a:lnTo>
                  <a:pt x="2272513" y="0"/>
                </a:lnTo>
                <a:lnTo>
                  <a:pt x="2272513" y="2243743"/>
                </a:lnTo>
                <a:lnTo>
                  <a:pt x="0" y="22437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29" t="-35274" r="-10395" b="-34737"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FC3A18-DC91-D4F3-2070-131C53AF3363}"/>
              </a:ext>
            </a:extLst>
          </p:cNvPr>
          <p:cNvSpPr txBox="1"/>
          <p:nvPr/>
        </p:nvSpPr>
        <p:spPr>
          <a:xfrm>
            <a:off x="2895596" y="112094"/>
            <a:ext cx="14097003" cy="1930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3600" b="1" kern="100" spc="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Ваші</a:t>
            </a:r>
            <a:r>
              <a:rPr lang="ru-RU" sz="3600" b="1" kern="100" spc="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0" spc="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sz="3600" b="1" kern="100" spc="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0" spc="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щодо</a:t>
            </a:r>
            <a:r>
              <a:rPr lang="ru-RU" sz="3600" b="1" kern="100" spc="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0" spc="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3600" b="1" kern="100" spc="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0" spc="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3600" b="1" kern="100" spc="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0" spc="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3600" b="1" kern="100" spc="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0" spc="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вільного</a:t>
            </a:r>
            <a:r>
              <a:rPr lang="ru-RU" sz="3600" b="1" kern="100" spc="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0" spc="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3600" b="1" kern="100" spc="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0" spc="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3600" b="1" kern="100" spc="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0" spc="1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3600" b="1" kern="100" spc="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sz="36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36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Б) за </a:t>
            </a:r>
            <a:r>
              <a:rPr lang="ru-RU" sz="36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Вашою</a:t>
            </a:r>
            <a:r>
              <a:rPr lang="ru-RU" sz="36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ОП (</a:t>
            </a:r>
            <a:r>
              <a:rPr lang="ru-RU" sz="36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спеціальністю</a:t>
            </a:r>
            <a:r>
              <a:rPr lang="ru-RU" sz="36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 </a:t>
            </a:r>
            <a:endParaRPr lang="ru-RU" sz="36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9C12E2-8BBC-FFA9-3187-F580F0DA2D32}"/>
              </a:ext>
            </a:extLst>
          </p:cNvPr>
          <p:cNvSpPr txBox="1"/>
          <p:nvPr/>
        </p:nvSpPr>
        <p:spPr>
          <a:xfrm>
            <a:off x="1066800" y="2552700"/>
            <a:ext cx="16306800" cy="7382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се </a:t>
            </a:r>
            <a:r>
              <a:rPr lang="ru-RU" sz="2400" b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задовільняє</a:t>
            </a:r>
            <a:r>
              <a:rPr lang="uk-UA" sz="2400" b="1" kern="100" spc="15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Вибір дисциплін та процес їх організації цілком відповідають моїм очікуванням.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Збільшити кількість </a:t>
            </a:r>
            <a:r>
              <a:rPr lang="uk-UA" sz="2400" b="1" kern="100" spc="15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міждисциплінарних курсів </a:t>
            </a:r>
            <a:r>
              <a:rPr lang="uk-UA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 надати можливість вибирати дисципліни, які викладаються іншими програмами, щоб студенти могли розширити знання в суміжних галузях.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Розширення вибору </a:t>
            </a:r>
            <a:r>
              <a:rPr lang="uk-UA" sz="2400" b="1" kern="100" spc="15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профільних курсів</a:t>
            </a:r>
            <a:r>
              <a:rPr lang="uk-UA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додати більше дисциплін, які поглиблюють знання з ключових аспектів спеціальності, та дисциплін, що стосуються сучасних тенденцій у галузі.</a:t>
            </a:r>
            <a:endParaRPr lang="ru-RU" sz="2400" b="1" kern="100" spc="15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b="1" kern="100" spc="15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ільше</a:t>
            </a:r>
            <a:r>
              <a:rPr lang="ru-RU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теоретичних</a:t>
            </a:r>
            <a:r>
              <a:rPr lang="ru-RU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занять.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i="1" kern="100" spc="15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i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авати</a:t>
            </a:r>
            <a:r>
              <a:rPr lang="ru-RU" sz="2400" b="1" i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b="1" i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часу на </a:t>
            </a:r>
            <a:r>
              <a:rPr lang="ru-RU" sz="2400" b="1" i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400" b="1" i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при </a:t>
            </a:r>
            <a:r>
              <a:rPr lang="ru-RU" sz="2400" b="1" i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ознайомленні</a:t>
            </a:r>
            <a:r>
              <a:rPr lang="ru-RU" sz="2400" b="1" i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i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програмами</a:t>
            </a:r>
            <a:r>
              <a:rPr lang="ru-RU" sz="2400" b="1" i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2400" b="1" i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2400" b="1" i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400" b="1" i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i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нформування</a:t>
            </a:r>
            <a:r>
              <a:rPr lang="ru-RU" sz="2400" b="1" i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1" i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b="1" i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400" b="1" i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предмету </a:t>
            </a:r>
            <a:r>
              <a:rPr lang="ru-RU" sz="2400" b="1" i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sz="2400" b="1" i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b="1" i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b="1" i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часу на те, </a:t>
            </a:r>
            <a:r>
              <a:rPr lang="ru-RU" sz="2400" b="1" i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b="1" i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остаточно </a:t>
            </a:r>
            <a:r>
              <a:rPr lang="ru-RU" sz="2400" b="1" i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визначитись</a:t>
            </a:r>
            <a:r>
              <a:rPr lang="ru-RU" sz="2400" b="1" i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Окрім </a:t>
            </a:r>
            <a:r>
              <a:rPr lang="uk-UA" sz="2400" b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силабусів</a:t>
            </a:r>
            <a:r>
              <a:rPr lang="uk-UA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надати інформацію про плюси вибору тієї чи іншої дисципліни, роз'яснити її користь.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медіа</a:t>
            </a:r>
            <a:r>
              <a:rPr lang="ru-RU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00" spc="15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400" b="1" kern="100" spc="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b="1" spc="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spc="15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примушувати</a:t>
            </a:r>
            <a:r>
              <a:rPr lang="ru-RU" sz="2400" b="1" spc="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5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sz="2400" b="1" spc="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5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вибирати</a:t>
            </a:r>
            <a:r>
              <a:rPr lang="ru-RU" sz="2400" b="1" spc="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ту </a:t>
            </a:r>
            <a:r>
              <a:rPr lang="ru-RU" sz="2400" b="1" spc="15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дисципліну</a:t>
            </a:r>
            <a:r>
              <a:rPr lang="ru-RU" sz="2400" b="1" spc="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яку не </a:t>
            </a:r>
            <a:r>
              <a:rPr lang="ru-RU" sz="2400" b="1" spc="15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хочуть</a:t>
            </a:r>
            <a:r>
              <a:rPr lang="ru-RU" sz="2400" b="1" spc="1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2400" b="1" i="1" kern="1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400" kern="1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67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95E2ACF-25B3-4490-E343-616DD29E3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BE2CE20A-F2CA-D284-ACF1-4B0A518AD5B1}"/>
              </a:ext>
            </a:extLst>
          </p:cNvPr>
          <p:cNvGrpSpPr/>
          <p:nvPr/>
        </p:nvGrpSpPr>
        <p:grpSpPr>
          <a:xfrm>
            <a:off x="9525" y="-9940"/>
            <a:ext cx="18288000" cy="1724440"/>
            <a:chOff x="0" y="0"/>
            <a:chExt cx="4816593" cy="53850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0268D6CB-AF00-9FB7-668F-7FA19220AD70}"/>
                </a:ext>
              </a:extLst>
            </p:cNvPr>
            <p:cNvSpPr/>
            <p:nvPr/>
          </p:nvSpPr>
          <p:spPr>
            <a:xfrm>
              <a:off x="0" y="0"/>
              <a:ext cx="4816592" cy="538504"/>
            </a:xfrm>
            <a:custGeom>
              <a:avLst/>
              <a:gdLst/>
              <a:ahLst/>
              <a:cxnLst/>
              <a:rect l="l" t="t" r="r" b="b"/>
              <a:pathLst>
                <a:path w="4816592" h="538504">
                  <a:moveTo>
                    <a:pt x="0" y="0"/>
                  </a:moveTo>
                  <a:lnTo>
                    <a:pt x="4816592" y="0"/>
                  </a:lnTo>
                  <a:lnTo>
                    <a:pt x="4816592" y="538504"/>
                  </a:lnTo>
                  <a:lnTo>
                    <a:pt x="0" y="538504"/>
                  </a:lnTo>
                  <a:close/>
                </a:path>
              </a:pathLst>
            </a:custGeom>
            <a:solidFill>
              <a:srgbClr val="CDB3A3"/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xmlns="" id="{60611C29-B3A3-E78C-0D50-E37B07CAD8CC}"/>
                </a:ext>
              </a:extLst>
            </p:cNvPr>
            <p:cNvSpPr txBox="1"/>
            <p:nvPr/>
          </p:nvSpPr>
          <p:spPr>
            <a:xfrm>
              <a:off x="0" y="-57150"/>
              <a:ext cx="4816593" cy="595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44" name="Freeform 16">
            <a:extLst>
              <a:ext uri="{FF2B5EF4-FFF2-40B4-BE49-F238E27FC236}">
                <a16:creationId xmlns:a16="http://schemas.microsoft.com/office/drawing/2014/main" xmlns="" id="{DD63604E-EA7C-C4B0-56C6-26A553B28663}"/>
              </a:ext>
            </a:extLst>
          </p:cNvPr>
          <p:cNvSpPr/>
          <p:nvPr/>
        </p:nvSpPr>
        <p:spPr>
          <a:xfrm>
            <a:off x="152400" y="0"/>
            <a:ext cx="1828796" cy="1724440"/>
          </a:xfrm>
          <a:custGeom>
            <a:avLst/>
            <a:gdLst/>
            <a:ahLst/>
            <a:cxnLst/>
            <a:rect l="l" t="t" r="r" b="b"/>
            <a:pathLst>
              <a:path w="2272513" h="2243742">
                <a:moveTo>
                  <a:pt x="0" y="0"/>
                </a:moveTo>
                <a:lnTo>
                  <a:pt x="2272513" y="0"/>
                </a:lnTo>
                <a:lnTo>
                  <a:pt x="2272513" y="2243743"/>
                </a:lnTo>
                <a:lnTo>
                  <a:pt x="0" y="22437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29" t="-35274" r="-10395" b="-34737"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FC3A18-DC91-D4F3-2070-131C53AF3363}"/>
              </a:ext>
            </a:extLst>
          </p:cNvPr>
          <p:cNvSpPr txBox="1"/>
          <p:nvPr/>
        </p:nvSpPr>
        <p:spPr>
          <a:xfrm>
            <a:off x="1981200" y="523936"/>
            <a:ext cx="140970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uk-UA" sz="4400" b="1" kern="100" spc="1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</a:t>
            </a:r>
            <a:r>
              <a:rPr lang="ru-RU" sz="4400" b="1" kern="100" spc="1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роєкт</a:t>
            </a:r>
            <a:r>
              <a:rPr lang="ru-RU" sz="4400" b="1" kern="100" spc="1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kern="100" spc="1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рішення</a:t>
            </a:r>
            <a:endParaRPr lang="ru-RU" sz="44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8E2BFE-FC64-7635-994C-7C91FAB6973B}"/>
              </a:ext>
            </a:extLst>
          </p:cNvPr>
          <p:cNvSpPr txBox="1"/>
          <p:nvPr/>
        </p:nvSpPr>
        <p:spPr>
          <a:xfrm>
            <a:off x="1600200" y="2258316"/>
            <a:ext cx="14706600" cy="4940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Інформацію про стан реалізації процедури вибору здобувачами навчальних  дисциплін із </a:t>
            </a:r>
            <a:r>
              <a:rPr lang="uk-UA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загальноуніверситетського</a:t>
            </a: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каталогу та якості їх навчально-методичного забезпечення взяти до відома.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Каталог вибіркових навчальних дисциплін на 2025-2026 </a:t>
            </a:r>
            <a:r>
              <a:rPr lang="uk-UA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оновити до </a:t>
            </a:r>
            <a:r>
              <a:rPr lang="uk-UA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15.02.2025 р.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0440" algn="just">
              <a:lnSpc>
                <a:spcPct val="115000"/>
              </a:lnSpc>
              <a:spcAft>
                <a:spcPts val="1000"/>
              </a:spcAft>
            </a:pPr>
            <a:r>
              <a:rPr lang="uk-UA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Відповідальні:  гаранти ОП, заступники деканів факультетів / директорів навчально-наукових інститутів з навчально-методичної роботи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xmlns="" id="{9CB5DB87-A0CD-F24A-6971-2C6EE6B1F861}"/>
              </a:ext>
            </a:extLst>
          </p:cNvPr>
          <p:cNvSpPr/>
          <p:nvPr/>
        </p:nvSpPr>
        <p:spPr>
          <a:xfrm rot="5400000">
            <a:off x="-367674" y="8325143"/>
            <a:ext cx="2065029" cy="2091681"/>
          </a:xfrm>
          <a:custGeom>
            <a:avLst/>
            <a:gdLst/>
            <a:ahLst/>
            <a:cxnLst/>
            <a:rect l="l" t="t" r="r" b="b"/>
            <a:pathLst>
              <a:path w="2512109" h="2512109">
                <a:moveTo>
                  <a:pt x="0" y="0"/>
                </a:moveTo>
                <a:lnTo>
                  <a:pt x="2512110" y="0"/>
                </a:lnTo>
                <a:lnTo>
                  <a:pt x="2512110" y="2512110"/>
                </a:lnTo>
                <a:lnTo>
                  <a:pt x="0" y="25121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60D2A19-F348-3AC3-9B35-CA9A721BC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4865" y="9153710"/>
            <a:ext cx="2572735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12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87400" y="1790700"/>
            <a:ext cx="4953000" cy="10115786"/>
          </a:xfrm>
          <a:custGeom>
            <a:avLst/>
            <a:gdLst/>
            <a:ahLst/>
            <a:cxnLst/>
            <a:rect l="l" t="t" r="r" b="b"/>
            <a:pathLst>
              <a:path w="6029655" h="12059310">
                <a:moveTo>
                  <a:pt x="0" y="0"/>
                </a:moveTo>
                <a:lnTo>
                  <a:pt x="6029655" y="0"/>
                </a:lnTo>
                <a:lnTo>
                  <a:pt x="6029655" y="12059310"/>
                </a:lnTo>
                <a:lnTo>
                  <a:pt x="0" y="120593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6E94B326-1CB6-8301-636F-2EAE4F683DCC}"/>
              </a:ext>
            </a:extLst>
          </p:cNvPr>
          <p:cNvSpPr txBox="1"/>
          <p:nvPr/>
        </p:nvSpPr>
        <p:spPr>
          <a:xfrm>
            <a:off x="685800" y="2781300"/>
            <a:ext cx="10687481" cy="4399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3800" b="1" spc="425" dirty="0">
                <a:solidFill>
                  <a:srgbClr val="651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Oswald Bold"/>
              </a:rPr>
              <a:t>ДЯКУЮ</a:t>
            </a:r>
          </a:p>
          <a:p>
            <a:pPr marL="0" lvl="0" indent="0" algn="ctr"/>
            <a:r>
              <a:rPr lang="en-US" sz="13800" b="1" spc="425" dirty="0">
                <a:solidFill>
                  <a:srgbClr val="651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Oswald Bold"/>
              </a:rPr>
              <a:t>ЗА УВАГУ!</a:t>
            </a:r>
          </a:p>
        </p:txBody>
      </p:sp>
      <p:sp>
        <p:nvSpPr>
          <p:cNvPr id="6" name="Freeform 16">
            <a:extLst>
              <a:ext uri="{FF2B5EF4-FFF2-40B4-BE49-F238E27FC236}">
                <a16:creationId xmlns:a16="http://schemas.microsoft.com/office/drawing/2014/main" xmlns="" id="{208D73A9-A84E-6BA1-A0DD-7A51FB4F36C7}"/>
              </a:ext>
            </a:extLst>
          </p:cNvPr>
          <p:cNvSpPr/>
          <p:nvPr/>
        </p:nvSpPr>
        <p:spPr>
          <a:xfrm>
            <a:off x="152400" y="0"/>
            <a:ext cx="2091680" cy="2055320"/>
          </a:xfrm>
          <a:custGeom>
            <a:avLst/>
            <a:gdLst/>
            <a:ahLst/>
            <a:cxnLst/>
            <a:rect l="l" t="t" r="r" b="b"/>
            <a:pathLst>
              <a:path w="2272513" h="2243742">
                <a:moveTo>
                  <a:pt x="0" y="0"/>
                </a:moveTo>
                <a:lnTo>
                  <a:pt x="2272513" y="0"/>
                </a:lnTo>
                <a:lnTo>
                  <a:pt x="2272513" y="2243743"/>
                </a:lnTo>
                <a:lnTo>
                  <a:pt x="0" y="22437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329" t="-35274" r="-10395" b="-34737"/>
            </a:stretch>
          </a:blipFill>
        </p:spPr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176FE152-99FB-A91F-6E51-DBD9E6F67CA9}"/>
              </a:ext>
            </a:extLst>
          </p:cNvPr>
          <p:cNvGrpSpPr>
            <a:grpSpLocks noChangeAspect="1"/>
          </p:cNvGrpSpPr>
          <p:nvPr/>
        </p:nvGrpSpPr>
        <p:grpSpPr>
          <a:xfrm>
            <a:off x="13030200" y="0"/>
            <a:ext cx="4918689" cy="10916823"/>
            <a:chOff x="0" y="0"/>
            <a:chExt cx="2858770" cy="634492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A02C2C48-092B-FE37-5B3F-99BD4DBA1A18}"/>
                </a:ext>
              </a:extLst>
            </p:cNvPr>
            <p:cNvSpPr/>
            <p:nvPr/>
          </p:nvSpPr>
          <p:spPr>
            <a:xfrm>
              <a:off x="0" y="0"/>
              <a:ext cx="2858770" cy="6344920"/>
            </a:xfrm>
            <a:custGeom>
              <a:avLst/>
              <a:gdLst/>
              <a:ahLst/>
              <a:cxnLst/>
              <a:rect l="l" t="t" r="r" b="b"/>
              <a:pathLst>
                <a:path w="2858770" h="6344920">
                  <a:moveTo>
                    <a:pt x="1827530" y="6344920"/>
                  </a:moveTo>
                  <a:lnTo>
                    <a:pt x="0" y="6344920"/>
                  </a:lnTo>
                  <a:lnTo>
                    <a:pt x="0" y="1031240"/>
                  </a:lnTo>
                  <a:cubicBezTo>
                    <a:pt x="0" y="461010"/>
                    <a:pt x="461010" y="0"/>
                    <a:pt x="1031240" y="0"/>
                  </a:cubicBezTo>
                  <a:lnTo>
                    <a:pt x="2858770" y="0"/>
                  </a:lnTo>
                  <a:lnTo>
                    <a:pt x="2858770" y="5313680"/>
                  </a:lnTo>
                  <a:cubicBezTo>
                    <a:pt x="2858770" y="5883910"/>
                    <a:pt x="2397760" y="6344920"/>
                    <a:pt x="1827530" y="6344920"/>
                  </a:cubicBezTo>
                  <a:close/>
                </a:path>
              </a:pathLst>
            </a:custGeom>
            <a:blipFill>
              <a:blip r:embed="rId5"/>
              <a:stretch>
                <a:fillRect l="-23935" r="-23935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591162F-0D8A-3E00-E120-BD556A195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7F4208D-41EB-3959-20C8-27B4321E33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66258" y="808962"/>
            <a:ext cx="2610536" cy="1375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4755F913-BDA5-13A9-839E-7A191EA724E6}"/>
              </a:ext>
            </a:extLst>
          </p:cNvPr>
          <p:cNvSpPr/>
          <p:nvPr/>
        </p:nvSpPr>
        <p:spPr>
          <a:xfrm rot="2121754">
            <a:off x="16804490" y="3676"/>
            <a:ext cx="1288669" cy="1099839"/>
          </a:xfrm>
          <a:custGeom>
            <a:avLst/>
            <a:gdLst/>
            <a:ahLst/>
            <a:cxnLst/>
            <a:rect l="l" t="t" r="r" b="b"/>
            <a:pathLst>
              <a:path w="1286811" h="1099839">
                <a:moveTo>
                  <a:pt x="0" y="0"/>
                </a:moveTo>
                <a:lnTo>
                  <a:pt x="1286811" y="0"/>
                </a:lnTo>
                <a:lnTo>
                  <a:pt x="1286811" y="1099839"/>
                </a:lnTo>
                <a:lnTo>
                  <a:pt x="0" y="1099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2" name="_s115735">
            <a:extLst>
              <a:ext uri="{FF2B5EF4-FFF2-40B4-BE49-F238E27FC236}">
                <a16:creationId xmlns:a16="http://schemas.microsoft.com/office/drawing/2014/main" xmlns="" id="{4757CF54-6C0C-0311-F523-479A31B54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624" y="553595"/>
            <a:ext cx="7834134" cy="2390878"/>
          </a:xfrm>
          <a:prstGeom prst="roundRect">
            <a:avLst>
              <a:gd name="adj" fmla="val 16667"/>
            </a:avLst>
          </a:prstGeom>
          <a:solidFill>
            <a:srgbClr val="D0ACAC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en-US" sz="110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pPr algn="ctr"/>
            <a:r>
              <a:rPr lang="uk-UA" sz="4000" b="1" dirty="0">
                <a:latin typeface="Cambria" panose="02040503050406030204" pitchFamily="18" charset="0"/>
              </a:rPr>
              <a:t>ВСЬОГО СТУДЕНТІВ </a:t>
            </a:r>
          </a:p>
          <a:p>
            <a:pPr algn="ctr"/>
            <a:r>
              <a:rPr lang="uk-UA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денної форми навчання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–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uk-UA" sz="4400" b="1" dirty="0">
                <a:solidFill>
                  <a:srgbClr val="6023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10 176</a:t>
            </a:r>
            <a:endParaRPr lang="uk-UA" sz="4000" dirty="0">
              <a:solidFill>
                <a:srgbClr val="6023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endParaRPr lang="uk-UA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_s115735">
            <a:extLst>
              <a:ext uri="{FF2B5EF4-FFF2-40B4-BE49-F238E27FC236}">
                <a16:creationId xmlns:a16="http://schemas.microsoft.com/office/drawing/2014/main" xmlns="" id="{77C475E6-50C7-2C41-67B8-8827AEBD2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370" y="4098055"/>
            <a:ext cx="5919732" cy="2362200"/>
          </a:xfrm>
          <a:prstGeom prst="roundRect">
            <a:avLst>
              <a:gd name="adj" fmla="val 16667"/>
            </a:avLst>
          </a:prstGeom>
          <a:solidFill>
            <a:srgbClr val="EDD5CF"/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3600" b="1" dirty="0">
                <a:latin typeface="Cambria" panose="02040503050406030204" pitchFamily="18" charset="0"/>
              </a:rPr>
              <a:t>ВЗЯЛИ УЧАСТЬ </a:t>
            </a:r>
          </a:p>
          <a:p>
            <a:pPr algn="ctr">
              <a:defRPr/>
            </a:pPr>
            <a:r>
              <a:rPr lang="uk-UA" sz="3600" b="1" dirty="0">
                <a:latin typeface="Cambria" panose="02040503050406030204" pitchFamily="18" charset="0"/>
              </a:rPr>
              <a:t>В ОПИТУВАННІ – </a:t>
            </a:r>
            <a:r>
              <a:rPr lang="uk-UA" sz="4000" b="1" dirty="0">
                <a:solidFill>
                  <a:srgbClr val="782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4 929  </a:t>
            </a:r>
            <a:endParaRPr lang="uk-UA" sz="3600" b="1" dirty="0">
              <a:solidFill>
                <a:srgbClr val="782C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endParaRPr lang="uk-UA" sz="3600" b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_s115735">
            <a:extLst>
              <a:ext uri="{FF2B5EF4-FFF2-40B4-BE49-F238E27FC236}">
                <a16:creationId xmlns:a16="http://schemas.microsoft.com/office/drawing/2014/main" xmlns="" id="{6E5E6D81-06FB-034A-FB67-3749A650E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5005653"/>
            <a:ext cx="3886200" cy="1641141"/>
          </a:xfrm>
          <a:prstGeom prst="roundRect">
            <a:avLst>
              <a:gd name="adj" fmla="val 16667"/>
            </a:avLst>
          </a:prstGeom>
          <a:solidFill>
            <a:srgbClr val="DCC2C2"/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48,4%</a:t>
            </a:r>
            <a:endParaRPr lang="uk-UA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Стрелка: изогнутая влево 7">
            <a:extLst>
              <a:ext uri="{FF2B5EF4-FFF2-40B4-BE49-F238E27FC236}">
                <a16:creationId xmlns:a16="http://schemas.microsoft.com/office/drawing/2014/main" xmlns="" id="{6D72A2DA-B516-DF6B-F08C-21982485E43A}"/>
              </a:ext>
            </a:extLst>
          </p:cNvPr>
          <p:cNvSpPr/>
          <p:nvPr/>
        </p:nvSpPr>
        <p:spPr>
          <a:xfrm rot="1436717" flipH="1">
            <a:off x="2255543" y="1862414"/>
            <a:ext cx="1122717" cy="2250412"/>
          </a:xfrm>
          <a:prstGeom prst="curved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Стрелка: изогнутая влево 26">
            <a:extLst>
              <a:ext uri="{FF2B5EF4-FFF2-40B4-BE49-F238E27FC236}">
                <a16:creationId xmlns:a16="http://schemas.microsoft.com/office/drawing/2014/main" xmlns="" id="{BCC16E25-DA0C-1FA4-58F4-6A898878D903}"/>
              </a:ext>
            </a:extLst>
          </p:cNvPr>
          <p:cNvSpPr/>
          <p:nvPr/>
        </p:nvSpPr>
        <p:spPr>
          <a:xfrm rot="16502404" flipH="1">
            <a:off x="8181075" y="5938720"/>
            <a:ext cx="1024520" cy="2608741"/>
          </a:xfrm>
          <a:prstGeom prst="curved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Стрелка: изогнутая влево 27">
            <a:extLst>
              <a:ext uri="{FF2B5EF4-FFF2-40B4-BE49-F238E27FC236}">
                <a16:creationId xmlns:a16="http://schemas.microsoft.com/office/drawing/2014/main" xmlns="" id="{840DE471-9697-9551-946B-FE77625B608E}"/>
              </a:ext>
            </a:extLst>
          </p:cNvPr>
          <p:cNvSpPr/>
          <p:nvPr/>
        </p:nvSpPr>
        <p:spPr>
          <a:xfrm rot="20595348">
            <a:off x="11747926" y="2753528"/>
            <a:ext cx="850895" cy="2061914"/>
          </a:xfrm>
          <a:prstGeom prst="curved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xmlns="" id="{3018C61B-07EE-DD65-2F83-1BB3807DE4CB}"/>
              </a:ext>
            </a:extLst>
          </p:cNvPr>
          <p:cNvSpPr/>
          <p:nvPr/>
        </p:nvSpPr>
        <p:spPr>
          <a:xfrm>
            <a:off x="196206" y="33337"/>
            <a:ext cx="2091680" cy="2055320"/>
          </a:xfrm>
          <a:custGeom>
            <a:avLst/>
            <a:gdLst/>
            <a:ahLst/>
            <a:cxnLst/>
            <a:rect l="l" t="t" r="r" b="b"/>
            <a:pathLst>
              <a:path w="2272513" h="2243742">
                <a:moveTo>
                  <a:pt x="0" y="0"/>
                </a:moveTo>
                <a:lnTo>
                  <a:pt x="2272513" y="0"/>
                </a:lnTo>
                <a:lnTo>
                  <a:pt x="2272513" y="2243743"/>
                </a:lnTo>
                <a:lnTo>
                  <a:pt x="0" y="22437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329" t="-35274" r="-10395" b="-34737"/>
            </a:stretch>
          </a:blipFill>
        </p:spPr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xmlns="" id="{F8F7E278-B543-F9B9-76BE-999D762889B5}"/>
              </a:ext>
            </a:extLst>
          </p:cNvPr>
          <p:cNvSpPr/>
          <p:nvPr/>
        </p:nvSpPr>
        <p:spPr>
          <a:xfrm>
            <a:off x="0" y="4154240"/>
            <a:ext cx="6132760" cy="6132760"/>
          </a:xfrm>
          <a:custGeom>
            <a:avLst/>
            <a:gdLst/>
            <a:ahLst/>
            <a:cxnLst/>
            <a:rect l="l" t="t" r="r" b="b"/>
            <a:pathLst>
              <a:path w="6132760" h="6132760">
                <a:moveTo>
                  <a:pt x="0" y="0"/>
                </a:moveTo>
                <a:lnTo>
                  <a:pt x="6132760" y="0"/>
                </a:lnTo>
                <a:lnTo>
                  <a:pt x="6132760" y="6132760"/>
                </a:lnTo>
                <a:lnTo>
                  <a:pt x="0" y="61327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xmlns="" id="{E62EAE8C-2C3C-A833-392F-4A696AFDD767}"/>
              </a:ext>
            </a:extLst>
          </p:cNvPr>
          <p:cNvSpPr/>
          <p:nvPr/>
        </p:nvSpPr>
        <p:spPr>
          <a:xfrm>
            <a:off x="13411200" y="7915789"/>
            <a:ext cx="6432382" cy="4742422"/>
          </a:xfrm>
          <a:custGeom>
            <a:avLst/>
            <a:gdLst/>
            <a:ahLst/>
            <a:cxnLst/>
            <a:rect l="l" t="t" r="r" b="b"/>
            <a:pathLst>
              <a:path w="12295876" h="10509296">
                <a:moveTo>
                  <a:pt x="0" y="0"/>
                </a:moveTo>
                <a:lnTo>
                  <a:pt x="12295876" y="0"/>
                </a:lnTo>
                <a:lnTo>
                  <a:pt x="12295876" y="10509295"/>
                </a:lnTo>
                <a:lnTo>
                  <a:pt x="0" y="105092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018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3563600" y="8242604"/>
            <a:ext cx="6316552" cy="4443974"/>
          </a:xfrm>
          <a:custGeom>
            <a:avLst/>
            <a:gdLst/>
            <a:ahLst/>
            <a:cxnLst/>
            <a:rect l="l" t="t" r="r" b="b"/>
            <a:pathLst>
              <a:path w="12295876" h="10509296">
                <a:moveTo>
                  <a:pt x="0" y="0"/>
                </a:moveTo>
                <a:lnTo>
                  <a:pt x="12295876" y="0"/>
                </a:lnTo>
                <a:lnTo>
                  <a:pt x="12295876" y="10509295"/>
                </a:lnTo>
                <a:lnTo>
                  <a:pt x="0" y="10509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_s115735">
            <a:extLst>
              <a:ext uri="{FF2B5EF4-FFF2-40B4-BE49-F238E27FC236}">
                <a16:creationId xmlns:a16="http://schemas.microsoft.com/office/drawing/2014/main" xmlns="" id="{9B003EBD-8182-08ED-D929-16FFD8BDF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289" y="196565"/>
            <a:ext cx="6897522" cy="1330528"/>
          </a:xfrm>
          <a:prstGeom prst="roundRect">
            <a:avLst>
              <a:gd name="adj" fmla="val 16667"/>
            </a:avLst>
          </a:prstGeom>
          <a:solidFill>
            <a:srgbClr val="DCC2C2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3600" b="1" dirty="0">
                <a:latin typeface="Cambria" panose="02040503050406030204" pitchFamily="18" charset="0"/>
              </a:rPr>
              <a:t>Взяли участь в опитуванні</a:t>
            </a:r>
            <a:endParaRPr lang="uk-UA" sz="2400" b="1" dirty="0"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uk-UA" sz="2400" dirty="0">
                <a:latin typeface="Cambria" panose="02040503050406030204" pitchFamily="18" charset="0"/>
              </a:rPr>
              <a:t>(у розрізі факультетів / н-н інститутів) </a:t>
            </a:r>
            <a:r>
              <a:rPr lang="uk-UA" sz="2000" dirty="0">
                <a:latin typeface="Cambria" panose="02040503050406030204" pitchFamily="18" charset="0"/>
              </a:rPr>
              <a:t> </a:t>
            </a:r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0" name="_s115735">
            <a:extLst>
              <a:ext uri="{FF2B5EF4-FFF2-40B4-BE49-F238E27FC236}">
                <a16:creationId xmlns:a16="http://schemas.microsoft.com/office/drawing/2014/main" xmlns="" id="{53FBA305-182B-524D-DD0B-F06E02709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882" y="1764762"/>
            <a:ext cx="8226569" cy="605575"/>
          </a:xfrm>
          <a:prstGeom prst="roundRect">
            <a:avLst>
              <a:gd name="adj" fmla="val 16667"/>
            </a:avLst>
          </a:prstGeom>
          <a:solidFill>
            <a:srgbClr val="EBDDDD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 ННІ біології, хімії та біоресурсів –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xmlns="" id="{15150772-FD69-1AC6-A38E-9F66396C93BE}"/>
              </a:ext>
            </a:extLst>
          </p:cNvPr>
          <p:cNvSpPr/>
          <p:nvPr/>
        </p:nvSpPr>
        <p:spPr>
          <a:xfrm>
            <a:off x="9148545" y="1939431"/>
            <a:ext cx="850467" cy="26027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_s115735">
            <a:extLst>
              <a:ext uri="{FF2B5EF4-FFF2-40B4-BE49-F238E27FC236}">
                <a16:creationId xmlns:a16="http://schemas.microsoft.com/office/drawing/2014/main" xmlns="" id="{C133FE7D-FBA3-511C-F0DF-545EDC5DC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1838520"/>
            <a:ext cx="2376986" cy="462100"/>
          </a:xfrm>
          <a:prstGeom prst="roundRect">
            <a:avLst>
              <a:gd name="adj" fmla="val 16667"/>
            </a:avLst>
          </a:prstGeom>
          <a:solidFill>
            <a:srgbClr val="EBDDDD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381 (63,9%)</a:t>
            </a:r>
            <a:endParaRPr lang="uk-UA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_s115735">
            <a:extLst>
              <a:ext uri="{FF2B5EF4-FFF2-40B4-BE49-F238E27FC236}">
                <a16:creationId xmlns:a16="http://schemas.microsoft.com/office/drawing/2014/main" xmlns="" id="{D30D6E6B-D229-5CE6-1500-BD7B252D4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783" y="2517663"/>
            <a:ext cx="8244766" cy="560076"/>
          </a:xfrm>
          <a:prstGeom prst="roundRect">
            <a:avLst>
              <a:gd name="adj" fmla="val 16667"/>
            </a:avLst>
          </a:prstGeom>
          <a:solidFill>
            <a:srgbClr val="EBDDDD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ННІ фізико-технічних та комп’ютерних наук –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4" name="_s115735">
            <a:extLst>
              <a:ext uri="{FF2B5EF4-FFF2-40B4-BE49-F238E27FC236}">
                <a16:creationId xmlns:a16="http://schemas.microsoft.com/office/drawing/2014/main" xmlns="" id="{2F10BFF0-D235-DC30-9873-DA6FF5124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2561064"/>
            <a:ext cx="2376986" cy="444482"/>
          </a:xfrm>
          <a:prstGeom prst="roundRect">
            <a:avLst>
              <a:gd name="adj" fmla="val 16667"/>
            </a:avLst>
          </a:prstGeom>
          <a:solidFill>
            <a:srgbClr val="EBDDDD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722 (34,9%)</a:t>
            </a: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A0E630D7-2855-4917-EE3E-668320FECA3D}"/>
              </a:ext>
            </a:extLst>
          </p:cNvPr>
          <p:cNvSpPr/>
          <p:nvPr/>
        </p:nvSpPr>
        <p:spPr>
          <a:xfrm>
            <a:off x="9133546" y="2653166"/>
            <a:ext cx="850467" cy="26027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_s115735">
            <a:extLst>
              <a:ext uri="{FF2B5EF4-FFF2-40B4-BE49-F238E27FC236}">
                <a16:creationId xmlns:a16="http://schemas.microsoft.com/office/drawing/2014/main" xmlns="" id="{BF1ACD84-CF09-4E69-C04F-3CB23C43C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354" y="3275840"/>
            <a:ext cx="8244767" cy="622799"/>
          </a:xfrm>
          <a:prstGeom prst="roundRect">
            <a:avLst>
              <a:gd name="adj" fmla="val 16667"/>
            </a:avLst>
          </a:prstGeom>
          <a:solidFill>
            <a:srgbClr val="EBDDDD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Ф-т архітектури, будівництва та </a:t>
            </a:r>
          </a:p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декоративно-прикладного мистецтва –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7" name="_s115735">
            <a:extLst>
              <a:ext uri="{FF2B5EF4-FFF2-40B4-BE49-F238E27FC236}">
                <a16:creationId xmlns:a16="http://schemas.microsoft.com/office/drawing/2014/main" xmlns="" id="{5B128536-44CF-4639-BE91-799172B2C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9" y="4096740"/>
            <a:ext cx="8244768" cy="481631"/>
          </a:xfrm>
          <a:prstGeom prst="roundRect">
            <a:avLst>
              <a:gd name="adj" fmla="val 16667"/>
            </a:avLst>
          </a:prstGeom>
          <a:solidFill>
            <a:srgbClr val="EBDDDD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Географічний ф-т –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8" name="_s115735">
            <a:extLst>
              <a:ext uri="{FF2B5EF4-FFF2-40B4-BE49-F238E27FC236}">
                <a16:creationId xmlns:a16="http://schemas.microsoft.com/office/drawing/2014/main" xmlns="" id="{B54213C8-43BA-A78D-A4E1-2158CFE48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95" y="4735954"/>
            <a:ext cx="8244769" cy="448059"/>
          </a:xfrm>
          <a:prstGeom prst="roundRect">
            <a:avLst>
              <a:gd name="adj" fmla="val 16667"/>
            </a:avLst>
          </a:prstGeom>
          <a:solidFill>
            <a:srgbClr val="EBDDDD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Економічний ф-т –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9" name="_s115735">
            <a:extLst>
              <a:ext uri="{FF2B5EF4-FFF2-40B4-BE49-F238E27FC236}">
                <a16:creationId xmlns:a16="http://schemas.microsoft.com/office/drawing/2014/main" xmlns="" id="{F3910FBF-CA5E-F0B7-2EFE-985B3F995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94" y="5347943"/>
            <a:ext cx="8244770" cy="481631"/>
          </a:xfrm>
          <a:prstGeom prst="roundRect">
            <a:avLst>
              <a:gd name="adj" fmla="val 16667"/>
            </a:avLst>
          </a:prstGeom>
          <a:solidFill>
            <a:srgbClr val="EBDDDD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Ф-т іноземних мов –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0" name="_s115735">
            <a:extLst>
              <a:ext uri="{FF2B5EF4-FFF2-40B4-BE49-F238E27FC236}">
                <a16:creationId xmlns:a16="http://schemas.microsoft.com/office/drawing/2014/main" xmlns="" id="{4473C776-3A56-37E2-3452-5AC481A32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93" y="5993504"/>
            <a:ext cx="8244771" cy="486129"/>
          </a:xfrm>
          <a:prstGeom prst="roundRect">
            <a:avLst>
              <a:gd name="adj" fmla="val 16667"/>
            </a:avLst>
          </a:prstGeom>
          <a:solidFill>
            <a:srgbClr val="EBDDDD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Ф-т історії, політології та міжнародних відносин –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1" name="_s115735">
            <a:extLst>
              <a:ext uri="{FF2B5EF4-FFF2-40B4-BE49-F238E27FC236}">
                <a16:creationId xmlns:a16="http://schemas.microsoft.com/office/drawing/2014/main" xmlns="" id="{CA2B7572-D426-3190-30BC-8D35EF279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93" y="6721413"/>
            <a:ext cx="8177663" cy="486129"/>
          </a:xfrm>
          <a:prstGeom prst="roundRect">
            <a:avLst>
              <a:gd name="adj" fmla="val 16667"/>
            </a:avLst>
          </a:prstGeom>
          <a:solidFill>
            <a:srgbClr val="EBDDDD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Ф-т математики та інформатики –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2" name="_s115735">
            <a:extLst>
              <a:ext uri="{FF2B5EF4-FFF2-40B4-BE49-F238E27FC236}">
                <a16:creationId xmlns:a16="http://schemas.microsoft.com/office/drawing/2014/main" xmlns="" id="{58F82728-D318-1AEA-FBE9-FF275D1C1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23" y="7366817"/>
            <a:ext cx="8207233" cy="530711"/>
          </a:xfrm>
          <a:prstGeom prst="roundRect">
            <a:avLst>
              <a:gd name="adj" fmla="val 16667"/>
            </a:avLst>
          </a:prstGeom>
          <a:solidFill>
            <a:srgbClr val="EBDDDD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Ф-т педагогіки, психології та соціальної роботи –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3" name="_s115735">
            <a:extLst>
              <a:ext uri="{FF2B5EF4-FFF2-40B4-BE49-F238E27FC236}">
                <a16:creationId xmlns:a16="http://schemas.microsoft.com/office/drawing/2014/main" xmlns="" id="{9D76770B-5A7C-4CDF-5B7B-61F893839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149" y="8051669"/>
            <a:ext cx="8177662" cy="530711"/>
          </a:xfrm>
          <a:prstGeom prst="roundRect">
            <a:avLst>
              <a:gd name="adj" fmla="val 16667"/>
            </a:avLst>
          </a:prstGeom>
          <a:solidFill>
            <a:srgbClr val="EBDDDD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Ф-т фізичної культури, спорту та реабілітації –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4" name="_s115735">
            <a:extLst>
              <a:ext uri="{FF2B5EF4-FFF2-40B4-BE49-F238E27FC236}">
                <a16:creationId xmlns:a16="http://schemas.microsoft.com/office/drawing/2014/main" xmlns="" id="{EF5310DD-B6BD-2B70-0B4F-94C72AB36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147" y="8756559"/>
            <a:ext cx="8207233" cy="530711"/>
          </a:xfrm>
          <a:prstGeom prst="roundRect">
            <a:avLst>
              <a:gd name="adj" fmla="val 16667"/>
            </a:avLst>
          </a:prstGeom>
          <a:solidFill>
            <a:srgbClr val="EBDDDD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Філологічний ф-т –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5" name="_s115735">
            <a:extLst>
              <a:ext uri="{FF2B5EF4-FFF2-40B4-BE49-F238E27FC236}">
                <a16:creationId xmlns:a16="http://schemas.microsoft.com/office/drawing/2014/main" xmlns="" id="{99FBF564-A2E8-65DB-72E7-42221B06B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36" y="9465725"/>
            <a:ext cx="8231943" cy="530711"/>
          </a:xfrm>
          <a:prstGeom prst="roundRect">
            <a:avLst>
              <a:gd name="adj" fmla="val 16667"/>
            </a:avLst>
          </a:prstGeom>
          <a:solidFill>
            <a:srgbClr val="EBDDDD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Юридичний ф-т –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405EB03-34C6-C7E3-BCA8-FE2A14F3B56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66258" y="808962"/>
            <a:ext cx="2610536" cy="1375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reeform 6"/>
          <p:cNvSpPr/>
          <p:nvPr/>
        </p:nvSpPr>
        <p:spPr>
          <a:xfrm rot="2121754">
            <a:off x="16804490" y="3676"/>
            <a:ext cx="1288669" cy="1099839"/>
          </a:xfrm>
          <a:custGeom>
            <a:avLst/>
            <a:gdLst/>
            <a:ahLst/>
            <a:cxnLst/>
            <a:rect l="l" t="t" r="r" b="b"/>
            <a:pathLst>
              <a:path w="1286811" h="1099839">
                <a:moveTo>
                  <a:pt x="0" y="0"/>
                </a:moveTo>
                <a:lnTo>
                  <a:pt x="1286811" y="0"/>
                </a:lnTo>
                <a:lnTo>
                  <a:pt x="1286811" y="1099839"/>
                </a:lnTo>
                <a:lnTo>
                  <a:pt x="0" y="10998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2" name="_s115735">
            <a:extLst>
              <a:ext uri="{FF2B5EF4-FFF2-40B4-BE49-F238E27FC236}">
                <a16:creationId xmlns:a16="http://schemas.microsoft.com/office/drawing/2014/main" xmlns="" id="{29A40C0D-EB04-F35F-3701-56898AE92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3356189"/>
            <a:ext cx="2376986" cy="462100"/>
          </a:xfrm>
          <a:prstGeom prst="roundRect">
            <a:avLst>
              <a:gd name="adj" fmla="val 16667"/>
            </a:avLst>
          </a:prstGeom>
          <a:solidFill>
            <a:srgbClr val="EBDDDD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207 (40,1%)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BB762545-84EC-6ED7-D14B-0F2D7C6D04EB}"/>
              </a:ext>
            </a:extLst>
          </p:cNvPr>
          <p:cNvSpPr/>
          <p:nvPr/>
        </p:nvSpPr>
        <p:spPr>
          <a:xfrm>
            <a:off x="9144000" y="3405774"/>
            <a:ext cx="850467" cy="26027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45E18D3B-C1ED-BA50-A48D-566D04B98EA8}"/>
              </a:ext>
            </a:extLst>
          </p:cNvPr>
          <p:cNvSpPr/>
          <p:nvPr/>
        </p:nvSpPr>
        <p:spPr>
          <a:xfrm>
            <a:off x="9143999" y="4207416"/>
            <a:ext cx="850467" cy="26027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CE87A4F5-5B25-A95B-D437-6D43B679CFB4}"/>
              </a:ext>
            </a:extLst>
          </p:cNvPr>
          <p:cNvSpPr/>
          <p:nvPr/>
        </p:nvSpPr>
        <p:spPr>
          <a:xfrm>
            <a:off x="9154202" y="4829844"/>
            <a:ext cx="850467" cy="26027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1DD2EBA2-1685-008D-2FE7-4926C722229F}"/>
              </a:ext>
            </a:extLst>
          </p:cNvPr>
          <p:cNvSpPr/>
          <p:nvPr/>
        </p:nvSpPr>
        <p:spPr>
          <a:xfrm>
            <a:off x="9143998" y="5413440"/>
            <a:ext cx="850467" cy="26027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xmlns="" id="{8FF43A6F-251A-58C9-E564-2463C1D19CFD}"/>
              </a:ext>
            </a:extLst>
          </p:cNvPr>
          <p:cNvSpPr/>
          <p:nvPr/>
        </p:nvSpPr>
        <p:spPr>
          <a:xfrm>
            <a:off x="9154202" y="6084943"/>
            <a:ext cx="850467" cy="26027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xmlns="" id="{891C1ED0-5336-49EC-6E09-624238CC18BE}"/>
              </a:ext>
            </a:extLst>
          </p:cNvPr>
          <p:cNvSpPr/>
          <p:nvPr/>
        </p:nvSpPr>
        <p:spPr>
          <a:xfrm>
            <a:off x="9154202" y="6761461"/>
            <a:ext cx="850467" cy="26027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xmlns="" id="{B7C22D28-DF54-F507-6F8A-2B558C98449B}"/>
              </a:ext>
            </a:extLst>
          </p:cNvPr>
          <p:cNvSpPr/>
          <p:nvPr/>
        </p:nvSpPr>
        <p:spPr>
          <a:xfrm>
            <a:off x="9154202" y="7502033"/>
            <a:ext cx="850467" cy="26027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xmlns="" id="{E48CF7B2-6A01-F0A4-CE18-A21E16956B8F}"/>
              </a:ext>
            </a:extLst>
          </p:cNvPr>
          <p:cNvSpPr/>
          <p:nvPr/>
        </p:nvSpPr>
        <p:spPr>
          <a:xfrm>
            <a:off x="9130152" y="8112466"/>
            <a:ext cx="850467" cy="26027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xmlns="" id="{175ED63C-F26D-DE7C-34A3-F6CE121962DD}"/>
              </a:ext>
            </a:extLst>
          </p:cNvPr>
          <p:cNvSpPr/>
          <p:nvPr/>
        </p:nvSpPr>
        <p:spPr>
          <a:xfrm>
            <a:off x="9143997" y="8853038"/>
            <a:ext cx="850467" cy="26027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xmlns="" id="{0D7E8D8D-4CEE-3CAA-734E-C88CA0357600}"/>
              </a:ext>
            </a:extLst>
          </p:cNvPr>
          <p:cNvSpPr/>
          <p:nvPr/>
        </p:nvSpPr>
        <p:spPr>
          <a:xfrm>
            <a:off x="9154202" y="9600941"/>
            <a:ext cx="850467" cy="260277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_s115735">
            <a:extLst>
              <a:ext uri="{FF2B5EF4-FFF2-40B4-BE49-F238E27FC236}">
                <a16:creationId xmlns:a16="http://schemas.microsoft.com/office/drawing/2014/main" xmlns="" id="{C051D196-3059-6256-53E3-919FE3412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7487" y="4078386"/>
            <a:ext cx="2376986" cy="462100"/>
          </a:xfrm>
          <a:prstGeom prst="roundRect">
            <a:avLst>
              <a:gd name="adj" fmla="val 16667"/>
            </a:avLst>
          </a:prstGeom>
          <a:solidFill>
            <a:srgbClr val="EBDDDD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216 (39,9%)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4" name="_s115735">
            <a:extLst>
              <a:ext uri="{FF2B5EF4-FFF2-40B4-BE49-F238E27FC236}">
                <a16:creationId xmlns:a16="http://schemas.microsoft.com/office/drawing/2014/main" xmlns="" id="{F61A0EDF-6F7C-E752-3AC0-1E0D47A83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6735" y="4783312"/>
            <a:ext cx="2376986" cy="462100"/>
          </a:xfrm>
          <a:prstGeom prst="roundRect">
            <a:avLst>
              <a:gd name="adj" fmla="val 16667"/>
            </a:avLst>
          </a:prstGeom>
          <a:solidFill>
            <a:srgbClr val="EBDDDD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814 (42,8%)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5" name="_s115735">
            <a:extLst>
              <a:ext uri="{FF2B5EF4-FFF2-40B4-BE49-F238E27FC236}">
                <a16:creationId xmlns:a16="http://schemas.microsoft.com/office/drawing/2014/main" xmlns="" id="{8F17E0BB-7346-40D5-3D4F-BB448BDD5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6735" y="5347943"/>
            <a:ext cx="2376986" cy="462100"/>
          </a:xfrm>
          <a:prstGeom prst="roundRect">
            <a:avLst>
              <a:gd name="adj" fmla="val 16667"/>
            </a:avLst>
          </a:prstGeom>
          <a:solidFill>
            <a:srgbClr val="EBDDDD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252 (48,2%)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6" name="_s115735">
            <a:extLst>
              <a:ext uri="{FF2B5EF4-FFF2-40B4-BE49-F238E27FC236}">
                <a16:creationId xmlns:a16="http://schemas.microsoft.com/office/drawing/2014/main" xmlns="" id="{D365DAAB-D47D-3767-438C-AD95E6CFB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6735" y="5984031"/>
            <a:ext cx="2376986" cy="462100"/>
          </a:xfrm>
          <a:prstGeom prst="roundRect">
            <a:avLst>
              <a:gd name="adj" fmla="val 16667"/>
            </a:avLst>
          </a:prstGeom>
          <a:solidFill>
            <a:srgbClr val="EBDDDD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243 </a:t>
            </a:r>
            <a:r>
              <a:rPr lang="uk-UA" sz="28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(55,1 %)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7" name="_s115735">
            <a:extLst>
              <a:ext uri="{FF2B5EF4-FFF2-40B4-BE49-F238E27FC236}">
                <a16:creationId xmlns:a16="http://schemas.microsoft.com/office/drawing/2014/main" xmlns="" id="{9D701E29-B306-23DC-9424-25F90578A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6735" y="6620066"/>
            <a:ext cx="2376986" cy="462100"/>
          </a:xfrm>
          <a:prstGeom prst="roundRect">
            <a:avLst>
              <a:gd name="adj" fmla="val 16667"/>
            </a:avLst>
          </a:prstGeom>
          <a:solidFill>
            <a:srgbClr val="EBDDDD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421 (58,8%)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8" name="_s115735">
            <a:extLst>
              <a:ext uri="{FF2B5EF4-FFF2-40B4-BE49-F238E27FC236}">
                <a16:creationId xmlns:a16="http://schemas.microsoft.com/office/drawing/2014/main" xmlns="" id="{A4A7E52A-368C-A721-F030-0EA18B50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6735" y="7351085"/>
            <a:ext cx="2376986" cy="462100"/>
          </a:xfrm>
          <a:prstGeom prst="roundRect">
            <a:avLst>
              <a:gd name="adj" fmla="val 16667"/>
            </a:avLst>
          </a:prstGeom>
          <a:solidFill>
            <a:srgbClr val="EBDDDD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630 (70,0%)</a:t>
            </a:r>
            <a:endParaRPr lang="uk-UA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9" name="_s115735">
            <a:extLst>
              <a:ext uri="{FF2B5EF4-FFF2-40B4-BE49-F238E27FC236}">
                <a16:creationId xmlns:a16="http://schemas.microsoft.com/office/drawing/2014/main" xmlns="" id="{8C1F3A7F-433B-F438-1253-5AB330155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6735" y="8013511"/>
            <a:ext cx="2376986" cy="462100"/>
          </a:xfrm>
          <a:prstGeom prst="roundRect">
            <a:avLst>
              <a:gd name="adj" fmla="val 16667"/>
            </a:avLst>
          </a:prstGeom>
          <a:solidFill>
            <a:srgbClr val="EBDDDD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426 (55,7%)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0" name="_s115735">
            <a:extLst>
              <a:ext uri="{FF2B5EF4-FFF2-40B4-BE49-F238E27FC236}">
                <a16:creationId xmlns:a16="http://schemas.microsoft.com/office/drawing/2014/main" xmlns="" id="{3A366C82-B84E-871C-7012-D32B95DF5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6735" y="8699742"/>
            <a:ext cx="2376986" cy="462100"/>
          </a:xfrm>
          <a:prstGeom prst="roundRect">
            <a:avLst>
              <a:gd name="adj" fmla="val 16667"/>
            </a:avLst>
          </a:prstGeom>
          <a:solidFill>
            <a:srgbClr val="EBDDDD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2800" b="1" dirty="0">
                <a:solidFill>
                  <a:srgbClr val="00B050"/>
                </a:solidFill>
                <a:latin typeface="Cambria" panose="02040503050406030204" pitchFamily="18" charset="0"/>
              </a:rPr>
              <a:t>253 (62,7%)</a:t>
            </a:r>
            <a:endParaRPr lang="uk-UA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1" name="_s115735">
            <a:extLst>
              <a:ext uri="{FF2B5EF4-FFF2-40B4-BE49-F238E27FC236}">
                <a16:creationId xmlns:a16="http://schemas.microsoft.com/office/drawing/2014/main" xmlns="" id="{EE275BE5-2560-7E79-8DDE-BE3FDF8AD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3200" y="9445113"/>
            <a:ext cx="2376986" cy="462100"/>
          </a:xfrm>
          <a:prstGeom prst="roundRect">
            <a:avLst>
              <a:gd name="adj" fmla="val 16667"/>
            </a:avLst>
          </a:prstGeom>
          <a:solidFill>
            <a:srgbClr val="EBDDDD"/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364 (50,2%)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2" name="Freeform 16">
            <a:extLst>
              <a:ext uri="{FF2B5EF4-FFF2-40B4-BE49-F238E27FC236}">
                <a16:creationId xmlns:a16="http://schemas.microsoft.com/office/drawing/2014/main" xmlns="" id="{C9973D8D-25DD-C611-8B28-22B012F18566}"/>
              </a:ext>
            </a:extLst>
          </p:cNvPr>
          <p:cNvSpPr/>
          <p:nvPr/>
        </p:nvSpPr>
        <p:spPr>
          <a:xfrm>
            <a:off x="96981" y="-2569"/>
            <a:ext cx="1628450" cy="1517157"/>
          </a:xfrm>
          <a:custGeom>
            <a:avLst/>
            <a:gdLst/>
            <a:ahLst/>
            <a:cxnLst/>
            <a:rect l="l" t="t" r="r" b="b"/>
            <a:pathLst>
              <a:path w="2272513" h="2243742">
                <a:moveTo>
                  <a:pt x="0" y="0"/>
                </a:moveTo>
                <a:lnTo>
                  <a:pt x="2272513" y="0"/>
                </a:lnTo>
                <a:lnTo>
                  <a:pt x="2272513" y="2243743"/>
                </a:lnTo>
                <a:lnTo>
                  <a:pt x="0" y="224374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8329" t="-35274" r="-10395" b="-34737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92F18E3-5076-CACA-4D53-1A8448EC6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0526837E-4F40-A43A-3261-3F82141C3054}"/>
              </a:ext>
            </a:extLst>
          </p:cNvPr>
          <p:cNvGrpSpPr/>
          <p:nvPr/>
        </p:nvGrpSpPr>
        <p:grpSpPr>
          <a:xfrm>
            <a:off x="25021" y="0"/>
            <a:ext cx="18288000" cy="1714500"/>
            <a:chOff x="0" y="0"/>
            <a:chExt cx="4816593" cy="53850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C34FA845-EACD-2644-285D-592E41B9200A}"/>
                </a:ext>
              </a:extLst>
            </p:cNvPr>
            <p:cNvSpPr/>
            <p:nvPr/>
          </p:nvSpPr>
          <p:spPr>
            <a:xfrm>
              <a:off x="0" y="0"/>
              <a:ext cx="4816592" cy="538504"/>
            </a:xfrm>
            <a:custGeom>
              <a:avLst/>
              <a:gdLst/>
              <a:ahLst/>
              <a:cxnLst/>
              <a:rect l="l" t="t" r="r" b="b"/>
              <a:pathLst>
                <a:path w="4816592" h="538504">
                  <a:moveTo>
                    <a:pt x="0" y="0"/>
                  </a:moveTo>
                  <a:lnTo>
                    <a:pt x="4816592" y="0"/>
                  </a:lnTo>
                  <a:lnTo>
                    <a:pt x="4816592" y="538504"/>
                  </a:lnTo>
                  <a:lnTo>
                    <a:pt x="0" y="538504"/>
                  </a:lnTo>
                  <a:close/>
                </a:path>
              </a:pathLst>
            </a:custGeom>
            <a:solidFill>
              <a:srgbClr val="CDB3A3"/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xmlns="" id="{FE71716F-2F71-B166-07E1-E5DD23B4D38E}"/>
                </a:ext>
              </a:extLst>
            </p:cNvPr>
            <p:cNvSpPr txBox="1"/>
            <p:nvPr/>
          </p:nvSpPr>
          <p:spPr>
            <a:xfrm>
              <a:off x="0" y="-57150"/>
              <a:ext cx="4816593" cy="595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0A42047-3861-E24C-D05A-EF9FADFA8F94}"/>
              </a:ext>
            </a:extLst>
          </p:cNvPr>
          <p:cNvSpPr txBox="1"/>
          <p:nvPr/>
        </p:nvSpPr>
        <p:spPr>
          <a:xfrm>
            <a:off x="3200400" y="252654"/>
            <a:ext cx="14744702" cy="1234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Чи</a:t>
            </a:r>
            <a:r>
              <a:rPr lang="ru-RU" sz="36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брали Ви участь у </a:t>
            </a:r>
            <a:r>
              <a:rPr lang="ru-RU" sz="36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вільному</a:t>
            </a:r>
            <a:r>
              <a:rPr lang="ru-RU" sz="36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виборі</a:t>
            </a:r>
            <a:r>
              <a:rPr lang="ru-RU" sz="36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36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36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на  2024-2025 </a:t>
            </a:r>
            <a:r>
              <a:rPr lang="ru-RU" sz="36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н.р</a:t>
            </a:r>
            <a:r>
              <a:rPr lang="ru-RU" sz="36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.:</a:t>
            </a:r>
            <a:endParaRPr lang="ru-RU" sz="28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Freeform 16">
            <a:extLst>
              <a:ext uri="{FF2B5EF4-FFF2-40B4-BE49-F238E27FC236}">
                <a16:creationId xmlns:a16="http://schemas.microsoft.com/office/drawing/2014/main" xmlns="" id="{686A9CBE-0639-D61A-CEC9-5AD71A18E536}"/>
              </a:ext>
            </a:extLst>
          </p:cNvPr>
          <p:cNvSpPr/>
          <p:nvPr/>
        </p:nvSpPr>
        <p:spPr>
          <a:xfrm>
            <a:off x="152400" y="0"/>
            <a:ext cx="2091680" cy="2055320"/>
          </a:xfrm>
          <a:custGeom>
            <a:avLst/>
            <a:gdLst/>
            <a:ahLst/>
            <a:cxnLst/>
            <a:rect l="l" t="t" r="r" b="b"/>
            <a:pathLst>
              <a:path w="2272513" h="2243742">
                <a:moveTo>
                  <a:pt x="0" y="0"/>
                </a:moveTo>
                <a:lnTo>
                  <a:pt x="2272513" y="0"/>
                </a:lnTo>
                <a:lnTo>
                  <a:pt x="2272513" y="2243743"/>
                </a:lnTo>
                <a:lnTo>
                  <a:pt x="0" y="22437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29" t="-35274" r="-10395" b="-34737"/>
            </a:stretch>
          </a:blipFill>
        </p:spPr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CD150A44-711B-BA18-79A8-FDD413BE1E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8871260"/>
              </p:ext>
            </p:extLst>
          </p:nvPr>
        </p:nvGraphicFramePr>
        <p:xfrm>
          <a:off x="1600200" y="1967154"/>
          <a:ext cx="15240000" cy="806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017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84D1240-D279-4A26-47D8-906FCEE5F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205D0589-8469-EDD2-5AAD-3C977B706B11}"/>
              </a:ext>
            </a:extLst>
          </p:cNvPr>
          <p:cNvGrpSpPr/>
          <p:nvPr/>
        </p:nvGrpSpPr>
        <p:grpSpPr>
          <a:xfrm>
            <a:off x="25021" y="0"/>
            <a:ext cx="18288000" cy="1866900"/>
            <a:chOff x="0" y="0"/>
            <a:chExt cx="4816593" cy="53850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A8347A19-84B0-DA0A-8D17-952A60181FBD}"/>
                </a:ext>
              </a:extLst>
            </p:cNvPr>
            <p:cNvSpPr/>
            <p:nvPr/>
          </p:nvSpPr>
          <p:spPr>
            <a:xfrm>
              <a:off x="0" y="0"/>
              <a:ext cx="4816592" cy="538504"/>
            </a:xfrm>
            <a:custGeom>
              <a:avLst/>
              <a:gdLst/>
              <a:ahLst/>
              <a:cxnLst/>
              <a:rect l="l" t="t" r="r" b="b"/>
              <a:pathLst>
                <a:path w="4816592" h="538504">
                  <a:moveTo>
                    <a:pt x="0" y="0"/>
                  </a:moveTo>
                  <a:lnTo>
                    <a:pt x="4816592" y="0"/>
                  </a:lnTo>
                  <a:lnTo>
                    <a:pt x="4816592" y="538504"/>
                  </a:lnTo>
                  <a:lnTo>
                    <a:pt x="0" y="538504"/>
                  </a:lnTo>
                  <a:close/>
                </a:path>
              </a:pathLst>
            </a:custGeom>
            <a:solidFill>
              <a:srgbClr val="CDB3A3"/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xmlns="" id="{CBF54805-A043-C646-473B-ED9AE2190547}"/>
                </a:ext>
              </a:extLst>
            </p:cNvPr>
            <p:cNvSpPr txBox="1"/>
            <p:nvPr/>
          </p:nvSpPr>
          <p:spPr>
            <a:xfrm>
              <a:off x="0" y="-57150"/>
              <a:ext cx="4816593" cy="595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9B12400-3606-75BF-6DBB-72709B0A8600}"/>
              </a:ext>
            </a:extLst>
          </p:cNvPr>
          <p:cNvSpPr txBox="1"/>
          <p:nvPr/>
        </p:nvSpPr>
        <p:spPr>
          <a:xfrm>
            <a:off x="3200400" y="252654"/>
            <a:ext cx="14744702" cy="1409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 </a:t>
            </a:r>
            <a:r>
              <a:rPr lang="ru-RU" sz="40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дізнались</a:t>
            </a:r>
            <a:r>
              <a:rPr lang="ru-RU" sz="40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про </a:t>
            </a:r>
            <a:r>
              <a:rPr lang="ru-RU" sz="40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різнорівневий</a:t>
            </a:r>
            <a:r>
              <a:rPr lang="ru-RU" sz="40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вибір</a:t>
            </a:r>
            <a:r>
              <a:rPr lang="ru-RU" sz="40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40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40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ru-RU" sz="3200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можливий</a:t>
            </a:r>
            <a:r>
              <a:rPr lang="ru-RU" sz="3200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вибір</a:t>
            </a:r>
            <a:r>
              <a:rPr lang="ru-RU" sz="3200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3200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варіантів</a:t>
            </a:r>
            <a:r>
              <a:rPr lang="ru-RU" sz="3200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відповіді</a:t>
            </a:r>
            <a:r>
              <a:rPr lang="ru-RU" sz="40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):</a:t>
            </a:r>
            <a:endParaRPr lang="ru-RU" sz="40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Freeform 16">
            <a:extLst>
              <a:ext uri="{FF2B5EF4-FFF2-40B4-BE49-F238E27FC236}">
                <a16:creationId xmlns:a16="http://schemas.microsoft.com/office/drawing/2014/main" xmlns="" id="{9AA63507-099B-996E-E4B6-F588935E936A}"/>
              </a:ext>
            </a:extLst>
          </p:cNvPr>
          <p:cNvSpPr/>
          <p:nvPr/>
        </p:nvSpPr>
        <p:spPr>
          <a:xfrm>
            <a:off x="152400" y="0"/>
            <a:ext cx="2091680" cy="2055320"/>
          </a:xfrm>
          <a:custGeom>
            <a:avLst/>
            <a:gdLst/>
            <a:ahLst/>
            <a:cxnLst/>
            <a:rect l="l" t="t" r="r" b="b"/>
            <a:pathLst>
              <a:path w="2272513" h="2243742">
                <a:moveTo>
                  <a:pt x="0" y="0"/>
                </a:moveTo>
                <a:lnTo>
                  <a:pt x="2272513" y="0"/>
                </a:lnTo>
                <a:lnTo>
                  <a:pt x="2272513" y="2243743"/>
                </a:lnTo>
                <a:lnTo>
                  <a:pt x="0" y="22437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29" t="-35274" r="-10395" b="-34737"/>
            </a:stretch>
          </a:blipFill>
        </p:spPr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A36F8E5D-3032-9B27-97EF-734F8F6094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545837"/>
              </p:ext>
            </p:extLst>
          </p:nvPr>
        </p:nvGraphicFramePr>
        <p:xfrm>
          <a:off x="2438400" y="2065030"/>
          <a:ext cx="13868400" cy="7574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90595FB9-4258-F66D-9D5D-D70D0B2625D8}"/>
              </a:ext>
            </a:extLst>
          </p:cNvPr>
          <p:cNvSpPr/>
          <p:nvPr/>
        </p:nvSpPr>
        <p:spPr>
          <a:xfrm>
            <a:off x="16417663" y="8454968"/>
            <a:ext cx="1863080" cy="1832032"/>
          </a:xfrm>
          <a:custGeom>
            <a:avLst/>
            <a:gdLst/>
            <a:ahLst/>
            <a:cxnLst/>
            <a:rect l="l" t="t" r="r" b="b"/>
            <a:pathLst>
              <a:path w="2059846" h="2059846">
                <a:moveTo>
                  <a:pt x="0" y="0"/>
                </a:moveTo>
                <a:lnTo>
                  <a:pt x="2059846" y="0"/>
                </a:lnTo>
                <a:lnTo>
                  <a:pt x="2059846" y="2059845"/>
                </a:lnTo>
                <a:lnTo>
                  <a:pt x="0" y="20598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xmlns="" id="{37A1F66B-1976-D65E-B9B5-3076FBE0C745}"/>
              </a:ext>
            </a:extLst>
          </p:cNvPr>
          <p:cNvSpPr/>
          <p:nvPr/>
        </p:nvSpPr>
        <p:spPr>
          <a:xfrm>
            <a:off x="-250708" y="9150268"/>
            <a:ext cx="2572877" cy="1245860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972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4A9CA1-4D15-136F-13DB-9C494C43F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332113FC-EA33-F282-1FC1-4E497650ECF8}"/>
              </a:ext>
            </a:extLst>
          </p:cNvPr>
          <p:cNvGrpSpPr/>
          <p:nvPr/>
        </p:nvGrpSpPr>
        <p:grpSpPr>
          <a:xfrm>
            <a:off x="25021" y="0"/>
            <a:ext cx="18288000" cy="1866900"/>
            <a:chOff x="0" y="0"/>
            <a:chExt cx="4816593" cy="53850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046D2AFE-F350-D37F-0A00-8F7C57A449F4}"/>
                </a:ext>
              </a:extLst>
            </p:cNvPr>
            <p:cNvSpPr/>
            <p:nvPr/>
          </p:nvSpPr>
          <p:spPr>
            <a:xfrm>
              <a:off x="0" y="0"/>
              <a:ext cx="4816592" cy="538504"/>
            </a:xfrm>
            <a:custGeom>
              <a:avLst/>
              <a:gdLst/>
              <a:ahLst/>
              <a:cxnLst/>
              <a:rect l="l" t="t" r="r" b="b"/>
              <a:pathLst>
                <a:path w="4816592" h="538504">
                  <a:moveTo>
                    <a:pt x="0" y="0"/>
                  </a:moveTo>
                  <a:lnTo>
                    <a:pt x="4816592" y="0"/>
                  </a:lnTo>
                  <a:lnTo>
                    <a:pt x="4816592" y="538504"/>
                  </a:lnTo>
                  <a:lnTo>
                    <a:pt x="0" y="538504"/>
                  </a:lnTo>
                  <a:close/>
                </a:path>
              </a:pathLst>
            </a:custGeom>
            <a:solidFill>
              <a:srgbClr val="CDB3A3"/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xmlns="" id="{B2923E37-43E5-176C-7D6A-90DAC65D5859}"/>
                </a:ext>
              </a:extLst>
            </p:cNvPr>
            <p:cNvSpPr txBox="1"/>
            <p:nvPr/>
          </p:nvSpPr>
          <p:spPr>
            <a:xfrm>
              <a:off x="0" y="-57150"/>
              <a:ext cx="4816593" cy="595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A6AF6E6-30BF-5850-FB39-3BDDF6366013}"/>
              </a:ext>
            </a:extLst>
          </p:cNvPr>
          <p:cNvSpPr txBox="1"/>
          <p:nvPr/>
        </p:nvSpPr>
        <p:spPr>
          <a:xfrm>
            <a:off x="2667000" y="190500"/>
            <a:ext cx="14249400" cy="1409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Що</a:t>
            </a:r>
            <a:r>
              <a:rPr lang="ru-RU" sz="40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спонукало</a:t>
            </a:r>
            <a:r>
              <a:rPr lang="ru-RU" sz="40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Вас до </a:t>
            </a:r>
            <a:r>
              <a:rPr lang="ru-RU" sz="40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40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тієї</a:t>
            </a:r>
            <a:r>
              <a:rPr lang="ru-RU" sz="40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чи</a:t>
            </a:r>
            <a:r>
              <a:rPr lang="ru-RU" sz="40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іншої</a:t>
            </a:r>
            <a:r>
              <a:rPr lang="ru-RU" sz="40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навчальної</a:t>
            </a:r>
            <a:r>
              <a:rPr lang="ru-RU" sz="40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40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ru-RU" sz="4000" b="1" kern="100" spc="15" dirty="0">
                <a:solidFill>
                  <a:srgbClr val="20212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sz="40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Freeform 16">
            <a:extLst>
              <a:ext uri="{FF2B5EF4-FFF2-40B4-BE49-F238E27FC236}">
                <a16:creationId xmlns:a16="http://schemas.microsoft.com/office/drawing/2014/main" xmlns="" id="{20B31816-9133-CB53-E2EC-E614C3615FF1}"/>
              </a:ext>
            </a:extLst>
          </p:cNvPr>
          <p:cNvSpPr/>
          <p:nvPr/>
        </p:nvSpPr>
        <p:spPr>
          <a:xfrm>
            <a:off x="152400" y="0"/>
            <a:ext cx="2091680" cy="2055320"/>
          </a:xfrm>
          <a:custGeom>
            <a:avLst/>
            <a:gdLst/>
            <a:ahLst/>
            <a:cxnLst/>
            <a:rect l="l" t="t" r="r" b="b"/>
            <a:pathLst>
              <a:path w="2272513" h="2243742">
                <a:moveTo>
                  <a:pt x="0" y="0"/>
                </a:moveTo>
                <a:lnTo>
                  <a:pt x="2272513" y="0"/>
                </a:lnTo>
                <a:lnTo>
                  <a:pt x="2272513" y="2243743"/>
                </a:lnTo>
                <a:lnTo>
                  <a:pt x="0" y="22437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29" t="-35274" r="-10395" b="-34737"/>
            </a:stretch>
          </a:blipFill>
        </p:spPr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15FB1253-B4CD-A87D-EA82-1307C32FD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9133624"/>
              </p:ext>
            </p:extLst>
          </p:nvPr>
        </p:nvGraphicFramePr>
        <p:xfrm>
          <a:off x="2438400" y="2476500"/>
          <a:ext cx="13563600" cy="691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reeform 7">
            <a:extLst>
              <a:ext uri="{FF2B5EF4-FFF2-40B4-BE49-F238E27FC236}">
                <a16:creationId xmlns:a16="http://schemas.microsoft.com/office/drawing/2014/main" xmlns="" id="{C9F4C8CC-0B48-1AD7-3639-1F699C92CA13}"/>
              </a:ext>
            </a:extLst>
          </p:cNvPr>
          <p:cNvSpPr/>
          <p:nvPr/>
        </p:nvSpPr>
        <p:spPr>
          <a:xfrm rot="5400000">
            <a:off x="-748674" y="8635374"/>
            <a:ext cx="2065029" cy="2091681"/>
          </a:xfrm>
          <a:custGeom>
            <a:avLst/>
            <a:gdLst/>
            <a:ahLst/>
            <a:cxnLst/>
            <a:rect l="l" t="t" r="r" b="b"/>
            <a:pathLst>
              <a:path w="2512109" h="2512109">
                <a:moveTo>
                  <a:pt x="0" y="0"/>
                </a:moveTo>
                <a:lnTo>
                  <a:pt x="2512110" y="0"/>
                </a:lnTo>
                <a:lnTo>
                  <a:pt x="2512110" y="2512110"/>
                </a:lnTo>
                <a:lnTo>
                  <a:pt x="0" y="2512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16">
            <a:extLst>
              <a:ext uri="{FF2B5EF4-FFF2-40B4-BE49-F238E27FC236}">
                <a16:creationId xmlns:a16="http://schemas.microsoft.com/office/drawing/2014/main" xmlns="" id="{AB56F03F-9010-D378-2D0A-411AAC622DA3}"/>
              </a:ext>
            </a:extLst>
          </p:cNvPr>
          <p:cNvSpPr/>
          <p:nvPr/>
        </p:nvSpPr>
        <p:spPr>
          <a:xfrm>
            <a:off x="16205280" y="9390017"/>
            <a:ext cx="2572877" cy="1245860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xmlns="" id="{0F0AC187-6E85-CBF3-C6A0-200D123B60EE}"/>
              </a:ext>
            </a:extLst>
          </p:cNvPr>
          <p:cNvSpPr/>
          <p:nvPr/>
        </p:nvSpPr>
        <p:spPr>
          <a:xfrm>
            <a:off x="16916400" y="3658234"/>
            <a:ext cx="907617" cy="1599566"/>
          </a:xfrm>
          <a:custGeom>
            <a:avLst/>
            <a:gdLst/>
            <a:ahLst/>
            <a:cxnLst/>
            <a:rect l="l" t="t" r="r" b="b"/>
            <a:pathLst>
              <a:path w="934283" h="1815744">
                <a:moveTo>
                  <a:pt x="0" y="0"/>
                </a:moveTo>
                <a:lnTo>
                  <a:pt x="934283" y="0"/>
                </a:lnTo>
                <a:lnTo>
                  <a:pt x="934283" y="1815744"/>
                </a:lnTo>
                <a:lnTo>
                  <a:pt x="0" y="1815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1771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FFB06C0-6DA8-236F-CFAB-FBAB2CA70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3FE48279-E96C-0679-2ED2-C8FC293EAE28}"/>
              </a:ext>
            </a:extLst>
          </p:cNvPr>
          <p:cNvGrpSpPr/>
          <p:nvPr/>
        </p:nvGrpSpPr>
        <p:grpSpPr>
          <a:xfrm>
            <a:off x="25021" y="0"/>
            <a:ext cx="18288000" cy="1639628"/>
            <a:chOff x="0" y="0"/>
            <a:chExt cx="4816593" cy="53850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8F4AB75A-D6F2-11A3-E22D-50013D6AFB45}"/>
                </a:ext>
              </a:extLst>
            </p:cNvPr>
            <p:cNvSpPr/>
            <p:nvPr/>
          </p:nvSpPr>
          <p:spPr>
            <a:xfrm>
              <a:off x="0" y="0"/>
              <a:ext cx="4816592" cy="538504"/>
            </a:xfrm>
            <a:custGeom>
              <a:avLst/>
              <a:gdLst/>
              <a:ahLst/>
              <a:cxnLst/>
              <a:rect l="l" t="t" r="r" b="b"/>
              <a:pathLst>
                <a:path w="4816592" h="538504">
                  <a:moveTo>
                    <a:pt x="0" y="0"/>
                  </a:moveTo>
                  <a:lnTo>
                    <a:pt x="4816592" y="0"/>
                  </a:lnTo>
                  <a:lnTo>
                    <a:pt x="4816592" y="538504"/>
                  </a:lnTo>
                  <a:lnTo>
                    <a:pt x="0" y="538504"/>
                  </a:lnTo>
                  <a:close/>
                </a:path>
              </a:pathLst>
            </a:custGeom>
            <a:solidFill>
              <a:srgbClr val="CDB3A3"/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xmlns="" id="{167D8AB8-1490-37C7-CC6C-5B0DD3A96D60}"/>
                </a:ext>
              </a:extLst>
            </p:cNvPr>
            <p:cNvSpPr txBox="1"/>
            <p:nvPr/>
          </p:nvSpPr>
          <p:spPr>
            <a:xfrm>
              <a:off x="0" y="-57150"/>
              <a:ext cx="4816593" cy="595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8E9EC24-1231-77C0-AE40-FBE6B7C58C57}"/>
              </a:ext>
            </a:extLst>
          </p:cNvPr>
          <p:cNvSpPr txBox="1"/>
          <p:nvPr/>
        </p:nvSpPr>
        <p:spPr>
          <a:xfrm>
            <a:off x="2743200" y="265078"/>
            <a:ext cx="14478000" cy="1234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spc="-10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Чи</a:t>
            </a:r>
            <a:r>
              <a:rPr lang="ru-RU" sz="3600" b="1" kern="100" spc="-10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0" spc="-10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мали</a:t>
            </a:r>
            <a:r>
              <a:rPr lang="ru-RU" sz="3600" b="1" kern="100" spc="-10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Ви </a:t>
            </a:r>
            <a:r>
              <a:rPr lang="ru-RU" sz="3600" b="1" kern="100" spc="-10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3600" b="1" kern="100" spc="-10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0" spc="-10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обирати</a:t>
            </a:r>
            <a:r>
              <a:rPr lang="ru-RU" sz="3600" b="1" kern="100" spc="-10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0" spc="-10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3600" b="1" kern="100" spc="-10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0" spc="-10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3600" b="1" kern="100" spc="-10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kern="100" spc="-10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3600" b="1" kern="100" spc="-10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 за вашим </a:t>
            </a:r>
            <a:r>
              <a:rPr lang="ru-RU" sz="3600" b="1" kern="100" spc="-10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фахом</a:t>
            </a:r>
            <a:r>
              <a:rPr lang="ru-RU" sz="3600" b="1" kern="100" spc="-10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sz="36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Freeform 16">
            <a:extLst>
              <a:ext uri="{FF2B5EF4-FFF2-40B4-BE49-F238E27FC236}">
                <a16:creationId xmlns:a16="http://schemas.microsoft.com/office/drawing/2014/main" xmlns="" id="{4B0BC413-9286-711A-E2AC-173F813BB821}"/>
              </a:ext>
            </a:extLst>
          </p:cNvPr>
          <p:cNvSpPr/>
          <p:nvPr/>
        </p:nvSpPr>
        <p:spPr>
          <a:xfrm>
            <a:off x="245503" y="-87005"/>
            <a:ext cx="1710680" cy="1639628"/>
          </a:xfrm>
          <a:custGeom>
            <a:avLst/>
            <a:gdLst/>
            <a:ahLst/>
            <a:cxnLst/>
            <a:rect l="l" t="t" r="r" b="b"/>
            <a:pathLst>
              <a:path w="2272513" h="2243742">
                <a:moveTo>
                  <a:pt x="0" y="0"/>
                </a:moveTo>
                <a:lnTo>
                  <a:pt x="2272513" y="0"/>
                </a:lnTo>
                <a:lnTo>
                  <a:pt x="2272513" y="2243743"/>
                </a:lnTo>
                <a:lnTo>
                  <a:pt x="0" y="22437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29" t="-35274" r="-10395" b="-34737"/>
            </a:stretch>
          </a:blipFill>
        </p:spPr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F842A965-A0BB-E4C6-A1B2-6E10D1591D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52196"/>
              </p:ext>
            </p:extLst>
          </p:nvPr>
        </p:nvGraphicFramePr>
        <p:xfrm>
          <a:off x="838200" y="1813637"/>
          <a:ext cx="16916400" cy="8208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06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F55E767-2265-7282-49B4-EA4BBEAAC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CFC1481E-7BAE-A67B-C123-DDC7DCAC5F73}"/>
              </a:ext>
            </a:extLst>
          </p:cNvPr>
          <p:cNvGrpSpPr/>
          <p:nvPr/>
        </p:nvGrpSpPr>
        <p:grpSpPr>
          <a:xfrm>
            <a:off x="25021" y="0"/>
            <a:ext cx="18288000" cy="1720710"/>
            <a:chOff x="0" y="0"/>
            <a:chExt cx="4816593" cy="53850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AF2BA48B-C999-46ED-6B2E-855EDBCF002A}"/>
                </a:ext>
              </a:extLst>
            </p:cNvPr>
            <p:cNvSpPr/>
            <p:nvPr/>
          </p:nvSpPr>
          <p:spPr>
            <a:xfrm>
              <a:off x="0" y="0"/>
              <a:ext cx="4816592" cy="538504"/>
            </a:xfrm>
            <a:custGeom>
              <a:avLst/>
              <a:gdLst/>
              <a:ahLst/>
              <a:cxnLst/>
              <a:rect l="l" t="t" r="r" b="b"/>
              <a:pathLst>
                <a:path w="4816592" h="538504">
                  <a:moveTo>
                    <a:pt x="0" y="0"/>
                  </a:moveTo>
                  <a:lnTo>
                    <a:pt x="4816592" y="0"/>
                  </a:lnTo>
                  <a:lnTo>
                    <a:pt x="4816592" y="538504"/>
                  </a:lnTo>
                  <a:lnTo>
                    <a:pt x="0" y="538504"/>
                  </a:lnTo>
                  <a:close/>
                </a:path>
              </a:pathLst>
            </a:custGeom>
            <a:solidFill>
              <a:srgbClr val="CDB3A3"/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xmlns="" id="{CA22E292-0756-0462-F335-C4B46C1C8434}"/>
                </a:ext>
              </a:extLst>
            </p:cNvPr>
            <p:cNvSpPr txBox="1"/>
            <p:nvPr/>
          </p:nvSpPr>
          <p:spPr>
            <a:xfrm>
              <a:off x="0" y="-57150"/>
              <a:ext cx="4816593" cy="595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553F4CA-7E1A-BA03-5FB0-B1DC089F2DCC}"/>
              </a:ext>
            </a:extLst>
          </p:cNvPr>
          <p:cNvSpPr txBox="1"/>
          <p:nvPr/>
        </p:nvSpPr>
        <p:spPr>
          <a:xfrm>
            <a:off x="2895600" y="301216"/>
            <a:ext cx="14478000" cy="1234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Чи</a:t>
            </a:r>
            <a:r>
              <a:rPr lang="ru-RU" sz="3600" b="1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600" b="1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мали</a:t>
            </a:r>
            <a:r>
              <a:rPr lang="ru-RU" sz="3600" b="1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600" b="1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можливість</a:t>
            </a:r>
            <a:r>
              <a:rPr lang="ru-RU" sz="3600" b="1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600" b="1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ознайомитись</a:t>
            </a:r>
            <a:r>
              <a:rPr lang="ru-RU" sz="3600" b="1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600" b="1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із</a:t>
            </a:r>
            <a:r>
              <a:rPr lang="ru-RU" sz="3600" b="1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600" b="1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силабусами</a:t>
            </a:r>
            <a:r>
              <a:rPr lang="ru-RU" sz="3600" b="1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600" b="1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усіх</a:t>
            </a:r>
            <a:r>
              <a:rPr lang="ru-RU" sz="3600" b="1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600" b="1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навчальних</a:t>
            </a:r>
            <a:r>
              <a:rPr lang="ru-RU" sz="3600" b="1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600" b="1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дисциплін</a:t>
            </a:r>
            <a:r>
              <a:rPr lang="ru-RU" sz="3600" b="1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3600" b="1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загальноуніверситетського</a:t>
            </a:r>
            <a:r>
              <a:rPr lang="ru-RU" sz="3600" b="1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каталогу? </a:t>
            </a:r>
            <a:endParaRPr lang="ru-RU" sz="3600" b="1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Freeform 16">
            <a:extLst>
              <a:ext uri="{FF2B5EF4-FFF2-40B4-BE49-F238E27FC236}">
                <a16:creationId xmlns:a16="http://schemas.microsoft.com/office/drawing/2014/main" xmlns="" id="{E011C17F-4CF2-BC5A-5229-42F3A1450955}"/>
              </a:ext>
            </a:extLst>
          </p:cNvPr>
          <p:cNvSpPr/>
          <p:nvPr/>
        </p:nvSpPr>
        <p:spPr>
          <a:xfrm>
            <a:off x="169303" y="-3266"/>
            <a:ext cx="1786880" cy="1723976"/>
          </a:xfrm>
          <a:custGeom>
            <a:avLst/>
            <a:gdLst/>
            <a:ahLst/>
            <a:cxnLst/>
            <a:rect l="l" t="t" r="r" b="b"/>
            <a:pathLst>
              <a:path w="2272513" h="2243742">
                <a:moveTo>
                  <a:pt x="0" y="0"/>
                </a:moveTo>
                <a:lnTo>
                  <a:pt x="2272513" y="0"/>
                </a:lnTo>
                <a:lnTo>
                  <a:pt x="2272513" y="2243743"/>
                </a:lnTo>
                <a:lnTo>
                  <a:pt x="0" y="22437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29" t="-35274" r="-10395" b="-34737"/>
            </a:stretch>
          </a:blipFill>
        </p:spPr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A70B817A-4F93-E4D8-F8D5-D4DA33128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807420"/>
              </p:ext>
            </p:extLst>
          </p:nvPr>
        </p:nvGraphicFramePr>
        <p:xfrm>
          <a:off x="762000" y="1837194"/>
          <a:ext cx="16611600" cy="8118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695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A30822C-6D2E-521A-DA99-DBFCB2384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Двойная стрелка вверх/вниз 10">
            <a:extLst>
              <a:ext uri="{FF2B5EF4-FFF2-40B4-BE49-F238E27FC236}">
                <a16:creationId xmlns:a16="http://schemas.microsoft.com/office/drawing/2014/main" xmlns="" id="{E157BB59-2A96-521D-5E01-7A6753BAE0A8}"/>
              </a:ext>
            </a:extLst>
          </p:cNvPr>
          <p:cNvSpPr/>
          <p:nvPr/>
        </p:nvSpPr>
        <p:spPr>
          <a:xfrm>
            <a:off x="7758583" y="1746827"/>
            <a:ext cx="205373" cy="8147378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17" name="Oval 72">
            <a:extLst>
              <a:ext uri="{FF2B5EF4-FFF2-40B4-BE49-F238E27FC236}">
                <a16:creationId xmlns:a16="http://schemas.microsoft.com/office/drawing/2014/main" xmlns="" id="{07C9BEE8-0848-4A66-64CC-7D48B80E3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122" y="2106881"/>
            <a:ext cx="5950010" cy="619074"/>
          </a:xfrm>
          <a:prstGeom prst="flowChartAlternateProcess">
            <a:avLst/>
          </a:prstGeom>
          <a:solidFill>
            <a:srgbClr val="EBC8C7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altLang="ru-RU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</a:t>
            </a:r>
            <a:r>
              <a:rPr lang="uk-UA" altLang="ru-RU" b="1" dirty="0" err="1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загальноуніверситетському</a:t>
            </a:r>
            <a:r>
              <a:rPr lang="uk-UA" altLang="ru-RU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рівні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3E7AC98E-9A84-B4E9-F47A-61BD7A3E6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467738"/>
              </p:ext>
            </p:extLst>
          </p:nvPr>
        </p:nvGraphicFramePr>
        <p:xfrm>
          <a:off x="1300676" y="8030364"/>
          <a:ext cx="5428905" cy="15150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809171">
                  <a:extLst>
                    <a:ext uri="{9D8B030D-6E8A-4147-A177-3AD203B41FA5}">
                      <a16:colId xmlns:a16="http://schemas.microsoft.com/office/drawing/2014/main" xmlns="" val="2038630931"/>
                    </a:ext>
                  </a:extLst>
                </a:gridCol>
                <a:gridCol w="1809867">
                  <a:extLst>
                    <a:ext uri="{9D8B030D-6E8A-4147-A177-3AD203B41FA5}">
                      <a16:colId xmlns:a16="http://schemas.microsoft.com/office/drawing/2014/main" xmlns="" val="1074333302"/>
                    </a:ext>
                  </a:extLst>
                </a:gridCol>
                <a:gridCol w="1809867">
                  <a:extLst>
                    <a:ext uri="{9D8B030D-6E8A-4147-A177-3AD203B41FA5}">
                      <a16:colId xmlns:a16="http://schemas.microsoft.com/office/drawing/2014/main" xmlns="" val="1817446399"/>
                    </a:ext>
                  </a:extLst>
                </a:gridCol>
              </a:tblGrid>
              <a:tr h="542136"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Aft>
                          <a:spcPts val="60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1190793"/>
                  </a:ext>
                </a:extLst>
              </a:tr>
              <a:tr h="783558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3 610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(73,2%)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1179 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(24,0%)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140 </a:t>
                      </a:r>
                    </a:p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(2,8%)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580677"/>
                  </a:ext>
                </a:extLst>
              </a:tr>
            </a:tbl>
          </a:graphicData>
        </a:graphic>
      </p:graphicFrame>
      <p:sp>
        <p:nvSpPr>
          <p:cNvPr id="8" name="Двойная стрелка влево/вправо 7">
            <a:extLst>
              <a:ext uri="{FF2B5EF4-FFF2-40B4-BE49-F238E27FC236}">
                <a16:creationId xmlns:a16="http://schemas.microsoft.com/office/drawing/2014/main" xmlns="" id="{F7CA1BAC-4216-DC78-629C-667D892D13FB}"/>
              </a:ext>
            </a:extLst>
          </p:cNvPr>
          <p:cNvSpPr/>
          <p:nvPr/>
        </p:nvSpPr>
        <p:spPr>
          <a:xfrm>
            <a:off x="9372600" y="5769702"/>
            <a:ext cx="7862666" cy="212771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 dirty="0"/>
          </a:p>
        </p:txBody>
      </p:sp>
      <p:sp>
        <p:nvSpPr>
          <p:cNvPr id="20" name="Oval 72">
            <a:extLst>
              <a:ext uri="{FF2B5EF4-FFF2-40B4-BE49-F238E27FC236}">
                <a16:creationId xmlns:a16="http://schemas.microsoft.com/office/drawing/2014/main" xmlns="" id="{A9E9422A-F179-9059-B1AD-3FD882AB5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5971" y="2023485"/>
            <a:ext cx="5413581" cy="588649"/>
          </a:xfrm>
          <a:prstGeom prst="flowChartAlternateProcess">
            <a:avLst/>
          </a:prstGeom>
          <a:solidFill>
            <a:srgbClr val="EBC8C7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alt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рівні факультету/ н-н інституту</a:t>
            </a:r>
          </a:p>
        </p:txBody>
      </p:sp>
      <p:sp>
        <p:nvSpPr>
          <p:cNvPr id="28" name="Oval 72">
            <a:extLst>
              <a:ext uri="{FF2B5EF4-FFF2-40B4-BE49-F238E27FC236}">
                <a16:creationId xmlns:a16="http://schemas.microsoft.com/office/drawing/2014/main" xmlns="" id="{40733524-F68F-1268-37BE-31911EDF6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160" y="6305560"/>
            <a:ext cx="4545842" cy="471428"/>
          </a:xfrm>
          <a:prstGeom prst="flowChartAlternateProcess">
            <a:avLst/>
          </a:prstGeom>
          <a:solidFill>
            <a:srgbClr val="EBC8C7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uk-UA" altLang="ru-RU" b="1" dirty="0">
                <a:solidFill>
                  <a:schemeClr val="tx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кафедрі</a:t>
            </a:r>
          </a:p>
        </p:txBody>
      </p:sp>
      <p:graphicFrame>
        <p:nvGraphicFramePr>
          <p:cNvPr id="31" name="Таблица 30">
            <a:extLst>
              <a:ext uri="{FF2B5EF4-FFF2-40B4-BE49-F238E27FC236}">
                <a16:creationId xmlns:a16="http://schemas.microsoft.com/office/drawing/2014/main" xmlns="" id="{261842B5-6BA9-32D4-50D4-D4E6E9A40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773901"/>
              </p:ext>
            </p:extLst>
          </p:nvPr>
        </p:nvGraphicFramePr>
        <p:xfrm>
          <a:off x="8277381" y="7507280"/>
          <a:ext cx="5318041" cy="16327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4275883566"/>
                    </a:ext>
                  </a:extLst>
                </a:gridCol>
                <a:gridCol w="1792534">
                  <a:extLst>
                    <a:ext uri="{9D8B030D-6E8A-4147-A177-3AD203B41FA5}">
                      <a16:colId xmlns:a16="http://schemas.microsoft.com/office/drawing/2014/main" xmlns="" val="609419436"/>
                    </a:ext>
                  </a:extLst>
                </a:gridCol>
                <a:gridCol w="1772907">
                  <a:extLst>
                    <a:ext uri="{9D8B030D-6E8A-4147-A177-3AD203B41FA5}">
                      <a16:colId xmlns:a16="http://schemas.microsoft.com/office/drawing/2014/main" xmlns="" val="626720860"/>
                    </a:ext>
                  </a:extLst>
                </a:gridCol>
              </a:tblGrid>
              <a:tr h="779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b="1" dirty="0"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b="1" dirty="0">
                          <a:effectLst/>
                          <a:latin typeface="Cambria" panose="02040503050406030204" pitchFamily="18" charset="0"/>
                        </a:rPr>
                        <a:t>частково</a:t>
                      </a:r>
                      <a:endParaRPr lang="ru-RU" sz="2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b="1" dirty="0"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2800" b="1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3275461"/>
                  </a:ext>
                </a:extLst>
              </a:tr>
              <a:tr h="779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dirty="0">
                          <a:effectLst/>
                          <a:latin typeface="Cambria" panose="02040503050406030204" pitchFamily="18" charset="0"/>
                        </a:rPr>
                        <a:t>3 962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dirty="0">
                          <a:effectLst/>
                          <a:latin typeface="Cambria" panose="02040503050406030204" pitchFamily="18" charset="0"/>
                        </a:rPr>
                        <a:t>(80,4%)</a:t>
                      </a:r>
                      <a:endParaRPr lang="ru-RU" sz="2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dirty="0">
                          <a:effectLst/>
                          <a:latin typeface="Cambria" panose="02040503050406030204" pitchFamily="18" charset="0"/>
                        </a:rPr>
                        <a:t>871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dirty="0">
                          <a:effectLst/>
                          <a:latin typeface="Cambria" panose="02040503050406030204" pitchFamily="18" charset="0"/>
                        </a:rPr>
                        <a:t>(17,7%)</a:t>
                      </a:r>
                      <a:endParaRPr lang="ru-RU" sz="2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dirty="0">
                          <a:effectLst/>
                          <a:latin typeface="Cambria" panose="02040503050406030204" pitchFamily="18" charset="0"/>
                        </a:rPr>
                        <a:t>96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372100" algn="l"/>
                        </a:tabLst>
                      </a:pPr>
                      <a:r>
                        <a:rPr lang="uk-UA" sz="2800" dirty="0">
                          <a:effectLst/>
                          <a:latin typeface="Cambria" panose="02040503050406030204" pitchFamily="18" charset="0"/>
                        </a:rPr>
                        <a:t>(1,9%)</a:t>
                      </a:r>
                      <a:endParaRPr lang="ru-RU" sz="2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2664968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F4AB8E3B-9B84-B9E2-046C-DF3E1CCC1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267509"/>
              </p:ext>
            </p:extLst>
          </p:nvPr>
        </p:nvGraphicFramePr>
        <p:xfrm>
          <a:off x="12982660" y="3523723"/>
          <a:ext cx="4921421" cy="15323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1568622">
                  <a:extLst>
                    <a:ext uri="{9D8B030D-6E8A-4147-A177-3AD203B41FA5}">
                      <a16:colId xmlns:a16="http://schemas.microsoft.com/office/drawing/2014/main" xmlns="" val="96345667"/>
                    </a:ext>
                  </a:extLst>
                </a:gridCol>
                <a:gridCol w="1820062">
                  <a:extLst>
                    <a:ext uri="{9D8B030D-6E8A-4147-A177-3AD203B41FA5}">
                      <a16:colId xmlns:a16="http://schemas.microsoft.com/office/drawing/2014/main" xmlns="" val="3052491853"/>
                    </a:ext>
                  </a:extLst>
                </a:gridCol>
                <a:gridCol w="1532737">
                  <a:extLst>
                    <a:ext uri="{9D8B030D-6E8A-4147-A177-3AD203B41FA5}">
                      <a16:colId xmlns:a16="http://schemas.microsoft.com/office/drawing/2014/main" xmlns="" val="307305079"/>
                    </a:ext>
                  </a:extLst>
                </a:gridCol>
              </a:tblGrid>
              <a:tr h="6591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так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частково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ні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8452175"/>
                  </a:ext>
                </a:extLst>
              </a:tr>
              <a:tr h="8732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spc="-3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3 807</a:t>
                      </a:r>
                      <a:endParaRPr lang="ru-RU" sz="2800" spc="-30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spc="-3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(77,2%)</a:t>
                      </a:r>
                      <a:endParaRPr lang="ru-RU" sz="2800" spc="-30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spc="-3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1030 </a:t>
                      </a:r>
                      <a:endParaRPr lang="ru-RU" sz="2800" spc="-30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spc="-3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(21,0%)</a:t>
                      </a:r>
                      <a:endParaRPr lang="ru-RU" sz="2800" spc="-30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spc="-3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92 </a:t>
                      </a:r>
                      <a:endParaRPr lang="ru-RU" sz="2800" spc="-30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spc="-3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(1,8%)</a:t>
                      </a:r>
                      <a:endParaRPr lang="ru-RU" sz="2800" spc="-30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142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6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6547397"/>
                  </a:ext>
                </a:extLst>
              </a:tr>
            </a:tbl>
          </a:graphicData>
        </a:graphic>
      </p:graphicFrame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28724EA2-7323-0039-BD5D-07ECF4215C5E}"/>
              </a:ext>
            </a:extLst>
          </p:cNvPr>
          <p:cNvGrpSpPr/>
          <p:nvPr/>
        </p:nvGrpSpPr>
        <p:grpSpPr>
          <a:xfrm>
            <a:off x="25021" y="0"/>
            <a:ext cx="18288000" cy="1652171"/>
            <a:chOff x="0" y="0"/>
            <a:chExt cx="4816593" cy="538504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EC175891-5F17-83F3-EC67-14B24FC9FE05}"/>
                </a:ext>
              </a:extLst>
            </p:cNvPr>
            <p:cNvSpPr/>
            <p:nvPr/>
          </p:nvSpPr>
          <p:spPr>
            <a:xfrm>
              <a:off x="0" y="0"/>
              <a:ext cx="4816592" cy="538504"/>
            </a:xfrm>
            <a:custGeom>
              <a:avLst/>
              <a:gdLst/>
              <a:ahLst/>
              <a:cxnLst/>
              <a:rect l="l" t="t" r="r" b="b"/>
              <a:pathLst>
                <a:path w="4816592" h="538504">
                  <a:moveTo>
                    <a:pt x="0" y="0"/>
                  </a:moveTo>
                  <a:lnTo>
                    <a:pt x="4816592" y="0"/>
                  </a:lnTo>
                  <a:lnTo>
                    <a:pt x="4816592" y="538504"/>
                  </a:lnTo>
                  <a:lnTo>
                    <a:pt x="0" y="538504"/>
                  </a:lnTo>
                  <a:close/>
                </a:path>
              </a:pathLst>
            </a:custGeom>
            <a:solidFill>
              <a:srgbClr val="CDB3A3"/>
            </a:solidFill>
          </p:spPr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xmlns="" id="{53431139-6F2B-54B3-B2BA-0B8FF23B38C2}"/>
                </a:ext>
              </a:extLst>
            </p:cNvPr>
            <p:cNvSpPr txBox="1"/>
            <p:nvPr/>
          </p:nvSpPr>
          <p:spPr>
            <a:xfrm>
              <a:off x="0" y="-57150"/>
              <a:ext cx="4816593" cy="595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sp>
        <p:nvSpPr>
          <p:cNvPr id="12" name="Freeform 16">
            <a:extLst>
              <a:ext uri="{FF2B5EF4-FFF2-40B4-BE49-F238E27FC236}">
                <a16:creationId xmlns:a16="http://schemas.microsoft.com/office/drawing/2014/main" xmlns="" id="{F9272F42-B11E-9E89-8398-5EFE8EC1302F}"/>
              </a:ext>
            </a:extLst>
          </p:cNvPr>
          <p:cNvSpPr/>
          <p:nvPr/>
        </p:nvSpPr>
        <p:spPr>
          <a:xfrm>
            <a:off x="152400" y="-50450"/>
            <a:ext cx="1792066" cy="1719961"/>
          </a:xfrm>
          <a:custGeom>
            <a:avLst/>
            <a:gdLst/>
            <a:ahLst/>
            <a:cxnLst/>
            <a:rect l="l" t="t" r="r" b="b"/>
            <a:pathLst>
              <a:path w="2272513" h="2243742">
                <a:moveTo>
                  <a:pt x="0" y="0"/>
                </a:moveTo>
                <a:lnTo>
                  <a:pt x="2272513" y="0"/>
                </a:lnTo>
                <a:lnTo>
                  <a:pt x="2272513" y="2243743"/>
                </a:lnTo>
                <a:lnTo>
                  <a:pt x="0" y="22437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329" t="-35274" r="-10395" b="-34737"/>
            </a:stretch>
          </a:blipFill>
        </p:spPr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D43881C-E8D9-23A9-8E3A-AB73A1BFE0C7}"/>
              </a:ext>
            </a:extLst>
          </p:cNvPr>
          <p:cNvSpPr txBox="1"/>
          <p:nvPr/>
        </p:nvSpPr>
        <p:spPr>
          <a:xfrm>
            <a:off x="2679483" y="204638"/>
            <a:ext cx="14292601" cy="1234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Чи</a:t>
            </a:r>
            <a:r>
              <a:rPr lang="ru-RU" sz="36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задоволені</a:t>
            </a:r>
            <a:r>
              <a:rPr lang="ru-RU" sz="36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Ви </a:t>
            </a:r>
            <a:r>
              <a:rPr lang="ru-RU" sz="36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запропонованим</a:t>
            </a:r>
            <a:r>
              <a:rPr lang="ru-RU" sz="36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переліком</a:t>
            </a:r>
            <a:r>
              <a:rPr lang="ru-RU" sz="36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вибіркових</a:t>
            </a:r>
            <a:r>
              <a:rPr lang="ru-RU" sz="36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sz="36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kern="100" spc="15" dirty="0" err="1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поданим</a:t>
            </a:r>
            <a:r>
              <a:rPr lang="ru-RU" sz="3600" b="1" kern="100" spc="15" dirty="0">
                <a:solidFill>
                  <a:srgbClr val="20212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kern="100" spc="15" dirty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2024-2025 </a:t>
            </a:r>
            <a:r>
              <a:rPr lang="ru-RU" sz="3600" b="1" kern="100" spc="15" dirty="0" err="1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н.р</a:t>
            </a:r>
            <a:r>
              <a:rPr lang="ru-RU" sz="3600" b="1" kern="100" spc="15" dirty="0">
                <a:solidFill>
                  <a:schemeClr val="accent2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.: </a:t>
            </a:r>
            <a:endParaRPr lang="ru-RU" sz="3600" b="1" kern="100" dirty="0">
              <a:solidFill>
                <a:schemeClr val="accent2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xmlns="" id="{A401030D-2FBD-A8B1-2B15-40EB89380C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482686"/>
              </p:ext>
            </p:extLst>
          </p:nvPr>
        </p:nvGraphicFramePr>
        <p:xfrm>
          <a:off x="533400" y="3009900"/>
          <a:ext cx="6714979" cy="4776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8422FDE8-81EE-E68F-0260-A21433A2D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352046"/>
              </p:ext>
            </p:extLst>
          </p:nvPr>
        </p:nvGraphicFramePr>
        <p:xfrm>
          <a:off x="7698214" y="1642139"/>
          <a:ext cx="5573601" cy="418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C7AE9C8D-C894-7E9B-5850-C9D3AF9F40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468165"/>
              </p:ext>
            </p:extLst>
          </p:nvPr>
        </p:nvGraphicFramePr>
        <p:xfrm>
          <a:off x="13020002" y="5982473"/>
          <a:ext cx="5573601" cy="418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9541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907</Words>
  <Application>Microsoft Office PowerPoint</Application>
  <PresentationFormat>Довільний</PresentationFormat>
  <Paragraphs>262</Paragraphs>
  <Slides>15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Calibri</vt:lpstr>
      <vt:lpstr>Times New Roman</vt:lpstr>
      <vt:lpstr>Oswald Bold</vt:lpstr>
      <vt:lpstr>Cambria</vt:lpstr>
      <vt:lpstr>Arial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Campaign Goals Branding Schedule and Deadlines Budget Marketing Team Marketing Channels Marketing Mix</dc:title>
  <cp:lastModifiedBy>Admin</cp:lastModifiedBy>
  <cp:revision>244</cp:revision>
  <cp:lastPrinted>2024-11-28T13:21:40Z</cp:lastPrinted>
  <dcterms:created xsi:type="dcterms:W3CDTF">2006-08-16T00:00:00Z</dcterms:created>
  <dcterms:modified xsi:type="dcterms:W3CDTF">2024-11-28T13:25:29Z</dcterms:modified>
  <dc:identifier>DAGQUgpB87Q</dc:identifier>
</cp:coreProperties>
</file>