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49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64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39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48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4997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9322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3386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30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446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679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379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741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90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31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70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644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56D9-DEF5-4310-92D0-9B1A2F72071B}" type="datetimeFigureOut">
              <a:rPr lang="uk-UA" smtClean="0"/>
              <a:t>13.09.2024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EEA932-04A3-46C9-9C28-47E9A995A6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72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6784" y="1129553"/>
            <a:ext cx="8811309" cy="4858871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ЗАСІДАНЬ</a:t>
            </a:r>
            <a:br>
              <a:rPr lang="ru-RU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НАУКОВО-МЕТОДИЧНОЇ РАДИ </a:t>
            </a:r>
            <a:br>
              <a:rPr lang="ru-RU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Чернівецького національного університету імені Юрія Федьковича</a:t>
            </a:r>
            <a:br>
              <a:rPr lang="uk-UA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02" y="198446"/>
            <a:ext cx="1614228" cy="166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27185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9067" y="117441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169503"/>
              </p:ext>
            </p:extLst>
          </p:nvPr>
        </p:nvGraphicFramePr>
        <p:xfrm>
          <a:off x="457200" y="448234"/>
          <a:ext cx="8866094" cy="6182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1579"/>
                <a:gridCol w="5222045"/>
                <a:gridCol w="3182470"/>
              </a:tblGrid>
              <a:tr h="346064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Квітень,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81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організацію та результати підвищення кваліфікації науково-педагогічних працівників ЧНУ в умовах формальної, неформальної та інформальної освіти.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начальник навчального відділу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Ярослав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ГАРАБАЖІВ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інспектор навчального відділу з питань підвищення кваліфікації Тетяна ФОДЧУК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42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 сем. 2025-2026 н.р. (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група за відповідним графіком).</a:t>
                      </a:r>
                      <a:endParaRPr lang="uk-UA" sz="18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0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Особливості підготовки та організації підсумкової атестації здобувачів освіти першого (бакалаврського) та другого (магістерського) рівня вищої освіти. Затвердження складу  екзаменаційних комісій.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Тетяна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22482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1138" y="144336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84650"/>
              </p:ext>
            </p:extLst>
          </p:nvPr>
        </p:nvGraphicFramePr>
        <p:xfrm>
          <a:off x="331695" y="510988"/>
          <a:ext cx="9090211" cy="5405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246"/>
                <a:gridCol w="5729486"/>
                <a:gridCol w="2887479"/>
              </a:tblGrid>
              <a:tr h="576189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Травень,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29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організацію та результати надання освітніх послуг ЧНУ щодо підвищення кваліфікації педагогічних працівників закладів загальної середньої та фахової передвищої освіти.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інспектор навчального відділу з питань підвищення кваліфікації Тетяна РАВЛЮК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4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ІІ сем. 2025-2026 н.р. (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група за відповідним графіком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15216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4243" y="233982"/>
            <a:ext cx="982603" cy="1012266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680985"/>
              </p:ext>
            </p:extLst>
          </p:nvPr>
        </p:nvGraphicFramePr>
        <p:xfrm>
          <a:off x="376518" y="304800"/>
          <a:ext cx="8928848" cy="5954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845"/>
                <a:gridCol w="5627780"/>
                <a:gridCol w="2836223"/>
              </a:tblGrid>
              <a:tr h="382608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Червень,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3444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експертних висновків за результатами акредитаційних експертиз освітніх програм, що проходили акредитацію у ІІ сем. 2024-2025 н.р.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сектору ліцензування акредитації та нострифікації Параска ШТЕФЮК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0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підсумки роботи науково-методичної ради університету: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1000"/>
                        </a:spcAft>
                        <a:buFont typeface="Times New Roman" panose="02020603050405020304" pitchFamily="18" charset="0"/>
                        <a:buChar char="–"/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 про роботу науково-методичної ради у 2024-2025 н. р.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1000"/>
                        </a:spcAft>
                        <a:buFont typeface="Times New Roman" panose="02020603050405020304" pitchFamily="18" charset="0"/>
                        <a:buChar char="–"/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звіти голів методичних рад факультетів/навчально-наукових-інститутів університету про виконання планів роботи у 2024-2025 навчальному році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</a:p>
                    <a:p>
                      <a:pPr marL="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Марія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голови методичних рад факультетів/навчально-наукових інститутів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Затвердження робочих навчальних планів на 2025-2026 н.р. для першого (бакалаврського), другого (магістерського) та третього (освітньо-наукового) рівнів вищої освіти.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Заступник начальника навчального відділу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Ігор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МАРЦЕНЯК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33224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8598" y="2601200"/>
            <a:ext cx="5753116" cy="358556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820426">
            <a:off x="64696" y="1537207"/>
            <a:ext cx="10179402" cy="1734664"/>
          </a:xfrm>
        </p:spPr>
        <p:txBody>
          <a:bodyPr>
            <a:noAutofit/>
          </a:bodyPr>
          <a:lstStyle/>
          <a:p>
            <a:r>
              <a:rPr lang="uk-UA" sz="8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8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48" y="187189"/>
            <a:ext cx="1755490" cy="18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4933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437342"/>
              </p:ext>
            </p:extLst>
          </p:nvPr>
        </p:nvGraphicFramePr>
        <p:xfrm>
          <a:off x="304160" y="349623"/>
          <a:ext cx="10570028" cy="6407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321"/>
                <a:gridCol w="5864323"/>
                <a:gridCol w="4339384"/>
              </a:tblGrid>
              <a:tr h="198132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Серпень, 2024</a:t>
                      </a:r>
                      <a:endParaRPr lang="uk-UA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472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основні напрями діяльності Науково-методичної ради ЧНУ і завдання методичних рад факультетів/навчально-наукових інститутів. Затвердження складу та плану засідань науково-методичної ради ЧНУ на 2024-2025 н.р. 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Тетяна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Марія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8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 організації освітнього процесу в ЧНУ на 2024-2025 н.р.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Тетяна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начальник навчального відділу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Ярослав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ГАРАБАЖІВ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стан готовності відомостей самооцінювання Освітніх програм ЧНУ, що  проходять акредитацію у І сем. 2024-2025 н.р.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сектору ліцензування акредитації та нострифікації Параска ШТЕФЮК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 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4.1. Рекомендація до затвердження «Положення про організацію освітнього процесу в Чернівецькому національному університеті імені Юрія Федьковича» 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Тетяна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 Затвердження робочих програм загальноуніверситетських нормативних навчальних дисциплін на 2024-2025 н.р.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Марія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4.3. Про організацію моніторингу освітніх програм ЧНУ, що  </a:t>
                      </a:r>
                      <a:r>
                        <a:rPr lang="en-US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проходять </a:t>
                      </a:r>
                      <a:r>
                        <a:rPr lang="uk-UA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акредитацію у ІІ сем. 2024-2025 н.р.</a:t>
                      </a:r>
                      <a:endParaRPr lang="uk-UA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Тетяна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  <a:endParaRPr lang="uk-UA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767" marR="49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9066" y="90547"/>
            <a:ext cx="1036392" cy="101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630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934179"/>
              </p:ext>
            </p:extLst>
          </p:nvPr>
        </p:nvGraphicFramePr>
        <p:xfrm>
          <a:off x="349623" y="430307"/>
          <a:ext cx="9018496" cy="5797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513"/>
                <a:gridCol w="5684283"/>
                <a:gridCol w="2864700"/>
              </a:tblGrid>
              <a:tr h="444517">
                <a:tc gridSpan="3">
                  <a:txBody>
                    <a:bodyPr/>
                    <a:lstStyle/>
                    <a:p>
                      <a:pPr marL="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Вересень, 2024</a:t>
                      </a:r>
                      <a:endParaRPr lang="uk-UA" sz="2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4460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аналізу успішності та якості знань студентів ЧНУ за підсумками екзаменаційної сесії ІІ сем. 2023-2024 н.р.</a:t>
                      </a:r>
                      <a:endParaRPr lang="uk-UA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  <a:r>
                        <a:rPr lang="uk-UA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Марія </a:t>
                      </a: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якість навчально-методичного забезпечення (</a:t>
                      </a:r>
                      <a:r>
                        <a:rPr lang="uk-UA" sz="18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робочих програм, силабусів, програм практик</a:t>
                      </a: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до освітніх компонентів освітніх програм ЧНУ, що  проходять акредитацію у І сем. 2024-2025 н.р.</a:t>
                      </a:r>
                      <a:endParaRPr lang="uk-UA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центру забезпечення якості вищої освіти ЧНУ </a:t>
                      </a:r>
                      <a:r>
                        <a:rPr lang="uk-UA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Катерина МЕЛЬНИК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практики в ЧНУ Валентина БУЗИЛА 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4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ІІ сем. 2024-2025 н.р. (</a:t>
                      </a:r>
                      <a:r>
                        <a:rPr lang="uk-UA" sz="18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група за відповідним графіком</a:t>
                      </a: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uk-UA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3208" y="153300"/>
            <a:ext cx="982603" cy="101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6150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834539"/>
              </p:ext>
            </p:extLst>
          </p:nvPr>
        </p:nvGraphicFramePr>
        <p:xfrm>
          <a:off x="349623" y="457200"/>
          <a:ext cx="9054353" cy="5965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379"/>
                <a:gridCol w="5706885"/>
                <a:gridCol w="2876089"/>
              </a:tblGrid>
              <a:tr h="416415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Жовтень, 2024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3585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стан використання системи </a:t>
                      </a:r>
                      <a:r>
                        <a:rPr lang="en-US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</a:t>
                      </a: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учасниками освітнього процесу для забезпечення  якості підготовки майбутніх фахівців.    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відповідальний за систему електронного </a:t>
                      </a: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endParaRPr lang="en-US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МОЛОЧКО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13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ІІ сем. 2024-2025 н.р. (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група за відповідним графіком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6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Особливості підготовки та організації підсумкової атестації здобувачів освіти другого (магістерського) рівня вищої освіти. Затвердження складу  екзаменаційних комісій</a:t>
                      </a: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Wingdings" panose="05000000000000000000" pitchFamily="2" charset="2"/>
                        <a:buChar char=""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Тетяна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9748" y="90548"/>
            <a:ext cx="982603" cy="101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568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820" y="117442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237871"/>
              </p:ext>
            </p:extLst>
          </p:nvPr>
        </p:nvGraphicFramePr>
        <p:xfrm>
          <a:off x="331693" y="412376"/>
          <a:ext cx="8910919" cy="58167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115"/>
                <a:gridCol w="5752087"/>
                <a:gridCol w="2683717"/>
              </a:tblGrid>
              <a:tr h="721242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Листопад, 2024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596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стану та якості реалізації процедури вибору здобувачами навчальних  дисциплін із загальноуніверситетського каталогу та якості їх  навчально-методичного забезпечення.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Заступник начальника навчального відділу </a:t>
                      </a:r>
                      <a:endParaRPr lang="en-US" sz="18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Ігор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МАРЦЕНЯК 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ІІ сем. 2024-2025 н.р. (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група за відповідним графіком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10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результатів анкетування здобувачів освіти за опитувальником «Викладач очима студентів» за підсумками екзаменаційної сесії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сем.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соціологічної лабораторії ЧНУ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Тетяна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МЄДІНА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7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1568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819" y="117442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140562"/>
              </p:ext>
            </p:extLst>
          </p:nvPr>
        </p:nvGraphicFramePr>
        <p:xfrm>
          <a:off x="564777" y="546846"/>
          <a:ext cx="8910918" cy="5522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913"/>
                <a:gridCol w="5616477"/>
                <a:gridCol w="2830528"/>
              </a:tblGrid>
              <a:tr h="564631">
                <a:tc gridSpan="3">
                  <a:txBody>
                    <a:bodyPr/>
                    <a:lstStyle/>
                    <a:p>
                      <a:pPr marL="130175" indent="-2019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Грудень, 2024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7079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 розробки та запровадження міждисциплінарних освітніх програм.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голова НМР ЧНУ, проректор з науково- педагогічної роботи та освітньої діяльності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Тетяна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ФЕДІРЧИК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4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ІІ сем. 2024-2025 н.р. (4 група за відповідним графіком).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34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результатів анкетування здобувачів освіти за опитувальником «Викладач очима студентів» за підсумками екзаменаційної сесії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сем.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н.р.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соціологічної лабораторії ЧНУ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Тетяна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МЄДІНА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9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4768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172" y="198124"/>
            <a:ext cx="982603" cy="1012266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635591"/>
              </p:ext>
            </p:extLst>
          </p:nvPr>
        </p:nvGraphicFramePr>
        <p:xfrm>
          <a:off x="313764" y="322729"/>
          <a:ext cx="9179860" cy="6114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913"/>
                <a:gridCol w="5785991"/>
                <a:gridCol w="2915956"/>
              </a:tblGrid>
              <a:tr h="452172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Січень,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393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аналізу успішності та якості знань студентів ЧНУ за підсумками екзаменаційної сесії І сем. 2024-2025 н.р.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</a:p>
                    <a:p>
                      <a:pPr marL="2286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Марія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стан готовності відомостей самооцінювання Освітніх програм ЧНУ, що  проходять акредитацію у ІІ сем. 2024-2025 н.р.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сектору ліцензування акредитації та нострифікації </a:t>
                      </a:r>
                      <a:endParaRPr lang="en-US" sz="18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Параска ШТЕФЮК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якість навчально-методичного забезпечення (робочих програм, силабусів, програм практик) до освітніх компонентів освітніх програм ЧНУ, що  проходять акредитацію у І сем. 2024-2025 н.р.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центру забезпечення якості вищої освіти ЧНУ </a:t>
                      </a:r>
                    </a:p>
                    <a:p>
                      <a:pPr marL="2286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Катерина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МЕЛЬНИК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практики в ЧНУ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Валентина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БУЗИЛА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0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7144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032" y="189159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722698"/>
              </p:ext>
            </p:extLst>
          </p:nvPr>
        </p:nvGraphicFramePr>
        <p:xfrm>
          <a:off x="457201" y="444280"/>
          <a:ext cx="8803340" cy="584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312"/>
                <a:gridCol w="5548673"/>
                <a:gridCol w="2796355"/>
              </a:tblGrid>
              <a:tr h="343686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Лютий,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2076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експертних висновків за результатами акредитаційних експертиз освітніх програм, що проходили акредитацію у  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 сектору ліцензування акредитації та нострифікації Параска ШТЕФЮК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5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 формування робочих навчальних планів на 2025-2026 н.р.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начальник навчального відділу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Ярослав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ГАРАБАЖІВ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 сем. 2025-2026 н.р. 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група за відповідним графіком).</a:t>
                      </a:r>
                      <a:endParaRPr lang="uk-UA" sz="18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Про оновлення загальноуніверситетського каталогу вибіркових дисциплін для формування індивідуальних траєкторій розвитку здобувачів освіти 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Заступник начальника навчального відділу </a:t>
                      </a:r>
                      <a:endParaRPr lang="en-US" sz="18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Ігор МАРЦЕНЯК </a:t>
                      </a:r>
                      <a:endParaRPr lang="uk-UA" sz="18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367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9066" y="153300"/>
            <a:ext cx="982603" cy="1012266"/>
          </a:xfrm>
          <a:prstGeom prst="rect">
            <a:avLst/>
          </a:prstGeo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659249"/>
              </p:ext>
            </p:extLst>
          </p:nvPr>
        </p:nvGraphicFramePr>
        <p:xfrm>
          <a:off x="340660" y="608229"/>
          <a:ext cx="9117106" cy="5546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647"/>
                <a:gridCol w="5746437"/>
                <a:gridCol w="2896022"/>
              </a:tblGrid>
              <a:tr h="455194">
                <a:tc gridSpan="3">
                  <a:txBody>
                    <a:bodyPr/>
                    <a:lstStyle/>
                    <a:p>
                      <a:pPr marL="130175" indent="-228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Березень, 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uk-UA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348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результатів анкетування здобувачів освіти за опитувальником «Викладач очима студентів» за підсумками екзаменаційної сесії І сем. 2024-2025 н.р.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соціологічної лабораторії ЧНУ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Тетяна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МЄДІНА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81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внутрішнього моніторингу якості змісту, реалізації  та кадрового забезпечення освітніх програм ЧНУ, що  проходять акредитацію у І сем. 2025-2026 н.р. (</a:t>
                      </a:r>
                      <a:r>
                        <a:rPr lang="uk-UA" sz="18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група за відповідним графіком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експерти із членів науково-методичної ради ЧНУ</a:t>
                      </a:r>
                    </a:p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7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Різне.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175" indent="-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6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1465" indent="-291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Про організацію комплексного моніторингу якості реалізації освітніх програм філологічного факультету.  </a:t>
                      </a:r>
                      <a:endParaRPr lang="uk-UA" sz="1800" b="1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 центру забезпечення якості вищої освіти ЧНУ </a:t>
                      </a: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Марія </a:t>
                      </a:r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ІВАНЧУК</a:t>
                      </a:r>
                      <a:endParaRPr lang="uk-UA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04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1292</Words>
  <Application>Microsoft Office PowerPoint</Application>
  <PresentationFormat>Широкий екран</PresentationFormat>
  <Paragraphs>193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ПЛАН ЗАСІДАНЬ НАУКОВО-МЕТОДИЧНОЇ РАДИ  Чернівецького національного університету імені Юрія Федьковича на 2024-2025 н.р.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ЗАСІДАНЬ НАУКОВО-МЕТОДИЧНОЇ РАДИ  Чернівецького національного університету імені Юрія Федьковича на 2024-2025 н.р. </dc:title>
  <dc:creator>user</dc:creator>
  <cp:lastModifiedBy>Admin</cp:lastModifiedBy>
  <cp:revision>12</cp:revision>
  <dcterms:created xsi:type="dcterms:W3CDTF">2024-08-28T14:01:09Z</dcterms:created>
  <dcterms:modified xsi:type="dcterms:W3CDTF">2024-09-13T06:25:54Z</dcterms:modified>
</cp:coreProperties>
</file>