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922" r:id="rId1"/>
  </p:sldMasterIdLst>
  <p:notesMasterIdLst>
    <p:notesMasterId r:id="rId17"/>
  </p:notesMasterIdLst>
  <p:handoutMasterIdLst>
    <p:handoutMasterId r:id="rId18"/>
  </p:handoutMasterIdLst>
  <p:sldIdLst>
    <p:sldId id="500" r:id="rId2"/>
    <p:sldId id="479" r:id="rId3"/>
    <p:sldId id="481" r:id="rId4"/>
    <p:sldId id="489" r:id="rId5"/>
    <p:sldId id="490" r:id="rId6"/>
    <p:sldId id="491" r:id="rId7"/>
    <p:sldId id="492" r:id="rId8"/>
    <p:sldId id="493" r:id="rId9"/>
    <p:sldId id="494" r:id="rId10"/>
    <p:sldId id="495" r:id="rId11"/>
    <p:sldId id="496" r:id="rId12"/>
    <p:sldId id="497" r:id="rId13"/>
    <p:sldId id="498" r:id="rId14"/>
    <p:sldId id="499" r:id="rId15"/>
    <p:sldId id="501" r:id="rId16"/>
  </p:sldIdLst>
  <p:sldSz cx="9144000" cy="6858000" type="screen4x3"/>
  <p:notesSz cx="6735763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F9966"/>
    <a:srgbClr val="00FF00"/>
    <a:srgbClr val="FF6600"/>
    <a:srgbClr val="FF9999"/>
    <a:srgbClr val="CCCC00"/>
    <a:srgbClr val="6600CC"/>
    <a:srgbClr val="990000"/>
    <a:srgbClr val="9933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9" autoAdjust="0"/>
    <p:restoredTop sz="94227" autoAdjust="0"/>
  </p:normalViewPr>
  <p:slideViewPr>
    <p:cSldViewPr>
      <p:cViewPr varScale="1">
        <p:scale>
          <a:sx n="116" d="100"/>
          <a:sy n="116" d="100"/>
        </p:scale>
        <p:origin x="9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2776" y="-80"/>
      </p:cViewPr>
      <p:guideLst>
        <p:guide orient="horz" pos="3108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3E65E70-37A7-49B1-B911-891FEF5D6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702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52FA66C-C03E-4D0C-8403-398F9CA8F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035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2FA66C-C03E-4D0C-8403-398F9CA8F7C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19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2FA66C-C03E-4D0C-8403-398F9CA8F7C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153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D4177-C72C-3B8D-A71C-42B4D0811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F0FA396-3ED3-8667-56B4-66F377E575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29323E7-05DF-1621-0933-92A9A79B2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F3A7D5-3314-6BF0-EFF9-C30F32344B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2FA66C-C03E-4D0C-8403-398F9CA8F7C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92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A58D0-9D83-3727-E340-B22B68CD6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D5F0D8E-9158-6FF2-DBAE-FC3713F2CD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DAC4BB6-CFEC-58CC-ED5C-5CD675F75D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A89ACB-671C-1383-105B-DFEA561614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2FA66C-C03E-4D0C-8403-398F9CA8F7C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392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24216-FD64-FA7F-CB93-88B8D1F0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679F6DE-66AD-CD65-AC5A-309B398462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15DA0B4-6E1F-8887-4B25-9499AFB262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915472-DD20-BD03-3171-8755F37BB2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2FA66C-C03E-4D0C-8403-398F9CA8F7C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046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C1E07-B01D-03D6-DFA9-C4AE15F1B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FC3DC3E-B3E0-58D6-2254-983BA3D32B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149309B-3E15-9422-75C9-CE04658743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E27B21-C3E7-620C-AE03-C523FD9AFA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2FA66C-C03E-4D0C-8403-398F9CA8F7C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996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AB6C9-5B23-7562-A9B6-FF4B35C26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7B6B1E7-2FA3-DA02-3EF0-7B47F38BD6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359D84F-9DB2-8864-86BD-25A5D91516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F276B0-9EA4-8A41-FD41-CC64007058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2FA66C-C03E-4D0C-8403-398F9CA8F7C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98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14454-CB33-8EA6-DF91-E28A984A1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C75A5BB-E001-B56C-38CA-B57893CF7E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4AD05C4-F89F-C798-00D5-088D6CF34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FC74E8-D474-7C48-9075-E6B552B04D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2FA66C-C03E-4D0C-8403-398F9CA8F7C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196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4F6E1-6F40-5569-9D2A-0F688CCCA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5BFB68F-3A4E-B086-E808-A02B3E9C17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12E7D9A-CC59-E6CF-3B77-A468DF9507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C6ABEE-A8C3-8D96-D7AD-E475E06DE5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2FA66C-C03E-4D0C-8403-398F9CA8F7C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123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E447C8EE-D17D-41DC-8635-191F79576C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807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F9F9F07-9700-482E-97C4-29D09D8D33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315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F9F9F07-9700-482E-97C4-29D09D8D33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5117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F9F9F07-9700-482E-97C4-29D09D8D33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893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F9F9F07-9700-482E-97C4-29D09D8D33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139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F9F9F07-9700-482E-97C4-29D09D8D33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065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DC3A8-7E8F-4101-9E66-3E285E46B0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251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C9D15-1EBE-4826-8B66-EF0659A685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319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71387-B710-4054-9CE2-89BC26E1C3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570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6F2D5846-9D59-4808-8E23-CAC30B55CC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486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FFCE9F4C-19B1-48D7-A215-4D914C63B6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34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87EF3F9C-2A53-49B1-965E-62DFBF4AFA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647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703D6-20A0-4CF1-A00F-5D4E8BAD41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815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00B42-2BEA-4A94-9544-8EF3281267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75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3FD00-1DC6-43ED-89D3-CA8D8DE947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82768E3B-E2D6-4198-9CAA-679C0DC0CE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303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F9F9F07-9700-482E-97C4-29D09D8D33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28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054D0-0520-36D6-6A30-2EB5F69ED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706063"/>
            <a:ext cx="7848872" cy="4531249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uk-UA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 навчально-методичного забезпечення </a:t>
            </a:r>
            <a:r>
              <a:rPr lang="ru-RU" sz="4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</a:t>
            </a:r>
            <a:b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 програм, що проходять акредитацію </a:t>
            </a:r>
            <a:br>
              <a:rPr lang="uk-UA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ІІ семестрі 2024-2025 </a:t>
            </a:r>
            <a:r>
              <a:rPr lang="uk-UA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BADC075-A164-2647-3D7C-F165CEAAD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116632"/>
            <a:ext cx="1551969" cy="158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96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2394C-710C-19B9-E25F-35041ACA9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115735">
            <a:extLst>
              <a:ext uri="{FF2B5EF4-FFF2-40B4-BE49-F238E27FC236}">
                <a16:creationId xmlns:a16="http://schemas.microsoft.com/office/drawing/2014/main" id="{85D2C871-B262-D3BB-0BD2-AB76C5E23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841" y="-22297"/>
            <a:ext cx="6637850" cy="451516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СЕРЕДНЯ ОСВІТА (</a:t>
            </a:r>
            <a:r>
              <a:rPr lang="uk-UA" alt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 ТА ЛІТЕРАТУРА)</a:t>
            </a:r>
          </a:p>
        </p:txBody>
      </p:sp>
      <p:sp>
        <p:nvSpPr>
          <p:cNvPr id="3" name="_s7186">
            <a:extLst>
              <a:ext uri="{FF2B5EF4-FFF2-40B4-BE49-F238E27FC236}">
                <a16:creationId xmlns:a16="http://schemas.microsoft.com/office/drawing/2014/main" id="{1F7833CF-BBAD-29A0-E1E2-7654588DE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573"/>
            <a:ext cx="508448" cy="464595"/>
          </a:xfrm>
          <a:prstGeom prst="roundRect">
            <a:avLst>
              <a:gd name="adj" fmla="val 16667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1A3BE6-98F4-46D2-EDEB-B0E866C1F6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8" r="10864"/>
          <a:stretch>
            <a:fillRect/>
          </a:stretch>
        </p:blipFill>
        <p:spPr bwMode="auto">
          <a:xfrm>
            <a:off x="8290804" y="92170"/>
            <a:ext cx="780116" cy="702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_s115735">
            <a:extLst>
              <a:ext uri="{FF2B5EF4-FFF2-40B4-BE49-F238E27FC236}">
                <a16:creationId xmlns:a16="http://schemas.microsoft.com/office/drawing/2014/main" id="{8F2DDE85-8994-1253-D9BE-7086F35DE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925" y="466435"/>
            <a:ext cx="7175593" cy="696795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 кафедри: української літератури, </a:t>
            </a:r>
          </a:p>
          <a:p>
            <a:pPr algn="ctr">
              <a:spcBef>
                <a:spcPct val="0"/>
              </a:spcBef>
              <a:buNone/>
            </a:pPr>
            <a:r>
              <a:rPr lang="uk-UA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сучасної  української мови, історії та культури української мови</a:t>
            </a:r>
            <a:endParaRPr lang="uk-UA" altLang="ru-RU" sz="1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_s115735">
            <a:extLst>
              <a:ext uri="{FF2B5EF4-FFF2-40B4-BE49-F238E27FC236}">
                <a16:creationId xmlns:a16="http://schemas.microsoft.com/office/drawing/2014/main" id="{EF69F906-7B04-7253-0A21-114474C14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17" y="1572354"/>
            <a:ext cx="7398301" cy="1064559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«Ознайомлювальна педагогічна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(4 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семестр, 4,5 кредити /135 годин;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 педагогічна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 семестр, 4,5 кредити /135 годин);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Виробнича педагогічна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«Нова 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школа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» - 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 семестр, 6 кредитів /180 годин);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Виробнича педагогічна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(7,8 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семестр, 15 кредитів/450 годин.</a:t>
            </a:r>
            <a:endParaRPr lang="uk-UA" sz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_s115735">
            <a:extLst>
              <a:ext uri="{FF2B5EF4-FFF2-40B4-BE49-F238E27FC236}">
                <a16:creationId xmlns:a16="http://schemas.microsoft.com/office/drawing/2014/main" id="{BB0398FC-94E8-1ECA-2411-229751525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646" y="1185654"/>
            <a:ext cx="5286240" cy="347623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alt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Обов'язкові компоненти (практика) ОП:</a:t>
            </a:r>
          </a:p>
        </p:txBody>
      </p:sp>
      <p:sp>
        <p:nvSpPr>
          <p:cNvPr id="17" name="Объект 16">
            <a:extLst>
              <a:ext uri="{FF2B5EF4-FFF2-40B4-BE49-F238E27FC236}">
                <a16:creationId xmlns:a16="http://schemas.microsoft.com/office/drawing/2014/main" id="{B51A4ABE-9A4D-665E-F736-987C9E9C5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9850" y="3468273"/>
            <a:ext cx="3556126" cy="340948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сайті кафедри розміщена рубрика ПРАКТИКА, яка містить: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uk-UA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про проведення практик в ЧНУ;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uk-UA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угоди про проведення практик (про співпрацю та поглиблену співпрацю);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uk-UA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наскрізна та робочі програми практик;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uk-UA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зразки анкет для здобувачів та </a:t>
            </a:r>
            <a:r>
              <a:rPr lang="uk-UA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стейкхолдерів</a:t>
            </a:r>
            <a:r>
              <a:rPr lang="uk-UA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проведення практик;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uk-UA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оприлюднені результати опитувань здобувачів про проходження практики;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uk-UA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зразки звітності для студентів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uk-UA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2ED9F8F6-77AF-BFC4-13EF-D01031B7AE4E}"/>
              </a:ext>
            </a:extLst>
          </p:cNvPr>
          <p:cNvSpPr/>
          <p:nvPr/>
        </p:nvSpPr>
        <p:spPr>
          <a:xfrm>
            <a:off x="1176632" y="2675990"/>
            <a:ext cx="2047328" cy="65589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 сторони</a:t>
            </a:r>
            <a:endParaRPr lang="ru-RU" sz="12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38BE8584-33CB-9385-37C4-4AAAC18FF6F1}"/>
              </a:ext>
            </a:extLst>
          </p:cNvPr>
          <p:cNvSpPr/>
          <p:nvPr/>
        </p:nvSpPr>
        <p:spPr>
          <a:xfrm>
            <a:off x="5163018" y="2659254"/>
            <a:ext cx="2361310" cy="84633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щодо удосконалення</a:t>
            </a:r>
            <a:endParaRPr lang="ru-RU" sz="12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9656E8-735C-AC2B-C2ED-2F0528EE4829}"/>
              </a:ext>
            </a:extLst>
          </p:cNvPr>
          <p:cNvSpPr txBox="1"/>
          <p:nvPr/>
        </p:nvSpPr>
        <p:spPr>
          <a:xfrm>
            <a:off x="4801181" y="3634203"/>
            <a:ext cx="3312368" cy="1643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1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додати інформацію на сайт: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розробити методичні рекомендації з питань організації практики;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оприлюднити результати опитувань </a:t>
            </a:r>
            <a:r>
              <a:rPr lang="uk-UA" sz="1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стейкхолдерів</a:t>
            </a:r>
            <a:r>
              <a:rPr lang="uk-UA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uk-UA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накази та звіти про проведення практик.</a:t>
            </a:r>
          </a:p>
          <a:p>
            <a:pPr lvl="0" algn="ctr">
              <a:lnSpc>
                <a:spcPct val="107000"/>
              </a:lnSpc>
            </a:pPr>
            <a:endParaRPr lang="en-US" sz="1200" b="1" i="1" kern="1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Нет описания фото.">
            <a:extLst>
              <a:ext uri="{FF2B5EF4-FFF2-40B4-BE49-F238E27FC236}">
                <a16:creationId xmlns:a16="http://schemas.microsoft.com/office/drawing/2014/main" id="{C4CFD41C-30FF-8C7A-185D-FA3EAE9EB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803" y="811392"/>
            <a:ext cx="851053" cy="82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5DEF33-0878-8247-48E1-B56778C6F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0803" y="1572354"/>
            <a:ext cx="825441" cy="9943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515B35-0555-B93F-6D83-A8B6DE8CA9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3303" y="2634123"/>
            <a:ext cx="1287013" cy="92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32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5" grpId="0" animBg="1" autoUpdateAnimBg="0"/>
      <p:bldP spid="11" grpId="0" animBg="1" autoUpdateAnimBg="0"/>
      <p:bldP spid="12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54662-6BCB-65DE-2E54-1908CD501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115735">
            <a:extLst>
              <a:ext uri="{FF2B5EF4-FFF2-40B4-BE49-F238E27FC236}">
                <a16:creationId xmlns:a16="http://schemas.microsoft.com/office/drawing/2014/main" id="{43E3BB96-03DC-9E82-B422-0906A4D63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21760"/>
            <a:ext cx="6637850" cy="451516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</a:t>
            </a:r>
            <a:r>
              <a:rPr lang="uk-UA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 КУЛЬТУРА І СПОРТ</a:t>
            </a:r>
          </a:p>
        </p:txBody>
      </p:sp>
      <p:sp>
        <p:nvSpPr>
          <p:cNvPr id="3" name="_s7186">
            <a:extLst>
              <a:ext uri="{FF2B5EF4-FFF2-40B4-BE49-F238E27FC236}">
                <a16:creationId xmlns:a16="http://schemas.microsoft.com/office/drawing/2014/main" id="{26068009-F2EB-D606-19FB-0E39A361B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573"/>
            <a:ext cx="508448" cy="464595"/>
          </a:xfrm>
          <a:prstGeom prst="roundRect">
            <a:avLst>
              <a:gd name="adj" fmla="val 16667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75EC58-25EB-B6EC-4B9E-DAC0E33F68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8" r="10864"/>
          <a:stretch>
            <a:fillRect/>
          </a:stretch>
        </p:blipFill>
        <p:spPr bwMode="auto">
          <a:xfrm>
            <a:off x="8422594" y="56203"/>
            <a:ext cx="683567" cy="702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_s115735">
            <a:extLst>
              <a:ext uri="{FF2B5EF4-FFF2-40B4-BE49-F238E27FC236}">
                <a16:creationId xmlns:a16="http://schemas.microsoft.com/office/drawing/2014/main" id="{17441CF8-2A3E-E4BC-4406-7DFC75F12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6028" y="498301"/>
            <a:ext cx="6171367" cy="451516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кафедра теорії та методики </a:t>
            </a:r>
          </a:p>
          <a:p>
            <a:pPr algn="ctr">
              <a:spcBef>
                <a:spcPct val="0"/>
              </a:spcBef>
              <a:buNone/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 виховання та спорту</a:t>
            </a:r>
            <a:endParaRPr lang="uk-UA" alt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_s115735">
            <a:extLst>
              <a:ext uri="{FF2B5EF4-FFF2-40B4-BE49-F238E27FC236}">
                <a16:creationId xmlns:a16="http://schemas.microsoft.com/office/drawing/2014/main" id="{D2B42BFF-D377-4431-5BF1-B475F885A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688" y="1238886"/>
            <a:ext cx="8168008" cy="1536785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uk-UA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uk-UA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«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 та </a:t>
            </a:r>
            <a:r>
              <a:rPr lang="uk-UA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спортивне орієнтування з методикою викладання, туристичний похід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(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семестр,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кредити /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годин); </a:t>
            </a:r>
          </a:p>
          <a:p>
            <a:pPr>
              <a:spcBef>
                <a:spcPct val="0"/>
              </a:spcBef>
              <a:buNone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uk-UA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Лижний спорт з методикою викладання, лижний збір -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 семестр, 2 </a:t>
            </a:r>
            <a:r>
              <a:rPr lang="uk-UA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кредити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/60годин);</a:t>
            </a:r>
          </a:p>
          <a:p>
            <a:pPr>
              <a:spcBef>
                <a:spcPct val="0"/>
              </a:spcBef>
              <a:buNone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«</a:t>
            </a:r>
            <a:r>
              <a:rPr lang="uk-UA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і методика викладання обраного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виду спорту, </a:t>
            </a:r>
            <a:r>
              <a:rPr lang="uk-UA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ознайомча практика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(5 семестр, 2 </a:t>
            </a:r>
            <a:r>
              <a:rPr lang="uk-UA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кредити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60годин);</a:t>
            </a:r>
          </a:p>
          <a:p>
            <a:pPr>
              <a:spcBef>
                <a:spcPct val="0"/>
              </a:spcBef>
              <a:buNone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) </a:t>
            </a:r>
            <a:r>
              <a:rPr lang="uk-UA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«Організаційно-правові та управлінські основи фізичної культури і спорту, організаційна практика»</a:t>
            </a:r>
          </a:p>
          <a:p>
            <a:pPr>
              <a:spcBef>
                <a:spcPct val="0"/>
              </a:spcBef>
              <a:buNone/>
            </a:pPr>
            <a:r>
              <a:rPr lang="uk-UA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(7 семестр, 2 </a:t>
            </a:r>
            <a:r>
              <a:rPr lang="uk-UA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кредити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/60 годин);</a:t>
            </a:r>
          </a:p>
          <a:p>
            <a:pPr>
              <a:spcBef>
                <a:spcPct val="0"/>
              </a:spcBef>
              <a:buNone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«</a:t>
            </a:r>
            <a:r>
              <a:rPr lang="uk-UA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Тренерська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обраному виді спорту)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(6 </a:t>
            </a:r>
            <a:r>
              <a:rPr lang="uk-UA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семестр, 8 кредитів/240 годин;</a:t>
            </a:r>
          </a:p>
          <a:p>
            <a:pPr>
              <a:spcBef>
                <a:spcPct val="0"/>
              </a:spcBef>
              <a:buNone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«</a:t>
            </a:r>
            <a:r>
              <a:rPr lang="uk-UA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Виробнича за профілем підготовки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(8 </a:t>
            </a:r>
            <a:r>
              <a:rPr lang="uk-UA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семестр, 8 кредитів/240 годин.</a:t>
            </a:r>
          </a:p>
          <a:p>
            <a:pPr algn="ctr">
              <a:spcBef>
                <a:spcPct val="0"/>
              </a:spcBef>
              <a:buNone/>
            </a:pPr>
            <a:endParaRPr lang="uk-UA" sz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_s115735">
            <a:extLst>
              <a:ext uri="{FF2B5EF4-FFF2-40B4-BE49-F238E27FC236}">
                <a16:creationId xmlns:a16="http://schemas.microsoft.com/office/drawing/2014/main" id="{DA14C195-1999-DE8A-15B7-8D2CD0EED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6" y="962428"/>
            <a:ext cx="4248472" cy="266065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alt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Обов'язкові компоненти (практика) ОП:</a:t>
            </a:r>
          </a:p>
        </p:txBody>
      </p:sp>
      <p:sp>
        <p:nvSpPr>
          <p:cNvPr id="17" name="Объект 16">
            <a:extLst>
              <a:ext uri="{FF2B5EF4-FFF2-40B4-BE49-F238E27FC236}">
                <a16:creationId xmlns:a16="http://schemas.microsoft.com/office/drawing/2014/main" id="{DA10A9E2-42B0-3960-BBDC-F09983C56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9591" y="3909367"/>
            <a:ext cx="3096343" cy="239786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uk-UA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сайті кафедри розміщена рубрика ПРАКТИКА, яка містить: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про проведення практик ЧНУ;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 про бази практик, договори про співпрацю.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uk-UA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7201E7DD-AFDB-00D2-C8E1-9D7D282C7E21}"/>
              </a:ext>
            </a:extLst>
          </p:cNvPr>
          <p:cNvSpPr/>
          <p:nvPr/>
        </p:nvSpPr>
        <p:spPr>
          <a:xfrm>
            <a:off x="1111706" y="2838638"/>
            <a:ext cx="2361310" cy="94479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 сторони</a:t>
            </a:r>
            <a:endParaRPr lang="ru-RU" sz="14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A3049430-FD54-0736-141C-A2C48DE53BD9}"/>
              </a:ext>
            </a:extLst>
          </p:cNvPr>
          <p:cNvSpPr/>
          <p:nvPr/>
        </p:nvSpPr>
        <p:spPr>
          <a:xfrm>
            <a:off x="5669166" y="2817878"/>
            <a:ext cx="2412630" cy="94479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щодо удосконалення</a:t>
            </a:r>
            <a:endParaRPr lang="ru-RU" sz="14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BCD630-A0AD-63F6-240D-AA1A45110A0A}"/>
              </a:ext>
            </a:extLst>
          </p:cNvPr>
          <p:cNvSpPr txBox="1"/>
          <p:nvPr/>
        </p:nvSpPr>
        <p:spPr>
          <a:xfrm>
            <a:off x="4824692" y="3775179"/>
            <a:ext cx="4032447" cy="244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1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додати інформацію на сайт: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розробити та розмістити наскрізну та робочі програми практик;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методичні рекомендації до проведення практик;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та оприлюднити опитування здобувачів/</a:t>
            </a:r>
            <a:r>
              <a:rPr lang="uk-UA" sz="1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стейкхолдерів</a:t>
            </a:r>
            <a:r>
              <a:rPr lang="uk-UA" sz="1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проходження практики;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розмістити звіти та накази про практику.</a:t>
            </a:r>
          </a:p>
          <a:p>
            <a:pPr lvl="0" algn="ctr">
              <a:lnSpc>
                <a:spcPct val="107000"/>
              </a:lnSpc>
            </a:pPr>
            <a:r>
              <a:rPr lang="uk-UA" sz="1200" b="1" i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переглянути в плані:</a:t>
            </a:r>
          </a:p>
          <a:p>
            <a:pPr marL="171450" lvl="0" indent="-1714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uk-UA" sz="1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прописати в переліку обов’язкових компонентів в таблиці плану практики.</a:t>
            </a:r>
            <a:endParaRPr lang="uk-UA" sz="12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339032-D615-3584-6C1E-167C110E18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0279" y="843074"/>
            <a:ext cx="573721" cy="67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09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5" grpId="0" animBg="1" autoUpdateAnimBg="0"/>
      <p:bldP spid="11" grpId="0" animBg="1" autoUpdateAnimBg="0"/>
      <p:bldP spid="12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0D219-4FA4-6A0D-3999-F16708BE9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115735">
            <a:extLst>
              <a:ext uri="{FF2B5EF4-FFF2-40B4-BE49-F238E27FC236}">
                <a16:creationId xmlns:a16="http://schemas.microsoft.com/office/drawing/2014/main" id="{DF4865CE-77CF-177D-EE21-76B868556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21760"/>
            <a:ext cx="6637850" cy="451516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</a:t>
            </a:r>
            <a:r>
              <a:rPr lang="uk-UA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ФІТНЕС ТА РЕКРЕАЦІЯ</a:t>
            </a:r>
          </a:p>
        </p:txBody>
      </p:sp>
      <p:sp>
        <p:nvSpPr>
          <p:cNvPr id="3" name="_s7186">
            <a:extLst>
              <a:ext uri="{FF2B5EF4-FFF2-40B4-BE49-F238E27FC236}">
                <a16:creationId xmlns:a16="http://schemas.microsoft.com/office/drawing/2014/main" id="{1F4ED650-4AEB-E120-540B-0C181F83D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573"/>
            <a:ext cx="508448" cy="464595"/>
          </a:xfrm>
          <a:prstGeom prst="roundRect">
            <a:avLst>
              <a:gd name="adj" fmla="val 16667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6CF91A-3FD8-06E5-EDB2-5F6894B70F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8" r="10864"/>
          <a:stretch>
            <a:fillRect/>
          </a:stretch>
        </p:blipFill>
        <p:spPr bwMode="auto">
          <a:xfrm>
            <a:off x="8422594" y="56203"/>
            <a:ext cx="683567" cy="702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_s115735">
            <a:extLst>
              <a:ext uri="{FF2B5EF4-FFF2-40B4-BE49-F238E27FC236}">
                <a16:creationId xmlns:a16="http://schemas.microsoft.com/office/drawing/2014/main" id="{1E9E69A2-A3F6-AB4D-0689-BF0079FC3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6028" y="498301"/>
            <a:ext cx="6171367" cy="451516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кафедра теорії та методики </a:t>
            </a:r>
          </a:p>
          <a:p>
            <a:pPr algn="ctr">
              <a:spcBef>
                <a:spcPct val="0"/>
              </a:spcBef>
              <a:buNone/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 виховання та спорту</a:t>
            </a:r>
            <a:endParaRPr lang="uk-UA" alt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_s115735">
            <a:extLst>
              <a:ext uri="{FF2B5EF4-FFF2-40B4-BE49-F238E27FC236}">
                <a16:creationId xmlns:a16="http://schemas.microsoft.com/office/drawing/2014/main" id="{CA03EE32-6233-ED67-29AB-5E4F08779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1290173"/>
            <a:ext cx="6781866" cy="1746897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uk-UA" sz="14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uk-UA" sz="14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1) «Туристичний похід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(6 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семестр, 1 кредит/30 годин); </a:t>
            </a:r>
          </a:p>
          <a:p>
            <a:pPr>
              <a:spcBef>
                <a:spcPct val="0"/>
              </a:spcBef>
              <a:buNone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«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Ознайомча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(5 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семестр, 2 кредити /60 годин);</a:t>
            </a:r>
          </a:p>
          <a:p>
            <a:pPr>
              <a:spcBef>
                <a:spcPct val="0"/>
              </a:spcBef>
              <a:buNone/>
            </a:pP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«Практика в таборах відпочинку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(4 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семестр, 3 кредити/90 годин);  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«Тренерська практика (в обраному виді спорту)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(6 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семестр, 8 кредитів 240 годин);  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«Виробнича фітнес-практика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(8 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семестр, 8 кредитів 240 годин);  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Лижна практика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 семестр, 2 кредити /60 годин);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7)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Ознайомча фітнес-практика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(7 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семестр, 2  кредити /60 годин)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uk-UA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uk-UA" sz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_s115735">
            <a:extLst>
              <a:ext uri="{FF2B5EF4-FFF2-40B4-BE49-F238E27FC236}">
                <a16:creationId xmlns:a16="http://schemas.microsoft.com/office/drawing/2014/main" id="{9A664BFE-65B8-FCA8-46A1-830072513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6" y="962428"/>
            <a:ext cx="4248472" cy="266065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alt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Обов'язкові компоненти (практика) ОП:</a:t>
            </a:r>
          </a:p>
        </p:txBody>
      </p:sp>
      <p:sp>
        <p:nvSpPr>
          <p:cNvPr id="17" name="Объект 16">
            <a:extLst>
              <a:ext uri="{FF2B5EF4-FFF2-40B4-BE49-F238E27FC236}">
                <a16:creationId xmlns:a16="http://schemas.microsoft.com/office/drawing/2014/main" id="{FA7DDB1A-F9FB-98D5-0FC4-142F4BED9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528" y="3717032"/>
            <a:ext cx="4032448" cy="302433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uk-UA" sz="14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сайті кафедри розміщена рубрика ПРАКТИКА, яка містить: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сайті кафедри розміщена рубрика «Практична підготовка» , яка містить: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про проведення практики;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робочі програми практик бакалаврського та магістерського рівнів;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угоди про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uk-UA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uk-UA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uk-UA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8AA2A68A-78F2-A2B3-B617-D27FC3FB0E24}"/>
              </a:ext>
            </a:extLst>
          </p:cNvPr>
          <p:cNvSpPr/>
          <p:nvPr/>
        </p:nvSpPr>
        <p:spPr>
          <a:xfrm>
            <a:off x="1372733" y="3073350"/>
            <a:ext cx="2361310" cy="5925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 сторони</a:t>
            </a:r>
            <a:endParaRPr lang="ru-RU" sz="12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D0BCF372-A579-8E89-088B-1435DF4344F0}"/>
              </a:ext>
            </a:extLst>
          </p:cNvPr>
          <p:cNvSpPr/>
          <p:nvPr/>
        </p:nvSpPr>
        <p:spPr>
          <a:xfrm>
            <a:off x="5554765" y="3036770"/>
            <a:ext cx="2412630" cy="61828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щодо удосконалення</a:t>
            </a:r>
            <a:endParaRPr lang="ru-RU" sz="12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11E418-694D-48C7-55B5-00959F6577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0279" y="843074"/>
            <a:ext cx="573721" cy="6725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2B6BAA-C182-5000-2656-1F90B57217E3}"/>
              </a:ext>
            </a:extLst>
          </p:cNvPr>
          <p:cNvSpPr txBox="1"/>
          <p:nvPr/>
        </p:nvSpPr>
        <p:spPr>
          <a:xfrm>
            <a:off x="4572000" y="3677706"/>
            <a:ext cx="4355974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додати інформацію на сайт: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доопрацювати робочі програми практик бакалаврського рівня для 4,6  та 8 семестрів;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розмістити наскрізну програму практик;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розробити методичні рекомендації до проведення практик;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оприлюднити результати опитувань здобувачів/</a:t>
            </a:r>
            <a:r>
              <a:rPr lang="uk-UA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стейкхолдерів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проходження практики;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додати звіти та накази про практику.</a:t>
            </a:r>
          </a:p>
          <a:p>
            <a:pPr algn="ctr"/>
            <a:r>
              <a:rPr lang="uk-UA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переглянути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наявних робочих програмах оновити список літератури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8436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5" grpId="0" animBg="1" autoUpdateAnimBg="0"/>
      <p:bldP spid="11" grpId="0" animBg="1" autoUpdateAnimBg="0"/>
      <p:bldP spid="12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1C2B6-CD44-0B2C-E92B-F170F1425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115735">
            <a:extLst>
              <a:ext uri="{FF2B5EF4-FFF2-40B4-BE49-F238E27FC236}">
                <a16:creationId xmlns:a16="http://schemas.microsoft.com/office/drawing/2014/main" id="{2BDB023A-D761-D8C1-EBFD-43F350BB0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601" y="22061"/>
            <a:ext cx="6637850" cy="451516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СЕРЕДНЯ ОСВІТА </a:t>
            </a: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alt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ТРУДОВЕ НАВЧАННЯ ТА ТЕХНОЛОГІЇ)</a:t>
            </a:r>
          </a:p>
        </p:txBody>
      </p:sp>
      <p:sp>
        <p:nvSpPr>
          <p:cNvPr id="3" name="_s7186">
            <a:extLst>
              <a:ext uri="{FF2B5EF4-FFF2-40B4-BE49-F238E27FC236}">
                <a16:creationId xmlns:a16="http://schemas.microsoft.com/office/drawing/2014/main" id="{1368DD27-44F2-B835-C13B-AE94D1DB0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573"/>
            <a:ext cx="508448" cy="464595"/>
          </a:xfrm>
          <a:prstGeom prst="roundRect">
            <a:avLst>
              <a:gd name="adj" fmla="val 16667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931E4B-034A-8542-A35A-AE4D76EDC6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8" r="10864"/>
          <a:stretch>
            <a:fillRect/>
          </a:stretch>
        </p:blipFill>
        <p:spPr bwMode="auto">
          <a:xfrm>
            <a:off x="8422594" y="56203"/>
            <a:ext cx="683567" cy="702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_s115735">
            <a:extLst>
              <a:ext uri="{FF2B5EF4-FFF2-40B4-BE49-F238E27FC236}">
                <a16:creationId xmlns:a16="http://schemas.microsoft.com/office/drawing/2014/main" id="{E62F1607-6D0E-8B89-1D74-471C411B4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538" y="498301"/>
            <a:ext cx="7023236" cy="451516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кафедра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 та технологічної освіти і загальної фізики  </a:t>
            </a:r>
            <a:endParaRPr lang="uk-UA" alt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_s115735">
            <a:extLst>
              <a:ext uri="{FF2B5EF4-FFF2-40B4-BE49-F238E27FC236}">
                <a16:creationId xmlns:a16="http://schemas.microsoft.com/office/drawing/2014/main" id="{84C0855E-3560-CCCD-4A6A-F209A18FE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33" y="1256230"/>
            <a:ext cx="6048672" cy="842682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400" noProof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Ознайомлювальна педагогічна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практика» - (4 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семестр, 3 кредит. 90 годин); 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400" noProof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 педагогічна»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(6 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семестр, 3 кредити /90 годин);</a:t>
            </a:r>
          </a:p>
          <a:p>
            <a:pPr algn="ctr">
              <a:spcBef>
                <a:spcPct val="0"/>
              </a:spcBef>
              <a:buNone/>
            </a:pP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«Педагогічна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(7 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семестр, 6 кредитів 180 годин).  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_s115735">
            <a:extLst>
              <a:ext uri="{FF2B5EF4-FFF2-40B4-BE49-F238E27FC236}">
                <a16:creationId xmlns:a16="http://schemas.microsoft.com/office/drawing/2014/main" id="{C1A78954-C788-F12B-4C3D-736AAF524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3787" y="968204"/>
            <a:ext cx="4248472" cy="266065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alt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Обов'язкові компоненти (практика) ОП:</a:t>
            </a:r>
          </a:p>
        </p:txBody>
      </p:sp>
      <p:sp>
        <p:nvSpPr>
          <p:cNvPr id="17" name="Объект 16">
            <a:extLst>
              <a:ext uri="{FF2B5EF4-FFF2-40B4-BE49-F238E27FC236}">
                <a16:creationId xmlns:a16="http://schemas.microsoft.com/office/drawing/2014/main" id="{62B00CFB-03AB-8B17-5D61-07BCD56F7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1600" y="2781386"/>
            <a:ext cx="3708414" cy="370628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uk-UA" sz="14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сайті кафедри розміщена рубрика ПРАКТИКА, яка містить: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наскрізну програму практик;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інструкції та методичні рекомендації для студентів;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накази на проведення практик;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 здобувачів/</a:t>
            </a:r>
            <a:r>
              <a:rPr lang="uk-U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стейкхолдерів</a:t>
            </a: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проходження практики.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uk-UA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0DDBA9C2-ED8A-5948-8B82-45BB3550EDC5}"/>
              </a:ext>
            </a:extLst>
          </p:cNvPr>
          <p:cNvSpPr/>
          <p:nvPr/>
        </p:nvSpPr>
        <p:spPr>
          <a:xfrm>
            <a:off x="1232566" y="2147646"/>
            <a:ext cx="2361310" cy="5925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 сторони</a:t>
            </a:r>
            <a:endParaRPr lang="ru-RU" sz="12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65419A94-FB13-DE52-8A55-FB5926EA37E2}"/>
              </a:ext>
            </a:extLst>
          </p:cNvPr>
          <p:cNvSpPr/>
          <p:nvPr/>
        </p:nvSpPr>
        <p:spPr>
          <a:xfrm>
            <a:off x="5791260" y="2148835"/>
            <a:ext cx="2412630" cy="5752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щодо удосконалення</a:t>
            </a:r>
            <a:endParaRPr lang="ru-RU" sz="12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07EF77-5175-493A-DC01-C68AAB9AC94A}"/>
              </a:ext>
            </a:extLst>
          </p:cNvPr>
          <p:cNvSpPr txBox="1"/>
          <p:nvPr/>
        </p:nvSpPr>
        <p:spPr>
          <a:xfrm>
            <a:off x="5043695" y="2740157"/>
            <a:ext cx="3848785" cy="3095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1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додати інформацію на сайт: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розробити та оприлюднити робочі програми (ознайомлювальної педагогічної та навчальної педагогічної)  практик;</a:t>
            </a:r>
          </a:p>
          <a:p>
            <a:pPr algn="ctr">
              <a:lnSpc>
                <a:spcPct val="120000"/>
              </a:lnSpc>
            </a:pPr>
            <a:r>
              <a:rPr lang="uk-UA" sz="14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вдосконалити існуючу інформацію: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прописати посилання на угоди  з  партнерами, де мова йде про практику в рубрику ПРАКТИКА;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оприлюднити звіти про практику.</a:t>
            </a:r>
          </a:p>
          <a:p>
            <a:pPr lvl="0" algn="ctr">
              <a:lnSpc>
                <a:spcPct val="107000"/>
              </a:lnSpc>
            </a:pPr>
            <a:r>
              <a:rPr lang="uk-UA" sz="1400" b="1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переглянути в плані:</a:t>
            </a:r>
          </a:p>
          <a:p>
            <a:pPr marL="171450" lvl="0" indent="-1714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uk-UA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прописати в переліку обов’язкових компонентів в таблиці плану практики.</a:t>
            </a:r>
            <a:endParaRPr lang="uk-UA" sz="1400" b="1" i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85DA2B-B83E-E016-1B2B-E5269D023F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841965"/>
            <a:ext cx="9716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2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5" grpId="0" animBg="1" autoUpdateAnimBg="0"/>
      <p:bldP spid="11" grpId="0" animBg="1" autoUpdateAnimBg="0"/>
      <p:bldP spid="12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262C9-252D-A07C-50C2-A40793C24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115735">
            <a:extLst>
              <a:ext uri="{FF2B5EF4-FFF2-40B4-BE49-F238E27FC236}">
                <a16:creationId xmlns:a16="http://schemas.microsoft.com/office/drawing/2014/main" id="{28F80987-D4E0-7BD6-E4DF-14A6826A5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759" y="20289"/>
            <a:ext cx="6637850" cy="451516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СЕРЕДНЯ ОСВІТА (</a:t>
            </a:r>
            <a:r>
              <a:rPr lang="uk-UA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 КУЛЬТУРА)</a:t>
            </a:r>
          </a:p>
        </p:txBody>
      </p:sp>
      <p:sp>
        <p:nvSpPr>
          <p:cNvPr id="3" name="_s7186">
            <a:extLst>
              <a:ext uri="{FF2B5EF4-FFF2-40B4-BE49-F238E27FC236}">
                <a16:creationId xmlns:a16="http://schemas.microsoft.com/office/drawing/2014/main" id="{FFE00066-FD5F-A027-A076-6469E0179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573"/>
            <a:ext cx="508448" cy="464595"/>
          </a:xfrm>
          <a:prstGeom prst="roundRect">
            <a:avLst>
              <a:gd name="adj" fmla="val 16667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549C90-E337-26F1-E084-2E3F3E23CC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8" r="10864"/>
          <a:stretch>
            <a:fillRect/>
          </a:stretch>
        </p:blipFill>
        <p:spPr bwMode="auto">
          <a:xfrm>
            <a:off x="8422594" y="56203"/>
            <a:ext cx="683567" cy="702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_s115735">
            <a:extLst>
              <a:ext uri="{FF2B5EF4-FFF2-40B4-BE49-F238E27FC236}">
                <a16:creationId xmlns:a16="http://schemas.microsoft.com/office/drawing/2014/main" id="{8D3D7228-C2E7-6690-FEC0-80AEC8987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6028" y="498301"/>
            <a:ext cx="6171367" cy="451516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кафедра теорії та методики фізичної культури</a:t>
            </a:r>
            <a:endParaRPr lang="uk-UA" altLang="ru-RU" sz="1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_s115735">
            <a:extLst>
              <a:ext uri="{FF2B5EF4-FFF2-40B4-BE49-F238E27FC236}">
                <a16:creationId xmlns:a16="http://schemas.microsoft.com/office/drawing/2014/main" id="{24FDD6F0-DBC7-8672-030B-A32A115AB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282546"/>
            <a:ext cx="7992888" cy="1475470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uk-UA" sz="16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uk-UA" sz="14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1). «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Ознайомча практика» - (4 семестр, 4 кредити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/120 годин);</a:t>
            </a:r>
          </a:p>
          <a:p>
            <a:pPr>
              <a:spcBef>
                <a:spcPct val="0"/>
              </a:spcBef>
              <a:buNone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2). 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«Туристичний похід-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 семестр, 2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кредити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60 годин);</a:t>
            </a:r>
          </a:p>
          <a:p>
            <a:pPr>
              <a:spcBef>
                <a:spcPct val="0"/>
              </a:spcBef>
              <a:buNone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3). «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Педагогічна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в ЗЗСО (в 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молодшій школі)»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(5 семестр, 4 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кредити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240 годин;</a:t>
            </a:r>
          </a:p>
          <a:p>
            <a:pPr>
              <a:spcBef>
                <a:spcPct val="0"/>
              </a:spcBef>
              <a:buNone/>
            </a:pP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4). «Лижний збір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(6 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семестр,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кредити/ годин);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).«Педагогічна практика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ЗЗСО (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середній та старшій школі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)» - (7 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семестр, 8 кредитів /240 годин;</a:t>
            </a:r>
          </a:p>
          <a:p>
            <a:pPr>
              <a:spcBef>
                <a:spcPct val="0"/>
              </a:spcBef>
              <a:buNone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6). «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Педагогічна </a:t>
            </a:r>
            <a:r>
              <a:rPr lang="uk-UA" sz="1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професійно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-орієнтована практика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ЗЗСО» - (8 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семестр,8 кредитів/240 годин.</a:t>
            </a:r>
          </a:p>
          <a:p>
            <a:pPr>
              <a:spcBef>
                <a:spcPct val="0"/>
              </a:spcBef>
              <a:buNone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uk-UA" sz="1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uk-UA" sz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_s115735">
            <a:extLst>
              <a:ext uri="{FF2B5EF4-FFF2-40B4-BE49-F238E27FC236}">
                <a16:creationId xmlns:a16="http://schemas.microsoft.com/office/drawing/2014/main" id="{628280B0-2F81-9DBC-0587-DA1B8DCF6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6" y="962428"/>
            <a:ext cx="4248472" cy="266065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alt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Обов'язкові компоненти (практика) ОП:</a:t>
            </a:r>
          </a:p>
        </p:txBody>
      </p:sp>
      <p:sp>
        <p:nvSpPr>
          <p:cNvPr id="17" name="Объект 16">
            <a:extLst>
              <a:ext uri="{FF2B5EF4-FFF2-40B4-BE49-F238E27FC236}">
                <a16:creationId xmlns:a16="http://schemas.microsoft.com/office/drawing/2014/main" id="{7801E7F4-10E1-AE4C-A566-6F17C78CE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9592" y="3451495"/>
            <a:ext cx="3672408" cy="274733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сайті кафедри розміщена рубрика </a:t>
            </a:r>
            <a:r>
              <a:rPr lang="uk-UA" sz="14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«Практична підготовка» </a:t>
            </a:r>
            <a:r>
              <a:rPr lang="uk-UA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містить: 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про проведення практики;</a:t>
            </a:r>
          </a:p>
          <a:p>
            <a:pPr algn="just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наскрізні та робочі програми практик бакалаврського та магістерського рівнів;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угоди про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</a:t>
            </a: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3ECFCCD5-062A-D0FC-F602-EF9DBD9E82ED}"/>
              </a:ext>
            </a:extLst>
          </p:cNvPr>
          <p:cNvSpPr/>
          <p:nvPr/>
        </p:nvSpPr>
        <p:spPr>
          <a:xfrm>
            <a:off x="1475656" y="2812069"/>
            <a:ext cx="2361310" cy="6452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 сторони</a:t>
            </a:r>
            <a:endParaRPr lang="ru-RU" sz="12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5783995F-6D87-B498-4E81-108A4344D2E9}"/>
              </a:ext>
            </a:extLst>
          </p:cNvPr>
          <p:cNvSpPr/>
          <p:nvPr/>
        </p:nvSpPr>
        <p:spPr>
          <a:xfrm>
            <a:off x="5814646" y="2783672"/>
            <a:ext cx="2412630" cy="85265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щодо удосконалення</a:t>
            </a:r>
            <a:endParaRPr lang="ru-RU" sz="12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8B70FC-E9A3-4926-7159-E8D409D7395C}"/>
              </a:ext>
            </a:extLst>
          </p:cNvPr>
          <p:cNvSpPr txBox="1"/>
          <p:nvPr/>
        </p:nvSpPr>
        <p:spPr>
          <a:xfrm>
            <a:off x="4716016" y="3573016"/>
            <a:ext cx="4054127" cy="2359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1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додати інформацію на сайт: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доопрацювати окремі </a:t>
            </a: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робочі програми практик;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розробити та розмістити методичні рекомендації до проведення практик;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оприлюднити результати опитувань здобувачів / </a:t>
            </a:r>
            <a:r>
              <a:rPr lang="uk-UA" sz="14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стейкхолдерів</a:t>
            </a:r>
            <a:r>
              <a:rPr lang="uk-UA" sz="1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проходження практики;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додати звіти та накази про практику.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DB4FD0-4D87-C16B-5770-9D34C84EBC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8424" y="830432"/>
            <a:ext cx="717737" cy="70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92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5" grpId="0" animBg="1" autoUpdateAnimBg="0"/>
      <p:bldP spid="11" grpId="0" animBg="1" autoUpdateAnimBg="0"/>
      <p:bldP spid="12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34314AF6-F65B-95AF-B0DA-5EBBC0FCE4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224015"/>
              </p:ext>
            </p:extLst>
          </p:nvPr>
        </p:nvGraphicFramePr>
        <p:xfrm>
          <a:off x="1403648" y="1124744"/>
          <a:ext cx="7272808" cy="4895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703">
                  <a:extLst>
                    <a:ext uri="{9D8B030D-6E8A-4147-A177-3AD203B41FA5}">
                      <a16:colId xmlns:a16="http://schemas.microsoft.com/office/drawing/2014/main" val="1697376881"/>
                    </a:ext>
                  </a:extLst>
                </a:gridCol>
                <a:gridCol w="6696105">
                  <a:extLst>
                    <a:ext uri="{9D8B030D-6E8A-4147-A177-3AD203B41FA5}">
                      <a16:colId xmlns:a16="http://schemas.microsoft.com/office/drawing/2014/main" val="553439702"/>
                    </a:ext>
                  </a:extLst>
                </a:gridCol>
              </a:tblGrid>
              <a:tr h="66448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з/п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</a:pPr>
                      <a:endParaRPr lang="uk-UA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60" marR="1986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УЗАГАЛЬНЕНІ ПОБАЖАННЯ ЩОДО УДОСКОНАЛЕННЯ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60" marR="19860" marT="0" marB="0"/>
                </a:tc>
                <a:extLst>
                  <a:ext uri="{0D108BD9-81ED-4DB2-BD59-A6C34878D82A}">
                    <a16:rowId xmlns:a16="http://schemas.microsoft.com/office/drawing/2014/main" val="761251324"/>
                  </a:ext>
                </a:extLst>
              </a:tr>
              <a:tr h="631664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uk-UA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60" marR="1986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Впорядкувати представлену інформацію з практики </a:t>
                      </a:r>
                      <a:r>
                        <a:rPr lang="uk-UA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(адже й наявна інформація губиться через роздробленість і не логічне розміщення).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60" marR="19860" marT="0" marB="0" anchor="ctr"/>
                </a:tc>
                <a:extLst>
                  <a:ext uri="{0D108BD9-81ED-4DB2-BD59-A6C34878D82A}">
                    <a16:rowId xmlns:a16="http://schemas.microsoft.com/office/drawing/2014/main" val="352664084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uk-UA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</a:t>
                      </a:r>
                      <a:endParaRPr lang="ru-RU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60" marR="1986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Переглянути  та за потреби оновити наскрізні програми практик.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60" marR="19860" marT="0" marB="0" anchor="ctr"/>
                </a:tc>
                <a:extLst>
                  <a:ext uri="{0D108BD9-81ED-4DB2-BD59-A6C34878D82A}">
                    <a16:rowId xmlns:a16="http://schemas.microsoft.com/office/drawing/2014/main" val="73205812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uk-UA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60" marR="1986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Звернути увагу на робочі програми практик, які  оновлюються і затверджуються ЩОРОКУ, згідно з положенням.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60" marR="19860" marT="0" marB="0" anchor="ctr"/>
                </a:tc>
                <a:extLst>
                  <a:ext uri="{0D108BD9-81ED-4DB2-BD59-A6C34878D82A}">
                    <a16:rowId xmlns:a16="http://schemas.microsoft.com/office/drawing/2014/main" val="497894331"/>
                  </a:ext>
                </a:extLst>
              </a:tr>
              <a:tr h="61532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uk-UA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4. 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60" marR="1986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Прописати практику, як обов'язковий компонент в п.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uk-UA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«План навчального процесу» </a:t>
                      </a:r>
                      <a:r>
                        <a:rPr lang="uk-UA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робочого навчального плану.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60" marR="19860" marT="0" marB="0" anchor="ctr"/>
                </a:tc>
                <a:extLst>
                  <a:ext uri="{0D108BD9-81ED-4DB2-BD59-A6C34878D82A}">
                    <a16:rowId xmlns:a16="http://schemas.microsoft.com/office/drawing/2014/main" val="2511327255"/>
                  </a:ext>
                </a:extLst>
              </a:tr>
              <a:tr h="534245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uk-UA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5. </a:t>
                      </a:r>
                      <a:endParaRPr lang="ru-RU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60" marR="1986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Інформація про бази практик має бути згрупована за зручним для кафедри принципом, доступна, з </a:t>
                      </a:r>
                      <a:r>
                        <a:rPr lang="uk-UA" sz="140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скан</a:t>
                      </a:r>
                      <a:r>
                        <a:rPr lang="uk-UA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-копіями актуальних договорів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9860" marR="19860" marT="0" marB="0" anchor="ctr"/>
                </a:tc>
                <a:extLst>
                  <a:ext uri="{0D108BD9-81ED-4DB2-BD59-A6C34878D82A}">
                    <a16:rowId xmlns:a16="http://schemas.microsoft.com/office/drawing/2014/main" val="609038445"/>
                  </a:ext>
                </a:extLst>
              </a:tr>
              <a:tr h="82638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uk-UA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6. </a:t>
                      </a:r>
                      <a:endParaRPr lang="ru-RU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60" marR="1986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відсутності, розробити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 </a:t>
                      </a:r>
                      <a:r>
                        <a:rPr lang="uk-UA" sz="14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розмістити на сайті кафедри матеріали методичного супроводу 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практики</a:t>
                      </a:r>
                      <a:r>
                        <a:rPr lang="uk-UA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14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зразки звітності до кожного виду практики, розробити пам'ятки для здобувачів. </a:t>
                      </a:r>
                    </a:p>
                  </a:txBody>
                  <a:tcPr marL="19860" marR="19860" marT="0" marB="0" anchor="ctr"/>
                </a:tc>
                <a:extLst>
                  <a:ext uri="{0D108BD9-81ED-4DB2-BD59-A6C34878D82A}">
                    <a16:rowId xmlns:a16="http://schemas.microsoft.com/office/drawing/2014/main" val="4169985097"/>
                  </a:ext>
                </a:extLst>
              </a:tr>
              <a:tr h="687652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uk-UA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7. </a:t>
                      </a:r>
                      <a:endParaRPr lang="ru-RU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60" marR="1986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Інформацію про результати практики, за поданими звітами  висвітлювати на сайті кафедри із зазначенням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дати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 номера протоколу </a:t>
                      </a:r>
                      <a:r>
                        <a:rPr lang="uk-UA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засідання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кафедри.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60" marR="19860" marT="0" marB="0" anchor="ctr"/>
                </a:tc>
                <a:extLst>
                  <a:ext uri="{0D108BD9-81ED-4DB2-BD59-A6C34878D82A}">
                    <a16:rowId xmlns:a16="http://schemas.microsoft.com/office/drawing/2014/main" val="908581847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35AF70-CE67-3082-698B-6EF3A8DF53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8" r="10864"/>
          <a:stretch>
            <a:fillRect/>
          </a:stretch>
        </p:blipFill>
        <p:spPr bwMode="auto">
          <a:xfrm>
            <a:off x="8157540" y="116632"/>
            <a:ext cx="878956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506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115735"/>
          <p:cNvSpPr>
            <a:spLocks noChangeArrowheads="1"/>
          </p:cNvSpPr>
          <p:nvPr/>
        </p:nvSpPr>
        <p:spPr bwMode="auto">
          <a:xfrm>
            <a:off x="1496779" y="25575"/>
            <a:ext cx="6401342" cy="403206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</a:t>
            </a:r>
            <a:r>
              <a:rPr lang="uk-UA" alt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 ТЕРАПІЯ </a:t>
            </a:r>
            <a:r>
              <a:rPr lang="uk-UA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(магістерський рівень)</a:t>
            </a:r>
          </a:p>
        </p:txBody>
      </p:sp>
      <p:sp>
        <p:nvSpPr>
          <p:cNvPr id="3" name="_s7186">
            <a:extLst>
              <a:ext uri="{FF2B5EF4-FFF2-40B4-BE49-F238E27FC236}">
                <a16:creationId xmlns:a16="http://schemas.microsoft.com/office/drawing/2014/main" id="{B491FA4A-70FA-1F44-E175-8993FF541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573"/>
            <a:ext cx="508448" cy="464595"/>
          </a:xfrm>
          <a:prstGeom prst="roundRect">
            <a:avLst>
              <a:gd name="adj" fmla="val 16667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35AF70-CE67-3082-698B-6EF3A8DF53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8" r="10864"/>
          <a:stretch>
            <a:fillRect/>
          </a:stretch>
        </p:blipFill>
        <p:spPr bwMode="auto">
          <a:xfrm>
            <a:off x="8316416" y="37652"/>
            <a:ext cx="717035" cy="665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_s115735">
            <a:extLst>
              <a:ext uri="{FF2B5EF4-FFF2-40B4-BE49-F238E27FC236}">
                <a16:creationId xmlns:a16="http://schemas.microsoft.com/office/drawing/2014/main" id="{2303AAF6-0524-41A7-537C-8235C2F99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472813"/>
            <a:ext cx="6350457" cy="564977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lvl="0" algn="ctr">
              <a:buNone/>
            </a:pPr>
            <a:r>
              <a:rPr lang="uk-UA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кафедра терапії, реабілітації та </a:t>
            </a:r>
          </a:p>
          <a:p>
            <a:pPr lvl="0" algn="ctr">
              <a:buNone/>
            </a:pPr>
            <a:r>
              <a:rPr lang="uk-UA" sz="1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здоров'язбережувальних</a:t>
            </a:r>
            <a:r>
              <a:rPr lang="uk-UA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технологій 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_s115735">
            <a:extLst>
              <a:ext uri="{FF2B5EF4-FFF2-40B4-BE49-F238E27FC236}">
                <a16:creationId xmlns:a16="http://schemas.microsoft.com/office/drawing/2014/main" id="{4D06D5D3-9D2E-0142-96A0-859A99BB2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8330" y="1412776"/>
            <a:ext cx="6194030" cy="1162776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lvl="0" algn="ctr">
              <a:buNone/>
            </a:pP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«Клінічна»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 семестр, 9 кредитів/270 годин);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«Клінічна (навчальна)»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(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семестр, 9 кредитів/270 годин);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«Клінічна (виробнича)» - (3 семестр, 9 кредитів/270 годин);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«Передатестаційна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(4 семестр, 9 кредитів/270 годин)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_s115735">
            <a:extLst>
              <a:ext uri="{FF2B5EF4-FFF2-40B4-BE49-F238E27FC236}">
                <a16:creationId xmlns:a16="http://schemas.microsoft.com/office/drawing/2014/main" id="{9E25EE72-E52A-07DB-8D9D-D20A6FF8F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466" y="1062770"/>
            <a:ext cx="5407969" cy="310606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Обов'язкові компоненти (практики) ОП:</a:t>
            </a:r>
          </a:p>
        </p:txBody>
      </p:sp>
      <p:sp>
        <p:nvSpPr>
          <p:cNvPr id="17" name="Объект 16">
            <a:extLst>
              <a:ext uri="{FF2B5EF4-FFF2-40B4-BE49-F238E27FC236}">
                <a16:creationId xmlns:a16="http://schemas.microsoft.com/office/drawing/2014/main" id="{F412843D-8596-AAFA-3EDB-D21E44BC0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830" y="4360394"/>
            <a:ext cx="3991906" cy="922387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lnSpc>
                <a:spcPct val="120000"/>
              </a:lnSpc>
              <a:spcAft>
                <a:spcPts val="800"/>
              </a:spcAft>
              <a:buNone/>
            </a:pPr>
            <a:endParaRPr lang="ru-RU" sz="5600" b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uk-UA" sz="5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B4D01873-DEE3-F7C7-6C30-47E4D746DE71}"/>
              </a:ext>
            </a:extLst>
          </p:cNvPr>
          <p:cNvSpPr/>
          <p:nvPr/>
        </p:nvSpPr>
        <p:spPr>
          <a:xfrm>
            <a:off x="1575933" y="2599391"/>
            <a:ext cx="2037372" cy="80549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 сторони</a:t>
            </a:r>
            <a:endParaRPr lang="ru-RU" sz="14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A27F0323-F652-A7A6-2087-31A21760B26F}"/>
              </a:ext>
            </a:extLst>
          </p:cNvPr>
          <p:cNvSpPr/>
          <p:nvPr/>
        </p:nvSpPr>
        <p:spPr>
          <a:xfrm>
            <a:off x="6285311" y="2599390"/>
            <a:ext cx="2232248" cy="79922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щодо удосконалення</a:t>
            </a:r>
            <a:endParaRPr lang="ru-RU" sz="14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FA28D7-F32B-473D-5AA5-7BA0692A3155}"/>
              </a:ext>
            </a:extLst>
          </p:cNvPr>
          <p:cNvSpPr txBox="1"/>
          <p:nvPr/>
        </p:nvSpPr>
        <p:spPr>
          <a:xfrm>
            <a:off x="508448" y="3512192"/>
            <a:ext cx="4693258" cy="2358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buClr>
                <a:schemeClr val="accent1"/>
              </a:buClr>
            </a:pPr>
            <a:r>
              <a:rPr lang="uk-UA" sz="14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сайті кафедри розміщено рубрику</a:t>
            </a:r>
          </a:p>
          <a:p>
            <a:pPr algn="ctr">
              <a:lnSpc>
                <a:spcPct val="107000"/>
              </a:lnSpc>
              <a:buClr>
                <a:schemeClr val="accent1"/>
              </a:buClr>
            </a:pPr>
            <a:r>
              <a:rPr lang="uk-UA" sz="14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«Практика здобувачів вищої освіти», яка містить: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про проведення практик;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наскрізну та робочі програми практик;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пам’ятку студенту;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звіти керівників практики;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меморандуми, договори про співпрацю.</a:t>
            </a:r>
          </a:p>
          <a:p>
            <a:pPr marL="171450" indent="-171450" algn="just">
              <a:lnSpc>
                <a:spcPct val="107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ru-RU" sz="1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125941-8D3A-DEAA-D182-9F0DDC305528}"/>
              </a:ext>
            </a:extLst>
          </p:cNvPr>
          <p:cNvSpPr txBox="1"/>
          <p:nvPr/>
        </p:nvSpPr>
        <p:spPr>
          <a:xfrm>
            <a:off x="5436096" y="3398612"/>
            <a:ext cx="3456384" cy="2448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1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додати інформацію на сайт: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розробити методичні рекомендації до проведення практик;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та оприлюднити результати опитувань </a:t>
            </a:r>
            <a:r>
              <a:rPr lang="uk-UA" sz="1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стейкхолдерів</a:t>
            </a:r>
            <a:r>
              <a:rPr lang="uk-UA" sz="1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та здобувачів з питань проходження практики;</a:t>
            </a:r>
          </a:p>
          <a:p>
            <a:pPr lvl="0" algn="ctr">
              <a:lnSpc>
                <a:spcPct val="107000"/>
              </a:lnSpc>
            </a:pPr>
            <a:r>
              <a:rPr lang="uk-UA" sz="1200" b="1" i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переглянути в плані:</a:t>
            </a:r>
          </a:p>
          <a:p>
            <a:pPr marL="171450" indent="-1714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uk-UA" sz="1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прописати в переліку обов’язкових компонентів в таблиці плану практики (ОК15, ОК16, О17, ОК 18).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uk-UA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Picture 2" descr="Кафедра фізичної реабілітації, ерготерапії та домедичної допомоги">
            <a:extLst>
              <a:ext uri="{FF2B5EF4-FFF2-40B4-BE49-F238E27FC236}">
                <a16:creationId xmlns:a16="http://schemas.microsoft.com/office/drawing/2014/main" id="{4C0E9BD6-0BEA-2783-716D-F1D4F7FD7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755989"/>
            <a:ext cx="802369" cy="80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523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5" grpId="0" animBg="1" autoUpdateAnimBg="0"/>
      <p:bldP spid="11" grpId="0" animBg="1" autoUpdateAnimBg="0"/>
      <p:bldP spid="12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115735"/>
          <p:cNvSpPr>
            <a:spLocks noChangeArrowheads="1"/>
          </p:cNvSpPr>
          <p:nvPr/>
        </p:nvSpPr>
        <p:spPr bwMode="auto">
          <a:xfrm>
            <a:off x="1763689" y="37652"/>
            <a:ext cx="4896544" cy="335337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</a:t>
            </a:r>
            <a:r>
              <a:rPr lang="uk-UA" alt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ЛОГОПЕДІЯ</a:t>
            </a:r>
          </a:p>
        </p:txBody>
      </p:sp>
      <p:sp>
        <p:nvSpPr>
          <p:cNvPr id="3" name="_s7186">
            <a:extLst>
              <a:ext uri="{FF2B5EF4-FFF2-40B4-BE49-F238E27FC236}">
                <a16:creationId xmlns:a16="http://schemas.microsoft.com/office/drawing/2014/main" id="{B491FA4A-70FA-1F44-E175-8993FF541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573"/>
            <a:ext cx="508448" cy="464595"/>
          </a:xfrm>
          <a:prstGeom prst="roundRect">
            <a:avLst>
              <a:gd name="adj" fmla="val 16667"/>
            </a:avLst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35AF70-CE67-3082-698B-6EF3A8DF53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8" r="10864"/>
          <a:stretch>
            <a:fillRect/>
          </a:stretch>
        </p:blipFill>
        <p:spPr bwMode="auto">
          <a:xfrm>
            <a:off x="8316416" y="37652"/>
            <a:ext cx="717035" cy="665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_s115735">
            <a:extLst>
              <a:ext uri="{FF2B5EF4-FFF2-40B4-BE49-F238E27FC236}">
                <a16:creationId xmlns:a16="http://schemas.microsoft.com/office/drawing/2014/main" id="{2303AAF6-0524-41A7-537C-8235C2F99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687" y="389377"/>
            <a:ext cx="6995932" cy="609487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lvl="0" algn="ctr">
              <a:buNone/>
            </a:pPr>
            <a:r>
              <a:rPr lang="uk-UA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кафедра педагогіки та психології </a:t>
            </a:r>
          </a:p>
          <a:p>
            <a:pPr lvl="0" algn="ctr">
              <a:buNone/>
            </a:pPr>
            <a:r>
              <a:rPr lang="uk-UA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 і спеціальної освіти 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_s115735">
            <a:extLst>
              <a:ext uri="{FF2B5EF4-FFF2-40B4-BE49-F238E27FC236}">
                <a16:creationId xmlns:a16="http://schemas.microsoft.com/office/drawing/2014/main" id="{4D06D5D3-9D2E-0142-96A0-859A99BB2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075" y="1405394"/>
            <a:ext cx="7299101" cy="658320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lvl="0" algn="r">
              <a:spcBef>
                <a:spcPts val="0"/>
              </a:spcBef>
              <a:buNone/>
            </a:pP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«Навчальна логопедична» - (5,6 семестри, 8 кредитів/240 годин);</a:t>
            </a:r>
          </a:p>
          <a:p>
            <a:pPr lvl="0" algn="r">
              <a:spcBef>
                <a:spcPts val="0"/>
              </a:spcBef>
              <a:buNone/>
            </a:pPr>
            <a:r>
              <a:rPr lang="uk-UA" alt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«Педагогічна пропедевтична»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(3,4 семестри , 6 кредитів/ 180 годин)</a:t>
            </a:r>
            <a:endParaRPr lang="uk-UA" alt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_s115735">
            <a:extLst>
              <a:ext uri="{FF2B5EF4-FFF2-40B4-BE49-F238E27FC236}">
                <a16:creationId xmlns:a16="http://schemas.microsoft.com/office/drawing/2014/main" id="{9E25EE72-E52A-07DB-8D9D-D20A6FF8F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419" y="1040364"/>
            <a:ext cx="5407969" cy="310606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Обов'язкові компоненти (практики) ОП:</a:t>
            </a:r>
          </a:p>
        </p:txBody>
      </p:sp>
      <p:sp>
        <p:nvSpPr>
          <p:cNvPr id="17" name="Объект 16">
            <a:extLst>
              <a:ext uri="{FF2B5EF4-FFF2-40B4-BE49-F238E27FC236}">
                <a16:creationId xmlns:a16="http://schemas.microsoft.com/office/drawing/2014/main" id="{F412843D-8596-AAFA-3EDB-D21E44BC0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830" y="3388557"/>
            <a:ext cx="3991906" cy="3428183"/>
          </a:xfrm>
        </p:spPr>
        <p:txBody>
          <a:bodyPr>
            <a:normAutofit/>
          </a:bodyPr>
          <a:lstStyle/>
          <a:p>
            <a:pPr lvl="0" algn="just">
              <a:lnSpc>
                <a:spcPct val="12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ru-RU" sz="5600" b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uk-UA" sz="5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B4D01873-DEE3-F7C7-6C30-47E4D746DE71}"/>
              </a:ext>
            </a:extLst>
          </p:cNvPr>
          <p:cNvSpPr/>
          <p:nvPr/>
        </p:nvSpPr>
        <p:spPr>
          <a:xfrm>
            <a:off x="1123240" y="2704387"/>
            <a:ext cx="2114058" cy="76759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 сторони</a:t>
            </a:r>
            <a:endParaRPr lang="ru-RU" sz="14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A27F0323-F652-A7A6-2087-31A21760B26F}"/>
              </a:ext>
            </a:extLst>
          </p:cNvPr>
          <p:cNvSpPr/>
          <p:nvPr/>
        </p:nvSpPr>
        <p:spPr>
          <a:xfrm>
            <a:off x="5652120" y="2704387"/>
            <a:ext cx="2503057" cy="7477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щодо удосконалення</a:t>
            </a:r>
            <a:endParaRPr lang="ru-RU" sz="14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FA28D7-F32B-473D-5AA5-7BA0692A3155}"/>
              </a:ext>
            </a:extLst>
          </p:cNvPr>
          <p:cNvSpPr txBox="1"/>
          <p:nvPr/>
        </p:nvSpPr>
        <p:spPr>
          <a:xfrm>
            <a:off x="508448" y="3512316"/>
            <a:ext cx="4154288" cy="2847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uk-UA" sz="14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сайті кафедри розміщена рубрика ПРАКТИКА, яка містить:</a:t>
            </a: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uk-UA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загальні відомості (графіки проведення практик), положення ЧНУ про проходження практик;</a:t>
            </a:r>
            <a:endParaRPr lang="ru-RU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uk-UA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наскрізні програми; </a:t>
            </a:r>
            <a:endParaRPr lang="ru-RU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uk-UA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робочі програми практик/</a:t>
            </a:r>
            <a:r>
              <a:rPr lang="uk-UA" sz="1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силабуси</a:t>
            </a:r>
            <a:r>
              <a:rPr lang="uk-UA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практик;</a:t>
            </a:r>
            <a:endParaRPr lang="ru-RU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uk-UA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інформація про бази практик (короткий паспорт баз </a:t>
            </a:r>
            <a:r>
              <a:rPr lang="uk-UA" sz="1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</a:t>
            </a:r>
            <a:r>
              <a:rPr lang="uk-UA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uk-UA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договори, угоди про проведення практик;</a:t>
            </a:r>
            <a:endParaRPr lang="ru-RU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uk-UA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опитування щодо проходження практик;</a:t>
            </a:r>
            <a:endParaRPr lang="ru-RU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uk-UA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накази і звіти про проведення практик.</a:t>
            </a:r>
            <a:endParaRPr lang="ru-RU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Нет описания фото.">
            <a:extLst>
              <a:ext uri="{FF2B5EF4-FFF2-40B4-BE49-F238E27FC236}">
                <a16:creationId xmlns:a16="http://schemas.microsoft.com/office/drawing/2014/main" id="{F32E3955-259A-110D-8999-5F7C772AE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619" y="747954"/>
            <a:ext cx="846627" cy="84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125941-8D3A-DEAA-D182-9F0DDC305528}"/>
              </a:ext>
            </a:extLst>
          </p:cNvPr>
          <p:cNvSpPr txBox="1"/>
          <p:nvPr/>
        </p:nvSpPr>
        <p:spPr>
          <a:xfrm>
            <a:off x="5220072" y="3573017"/>
            <a:ext cx="3528392" cy="1547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1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додати інформацію на сайт: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uk-UA" sz="1200" b="1" dirty="0">
              <a:solidFill>
                <a:srgbClr val="6600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оприлюднити результати опитувань</a:t>
            </a:r>
            <a:r>
              <a:rPr lang="uk-UA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розробити методичні рекомендації (посібник) з питань організації практики</a:t>
            </a:r>
            <a:r>
              <a:rPr lang="uk-UA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8" name="Свиток: горизонтальный 17">
            <a:extLst>
              <a:ext uri="{FF2B5EF4-FFF2-40B4-BE49-F238E27FC236}">
                <a16:creationId xmlns:a16="http://schemas.microsoft.com/office/drawing/2014/main" id="{378605A7-3E99-25E4-78F9-5ED78783A268}"/>
              </a:ext>
            </a:extLst>
          </p:cNvPr>
          <p:cNvSpPr/>
          <p:nvPr/>
        </p:nvSpPr>
        <p:spPr>
          <a:xfrm>
            <a:off x="1182305" y="1413941"/>
            <a:ext cx="1325686" cy="586802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</a:p>
        </p:txBody>
      </p:sp>
      <p:sp>
        <p:nvSpPr>
          <p:cNvPr id="19" name="_s115735">
            <a:extLst>
              <a:ext uri="{FF2B5EF4-FFF2-40B4-BE49-F238E27FC236}">
                <a16:creationId xmlns:a16="http://schemas.microsoft.com/office/drawing/2014/main" id="{05992197-C70F-ACFF-8106-430FE8F0C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089" y="2103846"/>
            <a:ext cx="6828375" cy="560409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lvl="0" algn="r">
              <a:spcBef>
                <a:spcPts val="0"/>
              </a:spcBef>
              <a:buNone/>
            </a:pP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«Виробнича (логопедична)» - (7 семестр, 8 кредитів/240годин);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spcBef>
                <a:spcPts val="0"/>
              </a:spcBef>
              <a:buNone/>
            </a:pP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«Виробнича </a:t>
            </a:r>
            <a:r>
              <a:rPr lang="uk-UA" sz="1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-орієнтована» - (8 семестр, 8 кредитів/ 240 годин).</a:t>
            </a:r>
          </a:p>
        </p:txBody>
      </p:sp>
      <p:sp>
        <p:nvSpPr>
          <p:cNvPr id="20" name="Свиток: горизонтальный 19">
            <a:extLst>
              <a:ext uri="{FF2B5EF4-FFF2-40B4-BE49-F238E27FC236}">
                <a16:creationId xmlns:a16="http://schemas.microsoft.com/office/drawing/2014/main" id="{53435C00-3B3E-DF09-C559-6700DBC1866A}"/>
              </a:ext>
            </a:extLst>
          </p:cNvPr>
          <p:cNvSpPr/>
          <p:nvPr/>
        </p:nvSpPr>
        <p:spPr>
          <a:xfrm>
            <a:off x="2488018" y="2085644"/>
            <a:ext cx="1319223" cy="397235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виробничі</a:t>
            </a:r>
          </a:p>
        </p:txBody>
      </p:sp>
    </p:spTree>
    <p:extLst>
      <p:ext uri="{BB962C8B-B14F-4D97-AF65-F5344CB8AC3E}">
        <p14:creationId xmlns:p14="http://schemas.microsoft.com/office/powerpoint/2010/main" val="4244904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5" grpId="0" animBg="1" autoUpdateAnimBg="0"/>
      <p:bldP spid="11" grpId="0" animBg="1" autoUpdateAnimBg="0"/>
      <p:bldP spid="12" grpId="0" animBg="1" autoUpdateAnimBg="0"/>
      <p:bldP spid="1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115735"/>
          <p:cNvSpPr>
            <a:spLocks noChangeArrowheads="1"/>
          </p:cNvSpPr>
          <p:nvPr/>
        </p:nvSpPr>
        <p:spPr bwMode="auto">
          <a:xfrm>
            <a:off x="1463499" y="29086"/>
            <a:ext cx="6217001" cy="424516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КІБЕРБЕЗПЕКА</a:t>
            </a:r>
            <a:endParaRPr lang="uk-UA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_s7186">
            <a:extLst>
              <a:ext uri="{FF2B5EF4-FFF2-40B4-BE49-F238E27FC236}">
                <a16:creationId xmlns:a16="http://schemas.microsoft.com/office/drawing/2014/main" id="{B491FA4A-70FA-1F44-E175-8993FF541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573"/>
            <a:ext cx="508448" cy="464595"/>
          </a:xfrm>
          <a:prstGeom prst="roundRect">
            <a:avLst>
              <a:gd name="adj" fmla="val 16667"/>
            </a:avLst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35AF70-CE67-3082-698B-6EF3A8DF53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8" r="10864"/>
          <a:stretch>
            <a:fillRect/>
          </a:stretch>
        </p:blipFill>
        <p:spPr bwMode="auto">
          <a:xfrm>
            <a:off x="8460433" y="0"/>
            <a:ext cx="683567" cy="7027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_s115735">
            <a:extLst>
              <a:ext uri="{FF2B5EF4-FFF2-40B4-BE49-F238E27FC236}">
                <a16:creationId xmlns:a16="http://schemas.microsoft.com/office/drawing/2014/main" id="{2303AAF6-0524-41A7-537C-8235C2F99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711" y="503670"/>
            <a:ext cx="6255729" cy="330635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кафедра радіотехніки та інформаційної безпеки</a:t>
            </a:r>
            <a:endParaRPr lang="uk-UA" alt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_s115735">
            <a:extLst>
              <a:ext uri="{FF2B5EF4-FFF2-40B4-BE49-F238E27FC236}">
                <a16:creationId xmlns:a16="http://schemas.microsoft.com/office/drawing/2014/main" id="{4D06D5D3-9D2E-0142-96A0-859A99BB2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1143364"/>
            <a:ext cx="5904655" cy="511280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«Ознайомча» - (2 семестр, 4 кредити/ 120 годин);</a:t>
            </a:r>
          </a:p>
          <a:p>
            <a:pPr algn="ctr">
              <a:spcBef>
                <a:spcPct val="0"/>
              </a:spcBef>
              <a:buNone/>
            </a:pP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«Виробничо-технологічна» - (6 семестр, 5 кредитів/ 150 годин).</a:t>
            </a:r>
          </a:p>
        </p:txBody>
      </p:sp>
      <p:sp>
        <p:nvSpPr>
          <p:cNvPr id="12" name="_s115735">
            <a:extLst>
              <a:ext uri="{FF2B5EF4-FFF2-40B4-BE49-F238E27FC236}">
                <a16:creationId xmlns:a16="http://schemas.microsoft.com/office/drawing/2014/main" id="{9E25EE72-E52A-07DB-8D9D-D20A6FF8F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280" y="862210"/>
            <a:ext cx="5004368" cy="241233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alt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Обов'язкові компоненти (практики) ОП:</a:t>
            </a:r>
          </a:p>
        </p:txBody>
      </p:sp>
      <p:sp>
        <p:nvSpPr>
          <p:cNvPr id="17" name="Объект 16">
            <a:extLst>
              <a:ext uri="{FF2B5EF4-FFF2-40B4-BE49-F238E27FC236}">
                <a16:creationId xmlns:a16="http://schemas.microsoft.com/office/drawing/2014/main" id="{F412843D-8596-AAFA-3EDB-D21E44BC0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568" y="3068960"/>
            <a:ext cx="3888432" cy="280831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14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сайті кафедри розміщена рубрика ПРАКТИКА, яка містить:</a:t>
            </a:r>
          </a:p>
          <a:p>
            <a:pPr lvl="0" algn="just">
              <a:lnSpc>
                <a:spcPct val="107000"/>
              </a:lnSpc>
              <a:buClrTx/>
              <a:buFont typeface="Wingdings" panose="05000000000000000000" pitchFamily="2" charset="2"/>
              <a:buChar char="ü"/>
            </a:pPr>
            <a:r>
              <a:rPr lang="uk-UA" sz="14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наскрізну та робочі програми практик</a:t>
            </a:r>
            <a:r>
              <a:rPr lang="ru-RU" sz="14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lnSpc>
                <a:spcPct val="107000"/>
              </a:lnSpc>
              <a:buClrTx/>
              <a:buFont typeface="Wingdings" panose="05000000000000000000" pitchFamily="2" charset="2"/>
              <a:buChar char="ü"/>
            </a:pPr>
            <a:r>
              <a:rPr lang="uk-UA" sz="14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угоди про співпрацю  з українськими та іноземними партнерами (зокрема і в частині практик здобувачів</a:t>
            </a:r>
            <a:r>
              <a:rPr lang="uk-UA" sz="14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sz="14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lnSpc>
                <a:spcPct val="107000"/>
              </a:lnSpc>
              <a:buClrTx/>
              <a:buFont typeface="Wingdings" panose="05000000000000000000" pitchFamily="2" charset="2"/>
              <a:buChar char="ü"/>
            </a:pPr>
            <a:r>
              <a:rPr lang="uk-UA" sz="14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зразки звітності для студентів (приклади ведення щоденників та звітів);</a:t>
            </a:r>
          </a:p>
          <a:p>
            <a:pPr lvl="0" algn="just">
              <a:lnSpc>
                <a:spcPct val="107000"/>
              </a:lnSpc>
              <a:buClrTx/>
              <a:buFont typeface="Wingdings" panose="05000000000000000000" pitchFamily="2" charset="2"/>
              <a:buChar char="ü"/>
            </a:pPr>
            <a:r>
              <a:rPr lang="uk-UA" sz="14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методичні рекомендації до проведення практик;</a:t>
            </a:r>
          </a:p>
          <a:p>
            <a:pPr lvl="0" algn="just">
              <a:lnSpc>
                <a:spcPct val="107000"/>
              </a:lnSpc>
              <a:buClrTx/>
              <a:buFont typeface="Wingdings" panose="05000000000000000000" pitchFamily="2" charset="2"/>
              <a:buChar char="ü"/>
            </a:pPr>
            <a:r>
              <a:rPr lang="uk-UA" sz="14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звіти та накази про практику.</a:t>
            </a:r>
          </a:p>
          <a:p>
            <a:pPr marL="0" lvl="0" indent="0" algn="just">
              <a:lnSpc>
                <a:spcPct val="107000"/>
              </a:lnSpc>
              <a:buClrTx/>
              <a:buNone/>
            </a:pPr>
            <a:endParaRPr lang="ru-RU" sz="1400" b="1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ClrTx/>
              <a:buFont typeface="Wingdings" panose="05000000000000000000" pitchFamily="2" charset="2"/>
              <a:buChar char="ü"/>
            </a:pPr>
            <a:endParaRPr lang="ru-RU" sz="1400" b="1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ClrTx/>
              <a:buFont typeface="Wingdings" panose="05000000000000000000" pitchFamily="2" charset="2"/>
              <a:buChar char="ü"/>
            </a:pPr>
            <a:endParaRPr lang="uk-UA" sz="1400" b="1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ClrTx/>
              <a:buFont typeface="Wingdings" panose="05000000000000000000" pitchFamily="2" charset="2"/>
              <a:buChar char="ü"/>
            </a:pPr>
            <a:endParaRPr lang="uk-UA" sz="4300" b="1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2400" b="1" kern="1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uk-UA" sz="5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Courier New" panose="02070309020205020404" pitchFamily="49" charset="0"/>
              <a:buChar char="o"/>
            </a:pPr>
            <a:endParaRPr lang="uk-UA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B4D01873-DEE3-F7C7-6C30-47E4D746DE71}"/>
              </a:ext>
            </a:extLst>
          </p:cNvPr>
          <p:cNvSpPr/>
          <p:nvPr/>
        </p:nvSpPr>
        <p:spPr>
          <a:xfrm>
            <a:off x="969347" y="1725036"/>
            <a:ext cx="2597738" cy="91029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 сторони</a:t>
            </a:r>
            <a:endParaRPr lang="ru-RU" sz="20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A27F0323-F652-A7A6-2087-31A21760B26F}"/>
              </a:ext>
            </a:extLst>
          </p:cNvPr>
          <p:cNvSpPr/>
          <p:nvPr/>
        </p:nvSpPr>
        <p:spPr>
          <a:xfrm>
            <a:off x="5580112" y="1725036"/>
            <a:ext cx="2664296" cy="96322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щодо удосконалення</a:t>
            </a:r>
            <a:endParaRPr lang="ru-RU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75A155-C67E-2AE2-5147-A37FFF3B6733}"/>
              </a:ext>
            </a:extLst>
          </p:cNvPr>
          <p:cNvSpPr txBox="1"/>
          <p:nvPr/>
        </p:nvSpPr>
        <p:spPr>
          <a:xfrm>
            <a:off x="5076056" y="3068960"/>
            <a:ext cx="3744416" cy="180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1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додати  інформацію на сайт</a:t>
            </a:r>
            <a:r>
              <a:rPr lang="uk-UA" sz="1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uk-UA" sz="14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оприлюднити опитування здобувачів / </a:t>
            </a:r>
            <a:r>
              <a:rPr lang="uk-UA" sz="14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стейкхолдерів</a:t>
            </a:r>
            <a:r>
              <a:rPr lang="uk-UA" sz="1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проходження практики.</a:t>
            </a:r>
          </a:p>
          <a:p>
            <a:pPr lvl="0" algn="ctr">
              <a:lnSpc>
                <a:spcPct val="107000"/>
              </a:lnSpc>
            </a:pPr>
            <a:r>
              <a:rPr lang="uk-UA" sz="1400" b="1" i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переглянути в плані: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uk-UA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прописати в</a:t>
            </a:r>
            <a:r>
              <a:rPr lang="en-US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таблиці плану практик</a:t>
            </a:r>
            <a:r>
              <a:rPr lang="en-US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кількість кредитів</a:t>
            </a:r>
            <a:r>
              <a:rPr lang="uk-UA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E5E24F-B1C3-715B-A317-3BBB5037E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952" y="934444"/>
            <a:ext cx="1800200" cy="470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82338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5" grpId="0" animBg="1" autoUpdateAnimBg="0"/>
      <p:bldP spid="11" grpId="0" animBg="1" autoUpdateAnimBg="0"/>
      <p:bldP spid="12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B33D9-3B2D-03FE-922F-1B5C3A058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115735">
            <a:extLst>
              <a:ext uri="{FF2B5EF4-FFF2-40B4-BE49-F238E27FC236}">
                <a16:creationId xmlns:a16="http://schemas.microsoft.com/office/drawing/2014/main" id="{A35EE03E-126A-D469-3C20-2FE94B081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499" y="29086"/>
            <a:ext cx="6217001" cy="424516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БІОТЕХНОЛОГІЯ ТА БІОІНЖЕНЕРІЯ</a:t>
            </a:r>
            <a:endParaRPr lang="uk-UA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_s7186">
            <a:extLst>
              <a:ext uri="{FF2B5EF4-FFF2-40B4-BE49-F238E27FC236}">
                <a16:creationId xmlns:a16="http://schemas.microsoft.com/office/drawing/2014/main" id="{7BFD50FE-5528-A55A-D220-88BB0A505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573"/>
            <a:ext cx="508448" cy="464595"/>
          </a:xfrm>
          <a:prstGeom prst="roundRect">
            <a:avLst>
              <a:gd name="adj" fmla="val 16667"/>
            </a:avLst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6B4DE3-0C61-5B90-6688-F51017D76B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8" r="10864"/>
          <a:stretch>
            <a:fillRect/>
          </a:stretch>
        </p:blipFill>
        <p:spPr bwMode="auto">
          <a:xfrm>
            <a:off x="8460433" y="0"/>
            <a:ext cx="683567" cy="7027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_s115735">
            <a:extLst>
              <a:ext uri="{FF2B5EF4-FFF2-40B4-BE49-F238E27FC236}">
                <a16:creationId xmlns:a16="http://schemas.microsoft.com/office/drawing/2014/main" id="{A56DFA27-6D85-A8D1-8E90-BD659AA45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711" y="503670"/>
            <a:ext cx="6255729" cy="330635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кафедра біохімії та біотехнології </a:t>
            </a:r>
            <a:endParaRPr lang="uk-UA" alt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_s115735">
            <a:extLst>
              <a:ext uri="{FF2B5EF4-FFF2-40B4-BE49-F238E27FC236}">
                <a16:creationId xmlns:a16="http://schemas.microsoft.com/office/drawing/2014/main" id="{1267E155-C45C-64FA-6A52-0758CD560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7420" y="1131355"/>
            <a:ext cx="5030381" cy="539726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«Технологічна» - (6 семестр, 5 кредитів/ 150 годин);</a:t>
            </a:r>
          </a:p>
          <a:p>
            <a:pPr algn="ctr">
              <a:spcBef>
                <a:spcPct val="0"/>
              </a:spcBef>
              <a:buNone/>
            </a:pP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«Переддипломна» -  (8 семестр, 6 кредитів/180 годин).</a:t>
            </a:r>
          </a:p>
        </p:txBody>
      </p:sp>
      <p:sp>
        <p:nvSpPr>
          <p:cNvPr id="12" name="_s115735">
            <a:extLst>
              <a:ext uri="{FF2B5EF4-FFF2-40B4-BE49-F238E27FC236}">
                <a16:creationId xmlns:a16="http://schemas.microsoft.com/office/drawing/2014/main" id="{09603DDD-35FA-764D-A1E0-BBCCFFC30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789" y="842243"/>
            <a:ext cx="5004368" cy="241233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alt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Обов'язкові компоненти (практики) ОП:</a:t>
            </a:r>
          </a:p>
        </p:txBody>
      </p:sp>
      <p:sp>
        <p:nvSpPr>
          <p:cNvPr id="17" name="Объект 16">
            <a:extLst>
              <a:ext uri="{FF2B5EF4-FFF2-40B4-BE49-F238E27FC236}">
                <a16:creationId xmlns:a16="http://schemas.microsoft.com/office/drawing/2014/main" id="{1CF267BA-61C4-03B0-6188-12FF96C37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568" y="3068959"/>
            <a:ext cx="3744416" cy="294679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14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сайті кафедри розміщена рубрика ПРАКТИКА, яка містить:</a:t>
            </a:r>
          </a:p>
          <a:p>
            <a:pPr lvl="0" algn="just">
              <a:lnSpc>
                <a:spcPct val="107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uk-UA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методичний супровід практики (зразки звітності);</a:t>
            </a:r>
            <a:endParaRPr lang="en-US" sz="14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uk-UA" sz="14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наскрізна та робочі програми практик; </a:t>
            </a:r>
          </a:p>
          <a:p>
            <a:pPr lvl="0" algn="just">
              <a:lnSpc>
                <a:spcPct val="107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uk-UA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угоди про співпрацю </a:t>
            </a:r>
            <a:r>
              <a:rPr lang="uk-UA" sz="1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lnSpc>
                <a:spcPct val="107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uk-UA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накази про практику студентів ОП;</a:t>
            </a:r>
          </a:p>
          <a:p>
            <a:pPr lvl="0" algn="just">
              <a:lnSpc>
                <a:spcPct val="107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uk-UA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звіт про проведення технологічної практики в 2024р.</a:t>
            </a:r>
          </a:p>
          <a:p>
            <a:pPr lvl="0" algn="just">
              <a:lnSpc>
                <a:spcPct val="107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uk-UA" sz="1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опитування здобувачів про проведення практики та їх результати.</a:t>
            </a:r>
            <a:endParaRPr lang="uk-UA" sz="14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ru-RU" sz="1100" b="1" kern="1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uk-UA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Courier New" panose="02070309020205020404" pitchFamily="49" charset="0"/>
              <a:buChar char="o"/>
            </a:pPr>
            <a:endParaRPr lang="uk-UA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uk-U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46FCDF65-7615-7F27-E0EA-D3184256136B}"/>
              </a:ext>
            </a:extLst>
          </p:cNvPr>
          <p:cNvSpPr/>
          <p:nvPr/>
        </p:nvSpPr>
        <p:spPr>
          <a:xfrm>
            <a:off x="1259632" y="1880486"/>
            <a:ext cx="2597738" cy="91029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 сторони</a:t>
            </a:r>
            <a:endParaRPr lang="ru-RU" sz="20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9A357BD5-6058-8745-AC80-739846DD85F5}"/>
              </a:ext>
            </a:extLst>
          </p:cNvPr>
          <p:cNvSpPr/>
          <p:nvPr/>
        </p:nvSpPr>
        <p:spPr>
          <a:xfrm>
            <a:off x="5436096" y="1920252"/>
            <a:ext cx="2664296" cy="96322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щодо удосконалення</a:t>
            </a:r>
            <a:endParaRPr lang="ru-RU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B3B097-9F56-AD35-6EAE-0CDFE141D152}"/>
              </a:ext>
            </a:extLst>
          </p:cNvPr>
          <p:cNvSpPr txBox="1"/>
          <p:nvPr/>
        </p:nvSpPr>
        <p:spPr>
          <a:xfrm>
            <a:off x="5003540" y="3068959"/>
            <a:ext cx="3744416" cy="2550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1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додати  інформацію на сайт</a:t>
            </a:r>
            <a:r>
              <a:rPr lang="uk-UA" sz="1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uk-UA" sz="14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розробити методичні рекомендації до проведення практик;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розробити «паспорти» баз практики;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оприлюднити результати опитувань </a:t>
            </a:r>
            <a:r>
              <a:rPr lang="uk-UA" sz="14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стейкхолдерів</a:t>
            </a:r>
            <a:r>
              <a:rPr lang="uk-UA" sz="1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проведення практик.</a:t>
            </a:r>
          </a:p>
          <a:p>
            <a:pPr lvl="0" algn="ctr">
              <a:lnSpc>
                <a:spcPct val="107000"/>
              </a:lnSpc>
            </a:pPr>
            <a:r>
              <a:rPr lang="uk-UA" sz="1400" b="1" i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переглянути в плані: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uk-UA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прописати в переліку обов’язкових компонентів практику. В таблиці плану практик вказати кількість кредитів.</a:t>
            </a:r>
          </a:p>
        </p:txBody>
      </p:sp>
      <p:pic>
        <p:nvPicPr>
          <p:cNvPr id="1028" name="Picture 4" descr="Немає опису світлини.">
            <a:extLst>
              <a:ext uri="{FF2B5EF4-FFF2-40B4-BE49-F238E27FC236}">
                <a16:creationId xmlns:a16="http://schemas.microsoft.com/office/drawing/2014/main" id="{8E7B775A-2BED-36AE-FE16-6DA90AB6B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896" y="715458"/>
            <a:ext cx="936104" cy="89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854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5" grpId="0" animBg="1" autoUpdateAnimBg="0"/>
      <p:bldP spid="11" grpId="0" animBg="1" autoUpdateAnimBg="0"/>
      <p:bldP spid="1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115735"/>
          <p:cNvSpPr>
            <a:spLocks noChangeArrowheads="1"/>
          </p:cNvSpPr>
          <p:nvPr/>
        </p:nvSpPr>
        <p:spPr bwMode="auto">
          <a:xfrm>
            <a:off x="1547664" y="21760"/>
            <a:ext cx="6637850" cy="451516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 ТУРИСТИЧНОЇ ІНДУСТРІЇ</a:t>
            </a:r>
            <a:endParaRPr lang="uk-UA" alt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_s7186">
            <a:extLst>
              <a:ext uri="{FF2B5EF4-FFF2-40B4-BE49-F238E27FC236}">
                <a16:creationId xmlns:a16="http://schemas.microsoft.com/office/drawing/2014/main" id="{B491FA4A-70FA-1F44-E175-8993FF541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573"/>
            <a:ext cx="508448" cy="464595"/>
          </a:xfrm>
          <a:prstGeom prst="roundRect">
            <a:avLst>
              <a:gd name="adj" fmla="val 16667"/>
            </a:avLst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35AF70-CE67-3082-698B-6EF3A8DF53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8" r="10864"/>
          <a:stretch>
            <a:fillRect/>
          </a:stretch>
        </p:blipFill>
        <p:spPr bwMode="auto">
          <a:xfrm>
            <a:off x="8422594" y="56203"/>
            <a:ext cx="683567" cy="702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_s115735">
            <a:extLst>
              <a:ext uri="{FF2B5EF4-FFF2-40B4-BE49-F238E27FC236}">
                <a16:creationId xmlns:a16="http://schemas.microsoft.com/office/drawing/2014/main" id="{2303AAF6-0524-41A7-537C-8235C2F99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481792"/>
            <a:ext cx="6221166" cy="580118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кафедра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 географії та </a:t>
            </a:r>
          </a:p>
          <a:p>
            <a:pPr algn="ctr">
              <a:spcBef>
                <a:spcPct val="0"/>
              </a:spcBef>
              <a:buNone/>
            </a:pPr>
            <a:r>
              <a:rPr lang="uk-UA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екологічного менеджменту</a:t>
            </a:r>
            <a:endParaRPr lang="uk-UA" altLang="ru-RU" sz="1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_s115735">
            <a:extLst>
              <a:ext uri="{FF2B5EF4-FFF2-40B4-BE49-F238E27FC236}">
                <a16:creationId xmlns:a16="http://schemas.microsoft.com/office/drawing/2014/main" id="{4D06D5D3-9D2E-0142-96A0-859A99BB2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390" y="1463676"/>
            <a:ext cx="5767777" cy="942418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uk-UA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uk-UA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практика» - (2 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семестр, 4,5 кредитів/135 годин;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практика» - 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 семестр, 3 кредити /90 годин);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Виробнича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практика» - (6 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семестр, 4,5 кредитів/135 годин;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Виробнича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практика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 семестр, 3 кредитів/90 годин).</a:t>
            </a:r>
          </a:p>
          <a:p>
            <a:pPr algn="ctr">
              <a:spcBef>
                <a:spcPct val="0"/>
              </a:spcBef>
              <a:buNone/>
            </a:pPr>
            <a:endParaRPr lang="uk-UA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uk-UA" sz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_s115735">
            <a:extLst>
              <a:ext uri="{FF2B5EF4-FFF2-40B4-BE49-F238E27FC236}">
                <a16:creationId xmlns:a16="http://schemas.microsoft.com/office/drawing/2014/main" id="{9E25EE72-E52A-07DB-8D9D-D20A6FF8F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0906" y="1107490"/>
            <a:ext cx="5862304" cy="310606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alt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Обов'язкові компоненти (практика) ОП:</a:t>
            </a:r>
          </a:p>
        </p:txBody>
      </p:sp>
      <p:sp>
        <p:nvSpPr>
          <p:cNvPr id="17" name="Объект 16">
            <a:extLst>
              <a:ext uri="{FF2B5EF4-FFF2-40B4-BE49-F238E27FC236}">
                <a16:creationId xmlns:a16="http://schemas.microsoft.com/office/drawing/2014/main" id="{F412843D-8596-AAFA-3EDB-D21E44BC0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9592" y="3090564"/>
            <a:ext cx="3584488" cy="280831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uk-UA" sz="14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сайті кафедри розміщена рубрика ПРАКТИКА, яка містить: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положення;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наскрізна та робочі програми практик;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угоди з базами виробничих практик зокрема міжнародні угоди  та з закладами вищої освіти України (щодо елементів дуальної освіти) 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зразки документів;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звіти керівників практик.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uk-UA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B4D01873-DEE3-F7C7-6C30-47E4D746DE71}"/>
              </a:ext>
            </a:extLst>
          </p:cNvPr>
          <p:cNvSpPr/>
          <p:nvPr/>
        </p:nvSpPr>
        <p:spPr>
          <a:xfrm>
            <a:off x="1403648" y="2418008"/>
            <a:ext cx="2361310" cy="5925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 сторони</a:t>
            </a:r>
            <a:endParaRPr lang="ru-RU" sz="12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A27F0323-F652-A7A6-2087-31A21760B26F}"/>
              </a:ext>
            </a:extLst>
          </p:cNvPr>
          <p:cNvSpPr/>
          <p:nvPr/>
        </p:nvSpPr>
        <p:spPr>
          <a:xfrm>
            <a:off x="5731793" y="2487942"/>
            <a:ext cx="2453721" cy="63983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щодо удосконалення</a:t>
            </a:r>
            <a:endParaRPr lang="ru-RU" sz="12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75A155-C67E-2AE2-5147-A37FFF3B6733}"/>
              </a:ext>
            </a:extLst>
          </p:cNvPr>
          <p:cNvSpPr txBox="1"/>
          <p:nvPr/>
        </p:nvSpPr>
        <p:spPr>
          <a:xfrm>
            <a:off x="4659921" y="3143983"/>
            <a:ext cx="4104456" cy="111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1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додати інформацію на сайт: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оприлюднити розроблені методичні рекомендації .</a:t>
            </a:r>
          </a:p>
          <a:p>
            <a:pPr lvl="0" algn="ctr">
              <a:lnSpc>
                <a:spcPct val="107000"/>
              </a:lnSpc>
            </a:pPr>
            <a:r>
              <a:rPr lang="uk-UA" sz="1200" b="1" i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переглянути в плані:</a:t>
            </a:r>
            <a:endParaRPr lang="en-US" sz="1200" b="1" i="1" kern="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uk-UA" sz="1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прописати в переліку обов’язкових компонентів в таблиці плану практики.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EC2502-86AE-5E36-F7A5-DFC3DB336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89" y="842734"/>
            <a:ext cx="970173" cy="821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6785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5" grpId="0" animBg="1" autoUpdateAnimBg="0"/>
      <p:bldP spid="11" grpId="0" animBg="1" autoUpdateAnimBg="0"/>
      <p:bldP spid="12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6579D-980D-7672-3B4E-8173623AE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115735">
            <a:extLst>
              <a:ext uri="{FF2B5EF4-FFF2-40B4-BE49-F238E27FC236}">
                <a16:creationId xmlns:a16="http://schemas.microsoft.com/office/drawing/2014/main" id="{E2C0CA84-A046-B519-FF28-5D0241F5D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21760"/>
            <a:ext cx="6637850" cy="451516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</a:t>
            </a:r>
            <a:r>
              <a:rPr lang="uk-UA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 ТА БЕЗПЕКА ХАРЧОВОЇ ПРОДУКЦІЇ</a:t>
            </a:r>
          </a:p>
        </p:txBody>
      </p:sp>
      <p:sp>
        <p:nvSpPr>
          <p:cNvPr id="3" name="_s7186">
            <a:extLst>
              <a:ext uri="{FF2B5EF4-FFF2-40B4-BE49-F238E27FC236}">
                <a16:creationId xmlns:a16="http://schemas.microsoft.com/office/drawing/2014/main" id="{98130C4A-B239-2EF0-C1FA-14447F028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573"/>
            <a:ext cx="508448" cy="464595"/>
          </a:xfrm>
          <a:prstGeom prst="roundRect">
            <a:avLst>
              <a:gd name="adj" fmla="val 16667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E79B03-283A-F8D2-4F4A-9DA82D8E2C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8" r="10864"/>
          <a:stretch>
            <a:fillRect/>
          </a:stretch>
        </p:blipFill>
        <p:spPr bwMode="auto">
          <a:xfrm>
            <a:off x="8422594" y="56203"/>
            <a:ext cx="683567" cy="702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_s115735">
            <a:extLst>
              <a:ext uri="{FF2B5EF4-FFF2-40B4-BE49-F238E27FC236}">
                <a16:creationId xmlns:a16="http://schemas.microsoft.com/office/drawing/2014/main" id="{0527F55B-F796-CB86-FAB8-EA03814E7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481792"/>
            <a:ext cx="6221166" cy="377097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кафедра хімії та експертизи харчової продукції</a:t>
            </a:r>
            <a:endParaRPr lang="uk-UA" altLang="ru-RU" sz="1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_s115735">
            <a:extLst>
              <a:ext uri="{FF2B5EF4-FFF2-40B4-BE49-F238E27FC236}">
                <a16:creationId xmlns:a16="http://schemas.microsoft.com/office/drawing/2014/main" id="{9DE54721-4CE3-9A3D-4CA8-7091791B3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700" y="1245455"/>
            <a:ext cx="5767777" cy="732561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uk-UA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«Фахова ознайомча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» - (4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семестр, 3 кредити /90годин;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Технологічна»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 семестр, 3 кредити /90 годин);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Переддипломна» </a:t>
            </a:r>
            <a:r>
              <a:rPr lang="ru-RU" sz="1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(8 </a:t>
            </a:r>
            <a:r>
              <a:rPr lang="uk-UA" sz="1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 кредитів/180 годин.</a:t>
            </a:r>
          </a:p>
          <a:p>
            <a:pPr algn="ctr">
              <a:spcBef>
                <a:spcPct val="0"/>
              </a:spcBef>
              <a:buNone/>
            </a:pPr>
            <a:endParaRPr lang="uk-UA" sz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_s115735">
            <a:extLst>
              <a:ext uri="{FF2B5EF4-FFF2-40B4-BE49-F238E27FC236}">
                <a16:creationId xmlns:a16="http://schemas.microsoft.com/office/drawing/2014/main" id="{99CEDB25-4753-B36C-F300-0FAEBFCD5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760" y="896869"/>
            <a:ext cx="5286240" cy="310606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alt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Обов'язкові компоненти (практика) ОП:</a:t>
            </a:r>
          </a:p>
        </p:txBody>
      </p:sp>
      <p:sp>
        <p:nvSpPr>
          <p:cNvPr id="17" name="Объект 16">
            <a:extLst>
              <a:ext uri="{FF2B5EF4-FFF2-40B4-BE49-F238E27FC236}">
                <a16:creationId xmlns:a16="http://schemas.microsoft.com/office/drawing/2014/main" id="{33CD6CA5-82AF-D625-568D-B267AC46A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448" y="2748557"/>
            <a:ext cx="4351584" cy="315031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uk-UA" sz="14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сайті кафедри розміщена рубрика «Практична підготовка фахівців», яка містить: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про практику;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накази про проведення практик;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наскрізну та робочі програми практик;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угоди з базами практик (довготривалі та разові);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зразки звітних документів для студентів;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оприлюднені результати опитувань </a:t>
            </a:r>
            <a:r>
              <a:rPr lang="uk-U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стейкхолдерів</a:t>
            </a: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(щодо проведення практики);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 рекомендації до проведення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практик;</a:t>
            </a:r>
            <a:endParaRPr lang="uk-UA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звіти практик (фото).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uk-UA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571C251D-9111-E285-26D6-B328F207139A}"/>
              </a:ext>
            </a:extLst>
          </p:cNvPr>
          <p:cNvSpPr/>
          <p:nvPr/>
        </p:nvSpPr>
        <p:spPr>
          <a:xfrm>
            <a:off x="1535523" y="2015996"/>
            <a:ext cx="2361310" cy="73256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 сторони</a:t>
            </a:r>
            <a:endParaRPr lang="ru-RU" sz="12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E41AEC44-E46E-DDBE-70C4-E7A29926C1D4}"/>
              </a:ext>
            </a:extLst>
          </p:cNvPr>
          <p:cNvSpPr/>
          <p:nvPr/>
        </p:nvSpPr>
        <p:spPr>
          <a:xfrm>
            <a:off x="5731793" y="2044664"/>
            <a:ext cx="2453721" cy="73256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щодо удосконалення</a:t>
            </a:r>
            <a:endParaRPr lang="ru-RU" sz="12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71F20A-615C-3135-98B1-B6205ECB075B}"/>
              </a:ext>
            </a:extLst>
          </p:cNvPr>
          <p:cNvSpPr txBox="1"/>
          <p:nvPr/>
        </p:nvSpPr>
        <p:spPr>
          <a:xfrm>
            <a:off x="5004048" y="3035222"/>
            <a:ext cx="3888432" cy="1534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1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додати інформацію на сайт: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оприлюднити результати опитувань здобувачів ОП ;</a:t>
            </a:r>
          </a:p>
          <a:p>
            <a:pPr lvl="0" algn="ctr">
              <a:lnSpc>
                <a:spcPct val="107000"/>
              </a:lnSpc>
            </a:pPr>
            <a:r>
              <a:rPr lang="uk-UA" sz="1200" b="1" i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переглянути в плані:</a:t>
            </a:r>
          </a:p>
          <a:p>
            <a:pPr marL="171450" indent="-1714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uk-UA" sz="1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прописати в переліку обов’язкових компонентів в таблиці плану практики (ППО27, ППО28 ППО29).</a:t>
            </a:r>
          </a:p>
          <a:p>
            <a:pPr lvl="0" algn="ctr">
              <a:lnSpc>
                <a:spcPct val="107000"/>
              </a:lnSpc>
            </a:pPr>
            <a:endParaRPr lang="uk-UA" sz="1200" b="1" i="1" kern="1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Нет описания фото.">
            <a:extLst>
              <a:ext uri="{FF2B5EF4-FFF2-40B4-BE49-F238E27FC236}">
                <a16:creationId xmlns:a16="http://schemas.microsoft.com/office/drawing/2014/main" id="{51698278-0231-9B33-FAB3-961CADDAF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514" y="804875"/>
            <a:ext cx="958398" cy="95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956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5" grpId="0" animBg="1" autoUpdateAnimBg="0"/>
      <p:bldP spid="11" grpId="0" animBg="1" autoUpdateAnimBg="0"/>
      <p:bldP spid="12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A0155-B07F-396B-97AD-BCF8CA9D2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115735">
            <a:extLst>
              <a:ext uri="{FF2B5EF4-FFF2-40B4-BE49-F238E27FC236}">
                <a16:creationId xmlns:a16="http://schemas.microsoft.com/office/drawing/2014/main" id="{B16A6564-CA4C-01E0-CB0E-2FDF9BD79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21760"/>
            <a:ext cx="6637850" cy="451516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</a:t>
            </a:r>
            <a:r>
              <a:rPr lang="uk-UA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 ТА ЦИВІЛЬНА ІНЖЕНЕРІЯ</a:t>
            </a:r>
          </a:p>
        </p:txBody>
      </p:sp>
      <p:sp>
        <p:nvSpPr>
          <p:cNvPr id="3" name="_s7186">
            <a:extLst>
              <a:ext uri="{FF2B5EF4-FFF2-40B4-BE49-F238E27FC236}">
                <a16:creationId xmlns:a16="http://schemas.microsoft.com/office/drawing/2014/main" id="{397C87A4-142C-A868-C262-815243F01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573"/>
            <a:ext cx="508448" cy="464595"/>
          </a:xfrm>
          <a:prstGeom prst="roundRect">
            <a:avLst>
              <a:gd name="adj" fmla="val 16667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660499-8BC3-E09C-7B64-96CBAE55A6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8" r="10864"/>
          <a:stretch>
            <a:fillRect/>
          </a:stretch>
        </p:blipFill>
        <p:spPr bwMode="auto">
          <a:xfrm>
            <a:off x="8422594" y="56203"/>
            <a:ext cx="683567" cy="702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_s115735">
            <a:extLst>
              <a:ext uri="{FF2B5EF4-FFF2-40B4-BE49-F238E27FC236}">
                <a16:creationId xmlns:a16="http://schemas.microsoft.com/office/drawing/2014/main" id="{7E0E4E3F-A3CF-BFCE-D143-56B3C3557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7108" y="481792"/>
            <a:ext cx="6473244" cy="926922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 кафедри  будівництва, </a:t>
            </a:r>
          </a:p>
          <a:p>
            <a:pPr algn="ctr">
              <a:spcBef>
                <a:spcPct val="0"/>
              </a:spcBef>
              <a:buNone/>
            </a:pPr>
            <a:r>
              <a:rPr lang="uk-UA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геодезії, картографії та управління територіями</a:t>
            </a:r>
          </a:p>
          <a:p>
            <a:pPr algn="ctr">
              <a:spcBef>
                <a:spcPct val="0"/>
              </a:spcBef>
              <a:buNone/>
            </a:pPr>
            <a:r>
              <a:rPr lang="uk-UA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 кафедра фізичної географії та палеографії</a:t>
            </a:r>
            <a:endParaRPr lang="uk-UA" altLang="ru-RU" sz="1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_s115735">
            <a:extLst>
              <a:ext uri="{FF2B5EF4-FFF2-40B4-BE49-F238E27FC236}">
                <a16:creationId xmlns:a16="http://schemas.microsoft.com/office/drawing/2014/main" id="{9D7AEECA-F28D-3505-5E6B-4797C458E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909" y="1817338"/>
            <a:ext cx="5698757" cy="926922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uk-UA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«Інженерна (геодезична) практика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» - (2 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семестр, 3 кредити /90годин;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Геологічна практика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 семестр, 3 кредити /90 годин);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«Будівельно-технологічна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практика» - (6 семестр, 3 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кредити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/90 годин);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Виробнича практика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(8 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семестр,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кредит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годин.</a:t>
            </a:r>
          </a:p>
          <a:p>
            <a:pPr algn="ctr">
              <a:spcBef>
                <a:spcPct val="0"/>
              </a:spcBef>
              <a:buNone/>
            </a:pPr>
            <a:endParaRPr lang="uk-UA" sz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_s115735">
            <a:extLst>
              <a:ext uri="{FF2B5EF4-FFF2-40B4-BE49-F238E27FC236}">
                <a16:creationId xmlns:a16="http://schemas.microsoft.com/office/drawing/2014/main" id="{A3A9D94F-D78F-C53F-F284-37CEA46D1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4089" y="1451702"/>
            <a:ext cx="5286240" cy="310606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alt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Обов'язкові компоненти (практика) ОП:</a:t>
            </a:r>
          </a:p>
        </p:txBody>
      </p:sp>
      <p:sp>
        <p:nvSpPr>
          <p:cNvPr id="17" name="Объект 16">
            <a:extLst>
              <a:ext uri="{FF2B5EF4-FFF2-40B4-BE49-F238E27FC236}">
                <a16:creationId xmlns:a16="http://schemas.microsoft.com/office/drawing/2014/main" id="{975E696C-090D-4F55-A223-6CCEDAD31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028" y="3473519"/>
            <a:ext cx="3456384" cy="211831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uk-UA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сайті кафедри </a:t>
            </a:r>
            <a:r>
              <a:rPr lang="uk-UA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планується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uk-UA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розміщення рубрики ПРАКТИКА!</a:t>
            </a:r>
          </a:p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ü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розроблені робочі та наскрізна програми практик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AF9287D7-A06C-17FB-D034-7A2D5FAE346D}"/>
              </a:ext>
            </a:extLst>
          </p:cNvPr>
          <p:cNvSpPr/>
          <p:nvPr/>
        </p:nvSpPr>
        <p:spPr>
          <a:xfrm>
            <a:off x="1267108" y="2791971"/>
            <a:ext cx="2361310" cy="6370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 сторони</a:t>
            </a:r>
            <a:endParaRPr lang="ru-RU" sz="12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6A15A91F-0247-75CF-DDC9-FEC9B2988A24}"/>
              </a:ext>
            </a:extLst>
          </p:cNvPr>
          <p:cNvSpPr/>
          <p:nvPr/>
        </p:nvSpPr>
        <p:spPr>
          <a:xfrm>
            <a:off x="5749553" y="2768308"/>
            <a:ext cx="2453721" cy="66069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щодо удосконалення</a:t>
            </a:r>
            <a:endParaRPr lang="ru-RU" sz="12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F1BB3A-F8E6-E46F-894F-12CA2000D81D}"/>
              </a:ext>
            </a:extLst>
          </p:cNvPr>
          <p:cNvSpPr txBox="1"/>
          <p:nvPr/>
        </p:nvSpPr>
        <p:spPr>
          <a:xfrm>
            <a:off x="4866589" y="3433291"/>
            <a:ext cx="3972187" cy="330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1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додати інформацію на сайт: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розмістити на сайті наскрізну та робочі програми практик;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розробити методичні рекомендації до проведення практик;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продемонструвати угоди про проведення практик, розробити «паспорти» баз практики;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та оприлюднити результати опитування здобувачів/</a:t>
            </a:r>
            <a:r>
              <a:rPr lang="uk-UA" sz="1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стейкхолдерів</a:t>
            </a:r>
            <a:r>
              <a:rPr lang="uk-UA" sz="1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проходження практики;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розмістити звіти та накази про практику.</a:t>
            </a:r>
          </a:p>
          <a:p>
            <a:pPr lvl="0" algn="ctr">
              <a:lnSpc>
                <a:spcPct val="107000"/>
              </a:lnSpc>
            </a:pPr>
            <a:r>
              <a:rPr lang="uk-UA" sz="1200" b="1" i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переглянути в плані:</a:t>
            </a:r>
          </a:p>
          <a:p>
            <a:pPr marL="171450" lvl="0" indent="-1714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uk-UA" sz="1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прописати в переліку обов’язкових компонентів в таблиці плану практики.</a:t>
            </a:r>
            <a:endParaRPr lang="uk-UA" sz="1200" b="1" i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endParaRPr lang="en-US" sz="1200" b="1" i="1" kern="1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Возможно, это зарисовка (текст)">
            <a:extLst>
              <a:ext uri="{FF2B5EF4-FFF2-40B4-BE49-F238E27FC236}">
                <a16:creationId xmlns:a16="http://schemas.microsoft.com/office/drawing/2014/main" id="{B4A16631-A9D2-6C60-FF76-54017B812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992" y="858889"/>
            <a:ext cx="1295007" cy="80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D5D439-3A50-4142-E0C9-0722F9F9FA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4318" y="1660687"/>
            <a:ext cx="731844" cy="86045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6A84DBA-12BD-E61E-5614-72D487531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066" y="1573902"/>
            <a:ext cx="1001851" cy="102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443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5" grpId="0" animBg="1" autoUpdateAnimBg="0"/>
      <p:bldP spid="11" grpId="0" animBg="1" autoUpdateAnimBg="0"/>
      <p:bldP spid="12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2399A-D780-11B4-5B98-F0FCB23D2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115735">
            <a:extLst>
              <a:ext uri="{FF2B5EF4-FFF2-40B4-BE49-F238E27FC236}">
                <a16:creationId xmlns:a16="http://schemas.microsoft.com/office/drawing/2014/main" id="{ED48B30F-4513-FB4B-1186-698E7D9A9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21760"/>
            <a:ext cx="6637850" cy="451516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</a:t>
            </a:r>
            <a:r>
              <a:rPr lang="uk-UA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 - ТА НАНОСИСТЕМНА ТЕХНІКА</a:t>
            </a:r>
          </a:p>
        </p:txBody>
      </p:sp>
      <p:sp>
        <p:nvSpPr>
          <p:cNvPr id="3" name="_s7186">
            <a:extLst>
              <a:ext uri="{FF2B5EF4-FFF2-40B4-BE49-F238E27FC236}">
                <a16:creationId xmlns:a16="http://schemas.microsoft.com/office/drawing/2014/main" id="{C1F19873-8A4B-3284-8F31-E50265F7D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573"/>
            <a:ext cx="508448" cy="464595"/>
          </a:xfrm>
          <a:prstGeom prst="roundRect">
            <a:avLst>
              <a:gd name="adj" fmla="val 16667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023CE4-91A7-0A85-E0C9-B62FB8DA6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8" r="10864"/>
          <a:stretch>
            <a:fillRect/>
          </a:stretch>
        </p:blipFill>
        <p:spPr bwMode="auto">
          <a:xfrm>
            <a:off x="8422594" y="56203"/>
            <a:ext cx="683567" cy="702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_s115735">
            <a:extLst>
              <a:ext uri="{FF2B5EF4-FFF2-40B4-BE49-F238E27FC236}">
                <a16:creationId xmlns:a16="http://schemas.microsoft.com/office/drawing/2014/main" id="{3CF8CD55-1007-19BA-F5A9-4E2CF216F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6005" y="489335"/>
            <a:ext cx="6221166" cy="289509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кафедра електроніки та енергетики </a:t>
            </a:r>
            <a:endParaRPr lang="uk-UA" altLang="ru-RU" sz="1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_s115735">
            <a:extLst>
              <a:ext uri="{FF2B5EF4-FFF2-40B4-BE49-F238E27FC236}">
                <a16:creationId xmlns:a16="http://schemas.microsoft.com/office/drawing/2014/main" id="{10A344D5-900F-CF7B-4171-32CB4D0DD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760" y="1110595"/>
            <a:ext cx="5153179" cy="518205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Виробнича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(6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семестр, 2 кредити /60годин;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«Переддипломна»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(8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семестр, 4 кредитів/120 годин.</a:t>
            </a:r>
          </a:p>
        </p:txBody>
      </p:sp>
      <p:sp>
        <p:nvSpPr>
          <p:cNvPr id="12" name="_s115735">
            <a:extLst>
              <a:ext uri="{FF2B5EF4-FFF2-40B4-BE49-F238E27FC236}">
                <a16:creationId xmlns:a16="http://schemas.microsoft.com/office/drawing/2014/main" id="{044B5108-FAA4-F19C-1B6F-19FBF41A4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843536"/>
            <a:ext cx="5286240" cy="281727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alt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Обов'язкові компоненти (практика) ОП:</a:t>
            </a:r>
          </a:p>
        </p:txBody>
      </p:sp>
      <p:sp>
        <p:nvSpPr>
          <p:cNvPr id="17" name="Объект 16">
            <a:extLst>
              <a:ext uri="{FF2B5EF4-FFF2-40B4-BE49-F238E27FC236}">
                <a16:creationId xmlns:a16="http://schemas.microsoft.com/office/drawing/2014/main" id="{4314A32D-2656-27BA-9636-BD0F117C1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580" y="2492896"/>
            <a:ext cx="3240359" cy="347798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uk-UA" sz="1400" b="1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сайті кафедри розміщено рубрику ПРАКТИКА, яка містить: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uk-UA" sz="14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положення про проведення практик в ЧНУ;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uk-UA" sz="14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угоди про проведення практик (довготривалі та про співпрацю);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uk-UA" sz="14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наскрізна та робочі програми практик;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uk-UA" sz="14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накази про практику;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uk-UA" sz="14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зразки анкет для здобувачів та </a:t>
            </a:r>
            <a:r>
              <a:rPr lang="uk-UA" sz="1400" b="1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стейкхолдерів</a:t>
            </a:r>
            <a:r>
              <a:rPr lang="uk-UA" sz="14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проведення практик;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uk-UA" sz="14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зразки звітності для студентів.</a:t>
            </a:r>
          </a:p>
          <a:p>
            <a:pPr>
              <a:buFont typeface="Wingdings" panose="05000000000000000000" pitchFamily="2" charset="2"/>
              <a:buChar char="ü"/>
            </a:pPr>
            <a:endParaRPr lang="uk-UA" sz="1400" b="1" kern="1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5E4F153B-2D40-91F9-FB7B-24EF5D2F5528}"/>
              </a:ext>
            </a:extLst>
          </p:cNvPr>
          <p:cNvSpPr/>
          <p:nvPr/>
        </p:nvSpPr>
        <p:spPr>
          <a:xfrm>
            <a:off x="1293411" y="1829358"/>
            <a:ext cx="2361310" cy="59251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 сторони</a:t>
            </a:r>
            <a:endParaRPr lang="ru-RU" sz="12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0B5D646C-AC88-8542-4302-F66FA2D8673C}"/>
              </a:ext>
            </a:extLst>
          </p:cNvPr>
          <p:cNvSpPr/>
          <p:nvPr/>
        </p:nvSpPr>
        <p:spPr>
          <a:xfrm>
            <a:off x="5364088" y="1782502"/>
            <a:ext cx="2453721" cy="71039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щодо удосконалення</a:t>
            </a:r>
            <a:endParaRPr lang="ru-RU" sz="12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DBCE84-4943-FDFE-93F6-717F6DF48F06}"/>
              </a:ext>
            </a:extLst>
          </p:cNvPr>
          <p:cNvSpPr txBox="1"/>
          <p:nvPr/>
        </p:nvSpPr>
        <p:spPr>
          <a:xfrm>
            <a:off x="4731930" y="2830504"/>
            <a:ext cx="4032447" cy="2438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1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додати інформацію на сайт: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методичні рекомендації до проведення практик;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«паспорти» баз практики;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оприлюднити результати опитувань здобувачів / </a:t>
            </a:r>
            <a:r>
              <a:rPr lang="uk-UA" sz="1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стейкхолдерів</a:t>
            </a:r>
            <a:r>
              <a:rPr lang="uk-UA" sz="1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проходження практики;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звіти про проведення практик.</a:t>
            </a:r>
          </a:p>
          <a:p>
            <a:pPr>
              <a:lnSpc>
                <a:spcPct val="120000"/>
              </a:lnSpc>
            </a:pPr>
            <a:endParaRPr lang="uk-UA" sz="12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uk-UA" sz="1200" b="1" i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переглянути в плані:</a:t>
            </a:r>
          </a:p>
          <a:p>
            <a:pPr marL="171450" lvl="0" indent="-1714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uk-UA" sz="1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прописати в переліку обов’язкових компонентів в таблиці плану практики (ОК29,ОК30).</a:t>
            </a:r>
            <a:endParaRPr lang="uk-UA" sz="1200" b="1" i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uk-UA" sz="1200" b="1" i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36EDBC-2ECF-9A0C-4497-BDF4B4CBAE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8766" y="841965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01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5" grpId="0" animBg="1" autoUpdateAnimBg="0"/>
      <p:bldP spid="11" grpId="0" animBg="1" autoUpdateAnimBg="0"/>
      <p:bldP spid="12" grpId="0" animBg="1" autoUpdateAnimBg="0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14690</TotalTime>
  <Words>2537</Words>
  <Application>Microsoft Office PowerPoint</Application>
  <PresentationFormat>Экран (4:3)</PresentationFormat>
  <Paragraphs>349</Paragraphs>
  <Slides>15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Courier New</vt:lpstr>
      <vt:lpstr>Times New Roman</vt:lpstr>
      <vt:lpstr>Wingdings</vt:lpstr>
      <vt:lpstr>Wingdings 3</vt:lpstr>
      <vt:lpstr>Легкий дым</vt:lpstr>
      <vt:lpstr>Про якість навчально-методичного забезпечення практики  освітніх програм, що проходять акредитацію  у ІІ семестрі 2024-2025 н.р.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LMD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Вчена рада  2010</dc:title>
  <dc:creator>UZvER</dc:creator>
  <cp:lastModifiedBy>ADMIN</cp:lastModifiedBy>
  <cp:revision>1252</cp:revision>
  <cp:lastPrinted>2025-01-21T10:24:59Z</cp:lastPrinted>
  <dcterms:created xsi:type="dcterms:W3CDTF">2010-08-26T09:10:43Z</dcterms:created>
  <dcterms:modified xsi:type="dcterms:W3CDTF">2025-01-23T08:14:13Z</dcterms:modified>
</cp:coreProperties>
</file>