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bookmarkIdSeed="4">
  <p:sldMasterIdLst>
    <p:sldMasterId id="2147483922" r:id="rId1"/>
  </p:sldMasterIdLst>
  <p:notesMasterIdLst>
    <p:notesMasterId r:id="rId6"/>
  </p:notesMasterIdLst>
  <p:handoutMasterIdLst>
    <p:handoutMasterId r:id="rId7"/>
  </p:handoutMasterIdLst>
  <p:sldIdLst>
    <p:sldId id="481" r:id="rId2"/>
    <p:sldId id="483" r:id="rId3"/>
    <p:sldId id="479" r:id="rId4"/>
    <p:sldId id="498" r:id="rId5"/>
  </p:sldIdLst>
  <p:sldSz cx="9144000" cy="6858000" type="screen4x3"/>
  <p:notesSz cx="6735763" cy="986948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08">
          <p15:clr>
            <a:srgbClr val="A4A3A4"/>
          </p15:clr>
        </p15:guide>
        <p15:guide id="2" pos="212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DMIN" initials="A" lastIdx="1" clrIdx="0">
    <p:extLst>
      <p:ext uri="{19B8F6BF-5375-455C-9EA6-DF929625EA0E}">
        <p15:presenceInfo xmlns:p15="http://schemas.microsoft.com/office/powerpoint/2012/main" userId="ADMIN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9900"/>
    <a:srgbClr val="FF6600"/>
    <a:srgbClr val="660033"/>
    <a:srgbClr val="FF9999"/>
    <a:srgbClr val="00FF00"/>
    <a:srgbClr val="CCCC00"/>
    <a:srgbClr val="6600CC"/>
    <a:srgbClr val="FF9966"/>
    <a:srgbClr val="990000"/>
    <a:srgbClr val="99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284E427A-3D55-4303-BF80-6455036E1DE7}" styleName="Стиль из темы 1 - акцент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08FB837D-C827-4EFA-A057-4D05807E0F7C}" styleName="Стиль из темы 1 - акцент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2A488322-F2BA-4B5B-9748-0D474271808F}" styleName="Средний стиль 3 - акцент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912C8C85-51F0-491E-9774-3900AFEF0FD7}" styleName="Светлый стиль 2 - акцент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10A1B5D5-9B99-4C35-A422-299274C87663}" styleName="Средний стиль 1 - акцент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306799F8-075E-4A3A-A7F6-7FBC6576F1A4}" styleName="Стиль из темы 2 - акцент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69C7853C-536D-4A76-A0AE-DD22124D55A5}" styleName="Стиль из темы 1 - акцент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7DF18680-E054-41AD-8BC1-D1AEF772440D}" styleName="Средний стиль 2 —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35758FB7-9AC5-4552-8A53-C91805E547FA}" styleName="Стиль из темы 1 - акцент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93296810-A885-4BE3-A3E7-6D5BEEA58F35}" styleName="Средний стиль 2 —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664" autoAdjust="0"/>
    <p:restoredTop sz="94246" autoAdjust="0"/>
  </p:normalViewPr>
  <p:slideViewPr>
    <p:cSldViewPr>
      <p:cViewPr varScale="1">
        <p:scale>
          <a:sx n="89" d="100"/>
          <a:sy n="89" d="100"/>
        </p:scale>
        <p:origin x="1421" y="7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46" d="100"/>
          <a:sy n="46" d="100"/>
        </p:scale>
        <p:origin x="-2776" y="-80"/>
      </p:cViewPr>
      <p:guideLst>
        <p:guide orient="horz" pos="3108"/>
        <p:guide pos="212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1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 b="0">
                <a:solidFill>
                  <a:schemeClr val="tx1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7510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14763" y="0"/>
            <a:ext cx="2919412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>
                <a:solidFill>
                  <a:schemeClr val="tx1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7510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74188"/>
            <a:ext cx="2919413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 b="0">
                <a:solidFill>
                  <a:schemeClr val="tx1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7510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14763" y="9374188"/>
            <a:ext cx="2919412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>
                <a:solidFill>
                  <a:schemeClr val="tx1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B3E65E70-37A7-49B1-B911-891FEF5D61E8}" type="slidenum">
              <a:rPr lang="ru-RU"/>
              <a:pPr>
                <a:defRPr/>
              </a:pPr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9370296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 b="0">
                <a:solidFill>
                  <a:schemeClr val="tx1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14763" y="0"/>
            <a:ext cx="2919412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>
                <a:solidFill>
                  <a:schemeClr val="tx1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76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00113" y="739775"/>
            <a:ext cx="4935537" cy="37020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2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3100" y="4687888"/>
            <a:ext cx="5389563" cy="4441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noProof="0"/>
              <a:t>Образец текста</a:t>
            </a:r>
          </a:p>
          <a:p>
            <a:pPr lvl="1"/>
            <a:r>
              <a:rPr lang="ru-RU" noProof="0"/>
              <a:t>Второй уровень</a:t>
            </a:r>
          </a:p>
          <a:p>
            <a:pPr lvl="2"/>
            <a:r>
              <a:rPr lang="ru-RU" noProof="0"/>
              <a:t>Третий уровень</a:t>
            </a:r>
          </a:p>
          <a:p>
            <a:pPr lvl="3"/>
            <a:r>
              <a:rPr lang="ru-RU" noProof="0"/>
              <a:t>Четвертый уровень</a:t>
            </a:r>
          </a:p>
          <a:p>
            <a:pPr lvl="4"/>
            <a:r>
              <a:rPr lang="ru-RU" noProof="0"/>
              <a:t>Пятый уровень</a:t>
            </a:r>
          </a:p>
        </p:txBody>
      </p:sp>
      <p:sp>
        <p:nvSpPr>
          <p:cNvPr id="92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74188"/>
            <a:ext cx="2919413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 b="0">
                <a:solidFill>
                  <a:schemeClr val="tx1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2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14763" y="9374188"/>
            <a:ext cx="2919412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>
                <a:solidFill>
                  <a:schemeClr val="tx1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352FA66C-C03E-4D0C-8403-398F9CA8F7CF}" type="slidenum">
              <a:rPr lang="ru-RU"/>
              <a:pPr>
                <a:defRPr/>
              </a:pPr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2303560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2416" y="2514601"/>
            <a:ext cx="6600451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2416" y="4777380"/>
            <a:ext cx="6600451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Freeform 8"/>
          <p:cNvSpPr/>
          <p:nvPr/>
        </p:nvSpPr>
        <p:spPr bwMode="auto">
          <a:xfrm>
            <a:off x="-31719" y="4321158"/>
            <a:ext cx="1395473" cy="781781"/>
          </a:xfrm>
          <a:custGeom>
            <a:avLst/>
            <a:gdLst/>
            <a:ahLst/>
            <a:cxnLst/>
            <a:rect l="l" t="t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23334" y="4529541"/>
            <a:ext cx="584978" cy="365125"/>
          </a:xfrm>
        </p:spPr>
        <p:txBody>
          <a:bodyPr/>
          <a:lstStyle/>
          <a:p>
            <a:pPr>
              <a:defRPr/>
            </a:pPr>
            <a:fld id="{E447C8EE-D17D-41DC-8635-191F79576C61}" type="slidenum">
              <a:rPr lang="ru-RU" smtClean="0"/>
              <a:pPr>
                <a:defRPr/>
              </a:pPr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2080714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609600"/>
            <a:ext cx="6591985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pPr>
              <a:defRPr/>
            </a:pPr>
            <a:fld id="{5F9F9F07-9700-482E-97C4-29D09D8D3334}" type="slidenum">
              <a:rPr lang="ru-RU" smtClean="0"/>
              <a:pPr>
                <a:defRPr/>
              </a:pPr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4531556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15972" y="3505200"/>
            <a:ext cx="5653888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19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pPr>
              <a:defRPr/>
            </a:pPr>
            <a:fld id="{5F9F9F07-9700-482E-97C4-29D09D8D3334}" type="slidenum">
              <a:rPr lang="ru-RU" smtClean="0"/>
              <a:pPr>
                <a:defRPr/>
              </a:pPr>
              <a:t>‹№›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13511769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438401"/>
            <a:ext cx="6591985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pPr>
              <a:defRPr/>
            </a:pPr>
            <a:fld id="{5F9F9F07-9700-482E-97C4-29D09D8D3334}" type="slidenum">
              <a:rPr lang="ru-RU" smtClean="0"/>
              <a:pPr>
                <a:defRPr/>
              </a:pPr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5989306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688292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688292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2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pPr>
              <a:defRPr/>
            </a:pPr>
            <a:fld id="{5F9F9F07-9700-482E-97C4-29D09D8D3334}" type="slidenum">
              <a:rPr lang="ru-RU" smtClean="0"/>
              <a:pPr>
                <a:defRPr/>
              </a:pPr>
              <a:t>‹№›</a:t>
            </a:fld>
            <a:endParaRPr lang="ru-RU"/>
          </a:p>
        </p:txBody>
      </p:sp>
      <p:sp>
        <p:nvSpPr>
          <p:cNvPr id="11" name="TextBox 10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1713989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6" y="627407"/>
            <a:ext cx="6591984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591985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pPr>
              <a:defRPr/>
            </a:pPr>
            <a:fld id="{5F9F9F07-9700-482E-97C4-29D09D8D3334}" type="slidenum">
              <a:rPr lang="ru-RU" smtClean="0"/>
              <a:pPr>
                <a:defRPr/>
              </a:pPr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8806575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88DC3A8-7E8F-4101-9E66-3E285E46B053}" type="slidenum">
              <a:rPr lang="ru-RU" smtClean="0"/>
              <a:pPr>
                <a:defRPr/>
              </a:pPr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5025130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8535" y="627406"/>
            <a:ext cx="1656132" cy="5283817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42416" y="627406"/>
            <a:ext cx="4716348" cy="5283817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29C9D15-1EBE-4826-8B66-EF0659A68582}" type="slidenum">
              <a:rPr lang="ru-RU" smtClean="0"/>
              <a:pPr>
                <a:defRPr/>
              </a:pPr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1831937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128089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2133600"/>
            <a:ext cx="6591985" cy="377762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4B71387-B710-4054-9CE2-89BC26E1C3B4}" type="slidenum">
              <a:rPr lang="ru-RU" smtClean="0"/>
              <a:pPr>
                <a:defRPr/>
              </a:pPr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5957008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074562"/>
            <a:ext cx="6591985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3581400"/>
            <a:ext cx="659198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pPr>
              <a:defRPr/>
            </a:pPr>
            <a:fld id="{6F2D5846-9D59-4808-8E23-CAC30B55CC85}" type="slidenum">
              <a:rPr lang="ru-RU" smtClean="0"/>
              <a:pPr>
                <a:defRPr/>
              </a:pPr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6448660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2416" y="2136706"/>
            <a:ext cx="3197531" cy="376739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7307" y="2136706"/>
            <a:ext cx="3197093" cy="376739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pPr>
              <a:defRPr/>
            </a:pPr>
            <a:fld id="{FFCE9F4C-19B1-48D7-A215-4D914C63B64B}" type="slidenum">
              <a:rPr lang="ru-RU" smtClean="0"/>
              <a:pPr>
                <a:defRPr/>
              </a:pPr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333463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5352" y="2226626"/>
            <a:ext cx="287459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2415" y="2802888"/>
            <a:ext cx="3197532" cy="3105703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6154" y="2223398"/>
            <a:ext cx="28732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33715" y="2799660"/>
            <a:ext cx="3195680" cy="3105703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pPr>
              <a:defRPr/>
            </a:pPr>
            <a:fld id="{87EF3F9C-2A53-49B1-965E-62DFBF4AFA6C}" type="slidenum">
              <a:rPr lang="ru-RU" smtClean="0"/>
              <a:pPr>
                <a:defRPr/>
              </a:pPr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4864755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66703D6-20A0-4CF1-A00F-5D4E8BAD4106}" type="slidenum">
              <a:rPr lang="ru-RU" smtClean="0"/>
              <a:pPr>
                <a:defRPr/>
              </a:pPr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9881506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4A00B42-2BEA-4A94-9544-8EF328126730}" type="slidenum">
              <a:rPr lang="ru-RU" smtClean="0"/>
              <a:pPr>
                <a:defRPr/>
              </a:pPr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037532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46088"/>
            <a:ext cx="2629584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3494" y="446089"/>
            <a:ext cx="3790906" cy="5414963"/>
          </a:xfrm>
        </p:spPr>
        <p:txBody>
          <a:bodyPr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1598613"/>
            <a:ext cx="2629584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623FD00-1DC6-43ED-89D3-CA8D8DE94774}" type="slidenum">
              <a:rPr lang="ru-RU" smtClean="0"/>
              <a:pPr>
                <a:defRPr/>
              </a:pPr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301351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800600"/>
            <a:ext cx="6591985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2415" y="634965"/>
            <a:ext cx="6591985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367338"/>
            <a:ext cx="6591985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pPr>
              <a:defRPr/>
            </a:pPr>
            <a:fld id="{82768E3B-E2D6-4198-9CAA-679C0DC0CEF6}" type="slidenum">
              <a:rPr lang="ru-RU" smtClean="0"/>
              <a:pPr>
                <a:defRPr/>
              </a:pPr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5430380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/>
          <p:cNvGrpSpPr/>
          <p:nvPr/>
        </p:nvGrpSpPr>
        <p:grpSpPr>
          <a:xfrm>
            <a:off x="1" y="228600"/>
            <a:ext cx="1981200" cy="6638628"/>
            <a:chOff x="2487613" y="285750"/>
            <a:chExt cx="2428875" cy="5654676"/>
          </a:xfrm>
        </p:grpSpPr>
        <p:sp>
          <p:nvSpPr>
            <p:cNvPr id="37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8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9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0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1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2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3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4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5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6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7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8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49" name="Group 48"/>
          <p:cNvGrpSpPr/>
          <p:nvPr/>
        </p:nvGrpSpPr>
        <p:grpSpPr>
          <a:xfrm>
            <a:off x="20421" y="204"/>
            <a:ext cx="1952272" cy="6853049"/>
            <a:chOff x="6627813" y="195650"/>
            <a:chExt cx="1952625" cy="5678101"/>
          </a:xfrm>
        </p:grpSpPr>
        <p:sp>
          <p:nvSpPr>
            <p:cNvPr id="50" name="Freeform 27"/>
            <p:cNvSpPr/>
            <p:nvPr/>
          </p:nvSpPr>
          <p:spPr bwMode="auto">
            <a:xfrm>
              <a:off x="6627813" y="195650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1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2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3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4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5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6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7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8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9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0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1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62" name="Rectangle 61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2133600"/>
            <a:ext cx="6591985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72400" y="6135089"/>
            <a:ext cx="766380" cy="3701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2415" y="6135809"/>
            <a:ext cx="57164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11228" y="787783"/>
            <a:ext cx="58497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pPr>
              <a:defRPr/>
            </a:pPr>
            <a:fld id="{5F9F9F07-9700-482E-97C4-29D09D8D3334}" type="slidenum">
              <a:rPr lang="ru-RU" smtClean="0"/>
              <a:pPr>
                <a:defRPr/>
              </a:pPr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292878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23" r:id="rId1"/>
    <p:sldLayoutId id="2147483924" r:id="rId2"/>
    <p:sldLayoutId id="2147483925" r:id="rId3"/>
    <p:sldLayoutId id="2147483926" r:id="rId4"/>
    <p:sldLayoutId id="2147483927" r:id="rId5"/>
    <p:sldLayoutId id="2147483928" r:id="rId6"/>
    <p:sldLayoutId id="2147483929" r:id="rId7"/>
    <p:sldLayoutId id="2147483930" r:id="rId8"/>
    <p:sldLayoutId id="2147483931" r:id="rId9"/>
    <p:sldLayoutId id="2147483932" r:id="rId10"/>
    <p:sldLayoutId id="2147483933" r:id="rId11"/>
    <p:sldLayoutId id="2147483934" r:id="rId12"/>
    <p:sldLayoutId id="2147483935" r:id="rId13"/>
    <p:sldLayoutId id="2147483936" r:id="rId14"/>
    <p:sldLayoutId id="2147483937" r:id="rId15"/>
    <p:sldLayoutId id="2147483938" r:id="rId16"/>
  </p:sldLayoutIdLst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79512" y="1844824"/>
            <a:ext cx="8856984" cy="4032448"/>
          </a:xfrm>
        </p:spPr>
        <p:txBody>
          <a:bodyPr>
            <a:normAutofit/>
          </a:bodyPr>
          <a:lstStyle/>
          <a:p>
            <a:pPr algn="ctr"/>
            <a:r>
              <a:rPr lang="uk-UA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Про якість навчально-методичного забезпечення </a:t>
            </a:r>
            <a:r>
              <a:rPr lang="uk-UA" b="1" dirty="0" err="1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силабусів</a:t>
            </a:r>
            <a:r>
              <a:rPr lang="uk-UA" b="1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/ </a:t>
            </a:r>
            <a:r>
              <a:rPr lang="uk-UA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робочих </a:t>
            </a:r>
            <a:r>
              <a:rPr lang="uk-UA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 начальних дисциплін</a:t>
            </a:r>
            <a:r>
              <a:rPr lang="uk-UA" b="1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b="1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b="1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освітньо-професійних </a:t>
            </a:r>
            <a:r>
              <a:rPr lang="uk-UA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</a:t>
            </a:r>
            <a:br>
              <a:rPr lang="uk-UA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другого (магістерського) рівня </a:t>
            </a:r>
            <a:br>
              <a:rPr lang="uk-UA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вищої освіти</a:t>
            </a:r>
          </a:p>
        </p:txBody>
      </p:sp>
      <p:pic>
        <p:nvPicPr>
          <p:cNvPr id="5" name="Рисунок 4">
            <a:extLst>
              <a:ext uri="{FF2B5EF4-FFF2-40B4-BE49-F238E27FC236}">
                <a16:creationId xmlns="" xmlns:a16="http://schemas.microsoft.com/office/drawing/2014/main" id="{4B35AF70-CE67-3082-698B-6EF3A8DF530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098" r="10864"/>
          <a:stretch>
            <a:fillRect/>
          </a:stretch>
        </p:blipFill>
        <p:spPr bwMode="auto">
          <a:xfrm>
            <a:off x="7164288" y="188640"/>
            <a:ext cx="1763687" cy="181325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75584722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_s115735"/>
          <p:cNvSpPr>
            <a:spLocks noChangeArrowheads="1"/>
          </p:cNvSpPr>
          <p:nvPr/>
        </p:nvSpPr>
        <p:spPr bwMode="auto">
          <a:xfrm>
            <a:off x="1132158" y="37652"/>
            <a:ext cx="7227029" cy="574288"/>
          </a:xfrm>
          <a:prstGeom prst="roundRect">
            <a:avLst>
              <a:gd name="adj" fmla="val 16667"/>
            </a:avLst>
          </a:prstGeom>
          <a:blipFill dpi="0" rotWithShape="1">
            <a:blip r:embed="rId2"/>
            <a:srcRect/>
            <a:tile tx="0" ty="0" sx="100000" sy="100000" flip="none" algn="tl"/>
          </a:blip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rgbClr val="7F7F7F"/>
                </a:solidFill>
                <a:latin typeface="Century Gothic" panose="020B0502020202020204" pitchFamily="34" charset="0"/>
              </a:defRPr>
            </a:lvl1pPr>
            <a:lvl2pPr marL="742950" indent="-285750">
              <a:spcBef>
                <a:spcPct val="20000"/>
              </a:spcBef>
              <a:buFont typeface="Courier New" panose="02070309020205020404" pitchFamily="49" charset="0"/>
              <a:buChar char="o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3pPr>
            <a:lvl4pPr marL="1600200" indent="-228600">
              <a:spcBef>
                <a:spcPct val="20000"/>
              </a:spcBef>
              <a:buFont typeface="Courier New" panose="02070309020205020404" pitchFamily="49" charset="0"/>
              <a:buChar char="o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9pPr>
          </a:lstStyle>
          <a:p>
            <a:pPr algn="ctr">
              <a:spcBef>
                <a:spcPct val="0"/>
              </a:spcBef>
              <a:buNone/>
            </a:pPr>
            <a:r>
              <a:rPr lang="ru-RU" altLang="ru-RU" sz="2000" b="1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 </a:t>
            </a:r>
            <a:r>
              <a:rPr lang="uk-UA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МІЖНАРОДНИЙ ТУРИЗМ І ТУРОПЕРЕЙТИНГ</a:t>
            </a:r>
            <a:endParaRPr lang="uk-UA" altLang="ru-RU" sz="20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_s7186">
            <a:extLst>
              <a:ext uri="{FF2B5EF4-FFF2-40B4-BE49-F238E27FC236}">
                <a16:creationId xmlns="" xmlns:a16="http://schemas.microsoft.com/office/drawing/2014/main" id="{B491FA4A-70FA-1F44-E175-8993FF5416D8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4573"/>
            <a:ext cx="508448" cy="464595"/>
          </a:xfrm>
          <a:prstGeom prst="roundRect">
            <a:avLst>
              <a:gd name="adj" fmla="val 16667"/>
            </a:avLst>
          </a:prstGeom>
          <a:blipFill>
            <a:blip r:embed="rId2"/>
            <a:tile tx="0" ty="0" sx="100000" sy="100000" flip="none" algn="tl"/>
          </a:blip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pPr algn="ctr" eaLnBrk="1" hangingPunct="1">
              <a:defRPr/>
            </a:pPr>
            <a:r>
              <a:rPr lang="uk-UA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="" xmlns:a16="http://schemas.microsoft.com/office/drawing/2014/main" id="{4B35AF70-CE67-3082-698B-6EF3A8DF5303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098" r="10864"/>
          <a:stretch>
            <a:fillRect/>
          </a:stretch>
        </p:blipFill>
        <p:spPr bwMode="auto">
          <a:xfrm>
            <a:off x="8460433" y="0"/>
            <a:ext cx="683567" cy="702779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_s115735">
            <a:extLst>
              <a:ext uri="{FF2B5EF4-FFF2-40B4-BE49-F238E27FC236}">
                <a16:creationId xmlns="" xmlns:a16="http://schemas.microsoft.com/office/drawing/2014/main" id="{2303AAF6-0524-41A7-537C-8235C2F9961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31227" y="672645"/>
            <a:ext cx="6453141" cy="366686"/>
          </a:xfrm>
          <a:prstGeom prst="roundRect">
            <a:avLst>
              <a:gd name="adj" fmla="val 50000"/>
            </a:avLst>
          </a:prstGeom>
          <a:blipFill dpi="0" rotWithShape="1">
            <a:blip r:embed="rId2"/>
            <a:srcRect/>
            <a:tile tx="0" ty="0" sx="100000" sy="100000" flip="none" algn="tl"/>
          </a:blip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rgbClr val="7F7F7F"/>
                </a:solidFill>
                <a:latin typeface="Century Gothic" panose="020B0502020202020204" pitchFamily="34" charset="0"/>
              </a:defRPr>
            </a:lvl1pPr>
            <a:lvl2pPr marL="742950" indent="-285750">
              <a:spcBef>
                <a:spcPct val="20000"/>
              </a:spcBef>
              <a:buFont typeface="Courier New" panose="02070309020205020404" pitchFamily="49" charset="0"/>
              <a:buChar char="o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3pPr>
            <a:lvl4pPr marL="1600200" indent="-228600">
              <a:spcBef>
                <a:spcPct val="20000"/>
              </a:spcBef>
              <a:buFont typeface="Courier New" panose="02070309020205020404" pitchFamily="49" charset="0"/>
              <a:buChar char="o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9pPr>
          </a:lstStyle>
          <a:p>
            <a:pPr algn="ctr">
              <a:spcBef>
                <a:spcPct val="0"/>
              </a:spcBef>
              <a:buNone/>
            </a:pPr>
            <a:r>
              <a:rPr lang="uk-UA" sz="20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Забезпечує кафедра географії та менеджменту туризму</a:t>
            </a:r>
            <a:endParaRPr lang="uk-UA" altLang="ru-RU" sz="2000" b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Объект 16">
            <a:extLst>
              <a:ext uri="{FF2B5EF4-FFF2-40B4-BE49-F238E27FC236}">
                <a16:creationId xmlns="" xmlns:a16="http://schemas.microsoft.com/office/drawing/2014/main" id="{F412843D-8596-AAFA-3EDB-D21E44BC061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70830" y="3388557"/>
            <a:ext cx="3991906" cy="3428183"/>
          </a:xfrm>
        </p:spPr>
        <p:txBody>
          <a:bodyPr>
            <a:normAutofit/>
          </a:bodyPr>
          <a:lstStyle/>
          <a:p>
            <a:pPr algn="just">
              <a:lnSpc>
                <a:spcPct val="11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uk-UA" sz="1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сайті кафедри </a:t>
            </a:r>
            <a:r>
              <a:rPr lang="uk-UA" sz="14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наявна</a:t>
            </a:r>
            <a:r>
              <a:rPr lang="uk-UA" sz="1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рубрика «Навчання», яка містить інформацію про: </a:t>
            </a:r>
          </a:p>
          <a:p>
            <a:pPr algn="just">
              <a:lnSpc>
                <a:spcPct val="110000"/>
              </a:lnSpc>
              <a:spcBef>
                <a:spcPts val="0"/>
              </a:spcBef>
              <a:buFontTx/>
              <a:buChar char="-"/>
            </a:pPr>
            <a:r>
              <a:rPr lang="uk-UA" sz="1400" b="1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силабуси</a:t>
            </a:r>
            <a:r>
              <a:rPr lang="uk-UA" sz="14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навчальних дисциплін </a:t>
            </a:r>
            <a:r>
              <a:rPr lang="uk-UA" sz="14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(для обов’язкових та вибіркових) </a:t>
            </a:r>
            <a:r>
              <a:rPr lang="uk-UA" sz="1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відповідно до вимог за встановленим зразком;</a:t>
            </a:r>
          </a:p>
          <a:p>
            <a:pPr algn="just">
              <a:lnSpc>
                <a:spcPct val="110000"/>
              </a:lnSpc>
              <a:spcBef>
                <a:spcPts val="0"/>
              </a:spcBef>
              <a:buFontTx/>
              <a:buChar char="-"/>
            </a:pPr>
            <a:r>
              <a:rPr lang="uk-UA" sz="14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робочі програми </a:t>
            </a:r>
            <a:r>
              <a:rPr lang="uk-UA" sz="1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всіх навчальних дисциплін  згідно з ОП та навчальним планом </a:t>
            </a:r>
            <a:r>
              <a:rPr lang="uk-UA" sz="14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(з переліком основних складових).  </a:t>
            </a:r>
            <a:endParaRPr lang="uk-UA" sz="14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just">
              <a:lnSpc>
                <a:spcPct val="120000"/>
              </a:lnSpc>
              <a:spcAft>
                <a:spcPts val="800"/>
              </a:spcAft>
              <a:buNone/>
            </a:pPr>
            <a:endParaRPr lang="ru-RU" sz="5600" b="1" kern="1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  <a:buFont typeface="Wingdings" panose="05000000000000000000" pitchFamily="2" charset="2"/>
              <a:buChar char="ü"/>
            </a:pPr>
            <a:endParaRPr lang="uk-UA" sz="5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Овал 20">
            <a:extLst>
              <a:ext uri="{FF2B5EF4-FFF2-40B4-BE49-F238E27FC236}">
                <a16:creationId xmlns="" xmlns:a16="http://schemas.microsoft.com/office/drawing/2014/main" id="{B4D01873-DEE3-F7C7-6C30-47E4D746DE71}"/>
              </a:ext>
            </a:extLst>
          </p:cNvPr>
          <p:cNvSpPr/>
          <p:nvPr/>
        </p:nvSpPr>
        <p:spPr>
          <a:xfrm>
            <a:off x="1259632" y="2093787"/>
            <a:ext cx="3165306" cy="1011955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000" b="1" dirty="0">
                <a:solidFill>
                  <a:srgbClr val="66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Позитивні сторони</a:t>
            </a:r>
            <a:endParaRPr lang="ru-RU" sz="2000" b="1" dirty="0">
              <a:solidFill>
                <a:srgbClr val="66003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Овал 21">
            <a:extLst>
              <a:ext uri="{FF2B5EF4-FFF2-40B4-BE49-F238E27FC236}">
                <a16:creationId xmlns="" xmlns:a16="http://schemas.microsoft.com/office/drawing/2014/main" id="{A27F0323-F652-A7A6-2087-31A21760B26F}"/>
              </a:ext>
            </a:extLst>
          </p:cNvPr>
          <p:cNvSpPr/>
          <p:nvPr/>
        </p:nvSpPr>
        <p:spPr>
          <a:xfrm>
            <a:off x="5868144" y="1954829"/>
            <a:ext cx="2805266" cy="1168537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000" b="1" dirty="0">
                <a:solidFill>
                  <a:srgbClr val="66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Рекомендації щодо удосконалення</a:t>
            </a:r>
            <a:endParaRPr lang="ru-RU" sz="2000" b="1" dirty="0">
              <a:solidFill>
                <a:srgbClr val="66003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="" xmlns:a16="http://schemas.microsoft.com/office/drawing/2014/main" id="{FA75A155-C67E-2AE2-5147-A37FFF3B6733}"/>
              </a:ext>
            </a:extLst>
          </p:cNvPr>
          <p:cNvSpPr txBox="1"/>
          <p:nvPr/>
        </p:nvSpPr>
        <p:spPr>
          <a:xfrm>
            <a:off x="4788024" y="3573016"/>
            <a:ext cx="4245426" cy="18158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uk-UA" sz="1400" b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переглянути і розвантажити  окремі </a:t>
            </a:r>
            <a:r>
              <a:rPr lang="uk-UA" sz="1400" b="1" i="1" dirty="0" err="1" smtClean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силабуси</a:t>
            </a:r>
            <a:r>
              <a:rPr lang="uk-UA" sz="1400" b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uk-UA" sz="1400" b="1" dirty="0">
                <a:latin typeface="Times New Roman" panose="02020603050405020304" pitchFamily="18" charset="0"/>
                <a:ea typeface="Calibri" panose="020F0502020204030204" pitchFamily="34" charset="0"/>
              </a:rPr>
              <a:t>вибіркових навчальних </a:t>
            </a:r>
            <a:r>
              <a:rPr lang="uk-UA" sz="1400" b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дисциплін, які повністю </a:t>
            </a:r>
            <a:r>
              <a:rPr lang="uk-UA" sz="1400" b="1" i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дублюють зміст робочої програми навчальної дисципліни</a:t>
            </a:r>
            <a:r>
              <a:rPr lang="uk-UA" sz="1400" b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;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uk-UA" sz="1400" b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в окремих робочих програмах </a:t>
            </a:r>
            <a:r>
              <a:rPr lang="uk-UA" sz="1400" b="1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вилучити застарілу </a:t>
            </a:r>
            <a:r>
              <a:rPr lang="uk-UA" sz="1400" b="1" kern="1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літературу та </a:t>
            </a:r>
            <a:r>
              <a:rPr lang="uk-UA" sz="1400" b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доповнити елементами, важливими для інформації студенту.</a:t>
            </a:r>
            <a:r>
              <a:rPr lang="uk-UA" sz="1400" b="1" kern="1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endParaRPr lang="uk-UA" sz="1400" b="1" kern="1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6" name="Рисунок 5">
            <a:extLst>
              <a:ext uri="{FF2B5EF4-FFF2-40B4-BE49-F238E27FC236}">
                <a16:creationId xmlns="" xmlns:a16="http://schemas.microsoft.com/office/drawing/2014/main" id="{C1A7991D-FCAB-6CAB-6147-69910F31DFE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812360" y="635500"/>
            <a:ext cx="1371080" cy="769887"/>
          </a:xfrm>
          <a:prstGeom prst="rect">
            <a:avLst/>
          </a:prstGeom>
        </p:spPr>
      </p:pic>
      <p:sp>
        <p:nvSpPr>
          <p:cNvPr id="13" name="_s115735">
            <a:extLst>
              <a:ext uri="{FF2B5EF4-FFF2-40B4-BE49-F238E27FC236}">
                <a16:creationId xmlns="" xmlns:a16="http://schemas.microsoft.com/office/drawing/2014/main" id="{9E25EE72-E52A-07DB-8D9D-D20A6FF8F42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7704" y="1100037"/>
            <a:ext cx="5904656" cy="589601"/>
          </a:xfrm>
          <a:prstGeom prst="roundRect">
            <a:avLst>
              <a:gd name="adj" fmla="val 50000"/>
            </a:avLst>
          </a:prstGeom>
          <a:blipFill dpi="0" rotWithShape="1">
            <a:blip r:embed="rId2"/>
            <a:srcRect/>
            <a:tile tx="0" ty="0" sx="100000" sy="100000" flip="none" algn="tl"/>
          </a:blip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rgbClr val="7F7F7F"/>
                </a:solidFill>
                <a:latin typeface="Century Gothic" panose="020B0502020202020204" pitchFamily="34" charset="0"/>
              </a:defRPr>
            </a:lvl1pPr>
            <a:lvl2pPr marL="742950" indent="-285750">
              <a:spcBef>
                <a:spcPct val="20000"/>
              </a:spcBef>
              <a:buFont typeface="Courier New" panose="02070309020205020404" pitchFamily="49" charset="0"/>
              <a:buChar char="o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3pPr>
            <a:lvl4pPr marL="1600200" indent="-228600">
              <a:spcBef>
                <a:spcPct val="20000"/>
              </a:spcBef>
              <a:buFont typeface="Courier New" panose="02070309020205020404" pitchFamily="49" charset="0"/>
              <a:buChar char="o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9pPr>
          </a:lstStyle>
          <a:p>
            <a:pPr algn="ctr">
              <a:spcBef>
                <a:spcPct val="0"/>
              </a:spcBef>
              <a:buNone/>
            </a:pPr>
            <a:r>
              <a:rPr lang="uk-UA" altLang="ru-RU" sz="20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Обов'язкові </a:t>
            </a:r>
            <a:r>
              <a:rPr lang="uk-UA" altLang="ru-RU" sz="2000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компоненти ОП – 12</a:t>
            </a:r>
          </a:p>
          <a:p>
            <a:pPr algn="ctr">
              <a:spcBef>
                <a:spcPct val="0"/>
              </a:spcBef>
              <a:buNone/>
            </a:pPr>
            <a:r>
              <a:rPr lang="uk-UA" altLang="ru-RU" sz="2000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Вибіркові компоненти ОП – 13</a:t>
            </a:r>
            <a:endParaRPr lang="uk-UA" altLang="ru-RU" sz="2000" b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97811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 autoUpdateAnimBg="0"/>
      <p:bldP spid="5" grpId="0" animBg="1" autoUpdateAnimBg="0"/>
      <p:bldP spid="13" grpId="0" animBg="1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_s115735"/>
          <p:cNvSpPr>
            <a:spLocks noChangeArrowheads="1"/>
          </p:cNvSpPr>
          <p:nvPr/>
        </p:nvSpPr>
        <p:spPr bwMode="auto">
          <a:xfrm>
            <a:off x="1132158" y="37652"/>
            <a:ext cx="7227029" cy="574288"/>
          </a:xfrm>
          <a:prstGeom prst="roundRect">
            <a:avLst>
              <a:gd name="adj" fmla="val 16667"/>
            </a:avLst>
          </a:prstGeom>
          <a:blipFill dpi="0" rotWithShape="1">
            <a:blip r:embed="rId2"/>
            <a:srcRect/>
            <a:tile tx="0" ty="0" sx="100000" sy="100000" flip="none" algn="tl"/>
          </a:blip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rgbClr val="7F7F7F"/>
                </a:solidFill>
                <a:latin typeface="Century Gothic" panose="020B0502020202020204" pitchFamily="34" charset="0"/>
              </a:defRPr>
            </a:lvl1pPr>
            <a:lvl2pPr marL="742950" indent="-285750">
              <a:spcBef>
                <a:spcPct val="20000"/>
              </a:spcBef>
              <a:buFont typeface="Courier New" panose="02070309020205020404" pitchFamily="49" charset="0"/>
              <a:buChar char="o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3pPr>
            <a:lvl4pPr marL="1600200" indent="-228600">
              <a:spcBef>
                <a:spcPct val="20000"/>
              </a:spcBef>
              <a:buFont typeface="Courier New" panose="02070309020205020404" pitchFamily="49" charset="0"/>
              <a:buChar char="o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2000" b="1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 </a:t>
            </a:r>
            <a:r>
              <a:rPr lang="uk-UA" altLang="ru-RU" sz="2000" b="1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ІНФОРМАТИКА ТА ІНФОРМАЦІЙНІ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uk-UA" altLang="ru-RU" sz="2000" b="1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ТЕХНОЛОГІЇ В ОСВІТІ</a:t>
            </a:r>
          </a:p>
        </p:txBody>
      </p:sp>
      <p:sp>
        <p:nvSpPr>
          <p:cNvPr id="3" name="_s7186">
            <a:extLst>
              <a:ext uri="{FF2B5EF4-FFF2-40B4-BE49-F238E27FC236}">
                <a16:creationId xmlns="" xmlns:a16="http://schemas.microsoft.com/office/drawing/2014/main" id="{B491FA4A-70FA-1F44-E175-8993FF5416D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496" y="27956"/>
            <a:ext cx="508448" cy="464595"/>
          </a:xfrm>
          <a:prstGeom prst="roundRect">
            <a:avLst>
              <a:gd name="adj" fmla="val 16667"/>
            </a:avLst>
          </a:prstGeom>
          <a:blipFill>
            <a:blip r:embed="rId2"/>
            <a:tile tx="0" ty="0" sx="100000" sy="100000" flip="none" algn="tl"/>
          </a:blip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pPr algn="ctr" eaLnBrk="1" hangingPunct="1">
              <a:defRPr/>
            </a:pPr>
            <a:r>
              <a:rPr lang="uk-UA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uk-UA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>
            <a:extLst>
              <a:ext uri="{FF2B5EF4-FFF2-40B4-BE49-F238E27FC236}">
                <a16:creationId xmlns="" xmlns:a16="http://schemas.microsoft.com/office/drawing/2014/main" id="{4B35AF70-CE67-3082-698B-6EF3A8DF5303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098" r="10864"/>
          <a:stretch>
            <a:fillRect/>
          </a:stretch>
        </p:blipFill>
        <p:spPr bwMode="auto">
          <a:xfrm>
            <a:off x="8460433" y="0"/>
            <a:ext cx="683567" cy="702779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_s115735">
            <a:extLst>
              <a:ext uri="{FF2B5EF4-FFF2-40B4-BE49-F238E27FC236}">
                <a16:creationId xmlns="" xmlns:a16="http://schemas.microsoft.com/office/drawing/2014/main" id="{2303AAF6-0524-41A7-537C-8235C2F9961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03647" y="674399"/>
            <a:ext cx="6840761" cy="366686"/>
          </a:xfrm>
          <a:prstGeom prst="roundRect">
            <a:avLst>
              <a:gd name="adj" fmla="val 50000"/>
            </a:avLst>
          </a:prstGeom>
          <a:blipFill dpi="0" rotWithShape="1">
            <a:blip r:embed="rId2"/>
            <a:srcRect/>
            <a:tile tx="0" ty="0" sx="100000" sy="100000" flip="none" algn="tl"/>
          </a:blip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rgbClr val="7F7F7F"/>
                </a:solidFill>
                <a:latin typeface="Century Gothic" panose="020B0502020202020204" pitchFamily="34" charset="0"/>
              </a:defRPr>
            </a:lvl1pPr>
            <a:lvl2pPr marL="742950" indent="-285750">
              <a:spcBef>
                <a:spcPct val="20000"/>
              </a:spcBef>
              <a:buFont typeface="Courier New" panose="02070309020205020404" pitchFamily="49" charset="0"/>
              <a:buChar char="o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3pPr>
            <a:lvl4pPr marL="1600200" indent="-228600">
              <a:spcBef>
                <a:spcPct val="20000"/>
              </a:spcBef>
              <a:buFont typeface="Courier New" panose="02070309020205020404" pitchFamily="49" charset="0"/>
              <a:buChar char="o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9pPr>
          </a:lstStyle>
          <a:p>
            <a:pPr algn="ctr">
              <a:spcBef>
                <a:spcPct val="0"/>
              </a:spcBef>
              <a:buNone/>
            </a:pPr>
            <a:r>
              <a:rPr lang="uk-UA" sz="20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Забезпечує кафедра диференціальних рівнянь</a:t>
            </a:r>
            <a:endParaRPr lang="uk-UA" altLang="ru-RU" sz="2000" b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_s115735">
            <a:extLst>
              <a:ext uri="{FF2B5EF4-FFF2-40B4-BE49-F238E27FC236}">
                <a16:creationId xmlns="" xmlns:a16="http://schemas.microsoft.com/office/drawing/2014/main" id="{4D06D5D3-9D2E-0142-96A0-859A99BB28F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50524" y="1092961"/>
            <a:ext cx="4045418" cy="751431"/>
          </a:xfrm>
          <a:prstGeom prst="roundRect">
            <a:avLst>
              <a:gd name="adj" fmla="val 50000"/>
            </a:avLst>
          </a:prstGeom>
          <a:blipFill dpi="0" rotWithShape="1">
            <a:blip r:embed="rId2"/>
            <a:srcRect/>
            <a:tile tx="0" ty="0" sx="100000" sy="100000" flip="none" algn="tl"/>
          </a:blip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rgbClr val="7F7F7F"/>
                </a:solidFill>
                <a:latin typeface="Century Gothic" panose="020B0502020202020204" pitchFamily="34" charset="0"/>
              </a:defRPr>
            </a:lvl1pPr>
            <a:lvl2pPr marL="742950" indent="-285750">
              <a:spcBef>
                <a:spcPct val="20000"/>
              </a:spcBef>
              <a:buFont typeface="Courier New" panose="02070309020205020404" pitchFamily="49" charset="0"/>
              <a:buChar char="o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3pPr>
            <a:lvl4pPr marL="1600200" indent="-228600">
              <a:spcBef>
                <a:spcPct val="20000"/>
              </a:spcBef>
              <a:buFont typeface="Courier New" panose="02070309020205020404" pitchFamily="49" charset="0"/>
              <a:buChar char="o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9pPr>
          </a:lstStyle>
          <a:p>
            <a:pPr>
              <a:spcBef>
                <a:spcPct val="0"/>
              </a:spcBef>
              <a:buNone/>
            </a:pPr>
            <a:r>
              <a:rPr lang="uk-UA" altLang="ru-RU" sz="2000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Обов'язкові компоненти ОП -11</a:t>
            </a:r>
          </a:p>
          <a:p>
            <a:pPr>
              <a:spcBef>
                <a:spcPct val="0"/>
              </a:spcBef>
              <a:buNone/>
            </a:pPr>
            <a:r>
              <a:rPr lang="uk-UA" altLang="ru-RU" sz="2000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Вибіркові </a:t>
            </a:r>
            <a:r>
              <a:rPr lang="uk-UA" altLang="ru-RU" sz="20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компоненти ОП </a:t>
            </a:r>
            <a:r>
              <a:rPr lang="uk-UA" altLang="ru-RU" sz="2000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- 8</a:t>
            </a:r>
            <a:endParaRPr lang="uk-UA" altLang="ru-RU" sz="2000" b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Объект 16">
            <a:extLst>
              <a:ext uri="{FF2B5EF4-FFF2-40B4-BE49-F238E27FC236}">
                <a16:creationId xmlns="" xmlns:a16="http://schemas.microsoft.com/office/drawing/2014/main" id="{F412843D-8596-AAFA-3EDB-D21E44BC061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43944" y="3428999"/>
            <a:ext cx="4118792" cy="3387741"/>
          </a:xfrm>
        </p:spPr>
        <p:txBody>
          <a:bodyPr>
            <a:normAutofit fontScale="25000" lnSpcReduction="20000"/>
          </a:bodyPr>
          <a:lstStyle/>
          <a:p>
            <a:pPr algn="just">
              <a:lnSpc>
                <a:spcPct val="11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uk-UA" sz="5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5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сайті кафедри </a:t>
            </a:r>
            <a:r>
              <a:rPr lang="uk-UA" sz="5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наявна</a:t>
            </a:r>
            <a:r>
              <a:rPr lang="uk-UA" sz="5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рубрика </a:t>
            </a:r>
            <a:r>
              <a:rPr lang="uk-UA" sz="5600" b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«Студенту», </a:t>
            </a:r>
            <a:r>
              <a:rPr lang="uk-UA" sz="5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яка містить інформацію про: </a:t>
            </a:r>
          </a:p>
          <a:p>
            <a:pPr algn="just">
              <a:lnSpc>
                <a:spcPct val="110000"/>
              </a:lnSpc>
              <a:spcBef>
                <a:spcPts val="0"/>
              </a:spcBef>
              <a:buFontTx/>
              <a:buChar char="-"/>
            </a:pPr>
            <a:r>
              <a:rPr lang="uk-UA" sz="56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силабуси</a:t>
            </a:r>
            <a:r>
              <a:rPr lang="uk-UA" sz="5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навчальних дисциплін </a:t>
            </a:r>
            <a:r>
              <a:rPr lang="uk-UA" sz="56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(для обов’язкових та вибіркових) </a:t>
            </a:r>
            <a:r>
              <a:rPr lang="uk-UA" sz="5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відповідно до вимог за встановленим зразком;</a:t>
            </a:r>
          </a:p>
          <a:p>
            <a:pPr algn="just">
              <a:lnSpc>
                <a:spcPct val="110000"/>
              </a:lnSpc>
              <a:spcBef>
                <a:spcPts val="0"/>
              </a:spcBef>
              <a:buFontTx/>
              <a:buChar char="-"/>
            </a:pPr>
            <a:r>
              <a:rPr lang="uk-UA" sz="5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робочі програми </a:t>
            </a:r>
            <a:r>
              <a:rPr lang="uk-UA" sz="5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всіх навчальних дисциплін  згідно з ОП та навчальним планом </a:t>
            </a:r>
            <a:r>
              <a:rPr lang="uk-UA" sz="56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(з переліком основних складових).  </a:t>
            </a:r>
          </a:p>
          <a:p>
            <a:pPr marL="0" lvl="0" indent="0" algn="just">
              <a:lnSpc>
                <a:spcPct val="120000"/>
              </a:lnSpc>
              <a:spcAft>
                <a:spcPts val="800"/>
              </a:spcAft>
              <a:buNone/>
            </a:pPr>
            <a:endParaRPr lang="ru-RU" sz="9600" b="1" kern="1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endParaRPr lang="uk-UA" sz="56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just">
              <a:lnSpc>
                <a:spcPct val="120000"/>
              </a:lnSpc>
              <a:spcAft>
                <a:spcPts val="800"/>
              </a:spcAft>
              <a:buNone/>
            </a:pPr>
            <a:endParaRPr lang="ru-RU" sz="9600" b="1" kern="1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  <a:buFont typeface="Wingdings" panose="05000000000000000000" pitchFamily="2" charset="2"/>
              <a:buChar char="ü"/>
            </a:pPr>
            <a:endParaRPr lang="ru-RU" sz="6400" b="1" kern="100" dirty="0">
              <a:solidFill>
                <a:srgbClr val="00B0F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20000"/>
              </a:lnSpc>
              <a:buFont typeface="Wingdings" panose="05000000000000000000" pitchFamily="2" charset="2"/>
              <a:buChar char="ü"/>
            </a:pPr>
            <a:r>
              <a:rPr lang="uk-UA" sz="6400" b="1" kern="100" dirty="0" smtClean="0">
                <a:solidFill>
                  <a:srgbClr val="00B0F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endParaRPr lang="ru-RU" sz="5600" b="1" kern="100" dirty="0">
              <a:solidFill>
                <a:srgbClr val="00B0F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  <a:buFont typeface="Wingdings" panose="05000000000000000000" pitchFamily="2" charset="2"/>
              <a:buChar char="ü"/>
            </a:pPr>
            <a:endParaRPr lang="uk-UA" sz="5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Овал 20">
            <a:extLst>
              <a:ext uri="{FF2B5EF4-FFF2-40B4-BE49-F238E27FC236}">
                <a16:creationId xmlns="" xmlns:a16="http://schemas.microsoft.com/office/drawing/2014/main" id="{B4D01873-DEE3-F7C7-6C30-47E4D746DE71}"/>
              </a:ext>
            </a:extLst>
          </p:cNvPr>
          <p:cNvSpPr/>
          <p:nvPr/>
        </p:nvSpPr>
        <p:spPr>
          <a:xfrm>
            <a:off x="1314435" y="1989101"/>
            <a:ext cx="3165306" cy="1011955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000" b="1" dirty="0">
                <a:solidFill>
                  <a:srgbClr val="66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Позитивні сторони</a:t>
            </a:r>
            <a:endParaRPr lang="ru-RU" sz="2000" b="1" dirty="0">
              <a:solidFill>
                <a:srgbClr val="66003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Овал 21">
            <a:extLst>
              <a:ext uri="{FF2B5EF4-FFF2-40B4-BE49-F238E27FC236}">
                <a16:creationId xmlns="" xmlns:a16="http://schemas.microsoft.com/office/drawing/2014/main" id="{A27F0323-F652-A7A6-2087-31A21760B26F}"/>
              </a:ext>
            </a:extLst>
          </p:cNvPr>
          <p:cNvSpPr/>
          <p:nvPr/>
        </p:nvSpPr>
        <p:spPr>
          <a:xfrm>
            <a:off x="5895942" y="1579129"/>
            <a:ext cx="3165306" cy="1254754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000" b="1" dirty="0">
                <a:solidFill>
                  <a:srgbClr val="66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Рекомендації щодо удосконалення</a:t>
            </a:r>
            <a:endParaRPr lang="ru-RU" sz="2000" b="1" dirty="0">
              <a:solidFill>
                <a:srgbClr val="66003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="" xmlns:a16="http://schemas.microsoft.com/office/drawing/2014/main" id="{FA75A155-C67E-2AE2-5147-A37FFF3B6733}"/>
              </a:ext>
            </a:extLst>
          </p:cNvPr>
          <p:cNvSpPr txBox="1"/>
          <p:nvPr/>
        </p:nvSpPr>
        <p:spPr>
          <a:xfrm>
            <a:off x="5054898" y="2833882"/>
            <a:ext cx="3991906" cy="39782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 algn="just">
              <a:lnSpc>
                <a:spcPct val="107000"/>
              </a:lnSpc>
              <a:buFont typeface="Wingdings" panose="05000000000000000000" pitchFamily="2" charset="2"/>
              <a:buChar char="ü"/>
            </a:pPr>
            <a:endParaRPr lang="uk-UA" sz="1400" b="1" kern="100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</a:pPr>
            <a:r>
              <a:rPr lang="uk-UA" sz="1400" b="1" kern="1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marL="285750" indent="-285750" algn="just">
              <a:lnSpc>
                <a:spcPct val="107000"/>
              </a:lnSpc>
              <a:buFont typeface="Wingdings" panose="05000000000000000000" pitchFamily="2" charset="2"/>
              <a:buChar char="ü"/>
            </a:pPr>
            <a:r>
              <a:rPr lang="uk-UA" sz="1400" b="1" kern="1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 робочих програмах, в яких зазначено</a:t>
            </a:r>
            <a:r>
              <a:rPr lang="uk-UA" sz="1400" b="1" kern="1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5,6 </a:t>
            </a:r>
            <a:r>
              <a:rPr lang="uk-UA" sz="1400" b="1" kern="1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курс, семестр: 9,10,11 змінити на 1,2 курс та 1,2,3 семестр;</a:t>
            </a:r>
          </a:p>
          <a:p>
            <a:pPr marL="285750" indent="-285750" algn="just">
              <a:lnSpc>
                <a:spcPct val="107000"/>
              </a:lnSpc>
              <a:buFont typeface="Wingdings" panose="05000000000000000000" pitchFamily="2" charset="2"/>
              <a:buChar char="ü"/>
            </a:pPr>
            <a:r>
              <a:rPr lang="uk-UA" sz="1400" b="1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</a:t>
            </a:r>
            <a:r>
              <a:rPr lang="uk-UA" sz="1400" b="1" kern="1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оповнити в окремих ОК  питання до тем лекційних занять; перелік завдань до самостійної роботи та вилучити застарілу літературу.</a:t>
            </a:r>
            <a:endParaRPr lang="uk-UA" sz="1400" b="1" kern="1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lnSpc>
                <a:spcPct val="107000"/>
              </a:lnSpc>
              <a:buFont typeface="Wingdings" panose="05000000000000000000" pitchFamily="2" charset="2"/>
              <a:buChar char="ü"/>
            </a:pPr>
            <a:endParaRPr lang="uk-UA" sz="1400" b="1" kern="100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lnSpc>
                <a:spcPct val="107000"/>
              </a:lnSpc>
              <a:buFont typeface="Wingdings" panose="05000000000000000000" pitchFamily="2" charset="2"/>
              <a:buChar char="ü"/>
            </a:pPr>
            <a:endParaRPr lang="uk-UA" sz="1600" b="1" kern="1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lnSpc>
                <a:spcPct val="107000"/>
              </a:lnSpc>
              <a:buFont typeface="Wingdings" panose="05000000000000000000" pitchFamily="2" charset="2"/>
              <a:buChar char="ü"/>
            </a:pPr>
            <a:endParaRPr lang="uk-UA" sz="1600" b="1" kern="100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lnSpc>
                <a:spcPct val="107000"/>
              </a:lnSpc>
              <a:buFont typeface="Wingdings" panose="05000000000000000000" pitchFamily="2" charset="2"/>
              <a:buChar char="ü"/>
            </a:pPr>
            <a:endParaRPr lang="ru-RU" sz="1600" b="1" kern="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lvl="0" indent="-285750" algn="just">
              <a:lnSpc>
                <a:spcPct val="107000"/>
              </a:lnSpc>
              <a:buFont typeface="Wingdings" panose="05000000000000000000" pitchFamily="2" charset="2"/>
              <a:buChar char="ü"/>
            </a:pPr>
            <a:endParaRPr lang="uk-UA" sz="1600" b="1" kern="1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lvl="0" indent="-285750" algn="just">
              <a:lnSpc>
                <a:spcPct val="107000"/>
              </a:lnSpc>
              <a:buFont typeface="Wingdings" panose="05000000000000000000" pitchFamily="2" charset="2"/>
              <a:buChar char="ü"/>
            </a:pPr>
            <a:endParaRPr lang="uk-UA" sz="1600" b="1" kern="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lvl="0" indent="-285750" algn="just">
              <a:lnSpc>
                <a:spcPct val="107000"/>
              </a:lnSpc>
              <a:buFont typeface="Wingdings" panose="05000000000000000000" pitchFamily="2" charset="2"/>
              <a:buChar char="ü"/>
            </a:pPr>
            <a:endParaRPr lang="uk-UA" sz="1600" b="1" kern="100" dirty="0" smtClean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244408" y="636379"/>
            <a:ext cx="927117" cy="8802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752353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 autoUpdateAnimBg="0"/>
      <p:bldP spid="5" grpId="0" animBg="1" autoUpdateAnimBg="0"/>
      <p:bldP spid="11" grpId="0" animBg="1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Таблица 8">
            <a:extLst>
              <a:ext uri="{FF2B5EF4-FFF2-40B4-BE49-F238E27FC236}">
                <a16:creationId xmlns:a16="http://schemas.microsoft.com/office/drawing/2014/main" xmlns="" id="{34314AF6-F65B-95AF-B0DA-5EBBC0FCE4B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43515278"/>
              </p:ext>
            </p:extLst>
          </p:nvPr>
        </p:nvGraphicFramePr>
        <p:xfrm>
          <a:off x="899592" y="1196752"/>
          <a:ext cx="7488832" cy="345531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46678">
                  <a:extLst>
                    <a:ext uri="{9D8B030D-6E8A-4147-A177-3AD203B41FA5}">
                      <a16:colId xmlns:a16="http://schemas.microsoft.com/office/drawing/2014/main" xmlns="" val="1697376881"/>
                    </a:ext>
                  </a:extLst>
                </a:gridCol>
                <a:gridCol w="7142154">
                  <a:extLst>
                    <a:ext uri="{9D8B030D-6E8A-4147-A177-3AD203B41FA5}">
                      <a16:colId xmlns:a16="http://schemas.microsoft.com/office/drawing/2014/main" xmlns="" val="553439702"/>
                    </a:ext>
                  </a:extLst>
                </a:gridCol>
              </a:tblGrid>
              <a:tr h="288032"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1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1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з/п</a:t>
                      </a:r>
                      <a:endParaRPr lang="ru-RU" sz="11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algn="l">
                        <a:lnSpc>
                          <a:spcPct val="100000"/>
                        </a:lnSpc>
                      </a:pPr>
                      <a:endParaRPr lang="uk-UA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860" marR="19860" marT="0" marB="0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uk-UA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860" marR="19860" marT="0" marB="0"/>
                </a:tc>
                <a:extLst>
                  <a:ext uri="{0D108BD9-81ED-4DB2-BD59-A6C34878D82A}">
                    <a16:rowId xmlns:a16="http://schemas.microsoft.com/office/drawing/2014/main" xmlns="" val="761251324"/>
                  </a:ext>
                </a:extLst>
              </a:tr>
              <a:tr h="994008"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</a:pPr>
                      <a:r>
                        <a:rPr lang="uk-UA" sz="1200" b="1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1.</a:t>
                      </a:r>
                      <a:endParaRPr lang="ru-RU" sz="1200" b="1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860" marR="19860" marT="0" marB="0" anchor="ctr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uk-UA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Фаховим комісіям кафедр, гарантам ОП,</a:t>
                      </a:r>
                      <a:r>
                        <a:rPr lang="uk-UA" sz="16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завідувачам кафедр обговорити зауваження, рекомендації та виробити процедури щодо удосконалення РПНД.</a:t>
                      </a:r>
                    </a:p>
                    <a:p>
                      <a:pPr algn="just"/>
                      <a:r>
                        <a:rPr lang="uk-UA" sz="16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ru-RU" sz="1600" i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860" marR="19860" marT="0" marB="0" anchor="ctr"/>
                </a:tc>
                <a:extLst>
                  <a:ext uri="{0D108BD9-81ED-4DB2-BD59-A6C34878D82A}">
                    <a16:rowId xmlns:a16="http://schemas.microsoft.com/office/drawing/2014/main" xmlns="" val="3526640848"/>
                  </a:ext>
                </a:extLst>
              </a:tr>
              <a:tr h="832779"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</a:pPr>
                      <a:r>
                        <a:rPr lang="uk-UA" sz="1200" b="1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marL="0" algn="ctr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uk-UA" sz="1200" b="1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2. </a:t>
                      </a:r>
                      <a:endParaRPr lang="ru-RU" sz="1200" b="1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860" marR="19860" marT="0" marB="0" anchor="ctr"/>
                </a:tc>
                <a:tc>
                  <a:txBody>
                    <a:bodyPr/>
                    <a:lstStyle/>
                    <a:p>
                      <a:pPr marL="0" marR="0" lvl="0" indent="0" algn="just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Оприлюднити</a:t>
                      </a:r>
                      <a:r>
                        <a:rPr lang="uk-UA" sz="16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РПНД на сайті кафедр для доступу</a:t>
                      </a:r>
                      <a:r>
                        <a:rPr lang="uk-UA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здобувачам</a:t>
                      </a:r>
                      <a:r>
                        <a:rPr lang="uk-UA" sz="16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вищої освіти.</a:t>
                      </a:r>
                      <a:endParaRPr lang="ru-RU" sz="1600" i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860" marR="19860" marT="0" marB="0" anchor="ctr"/>
                </a:tc>
                <a:extLst>
                  <a:ext uri="{0D108BD9-81ED-4DB2-BD59-A6C34878D82A}">
                    <a16:rowId xmlns:a16="http://schemas.microsoft.com/office/drawing/2014/main" xmlns="" val="732058127"/>
                  </a:ext>
                </a:extLst>
              </a:tr>
              <a:tr h="1110371"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</a:pPr>
                      <a:r>
                        <a:rPr lang="uk-UA" sz="1200" b="1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marL="0" algn="ctr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uk-UA" sz="1200" b="1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3. </a:t>
                      </a:r>
                      <a:endParaRPr lang="ru-RU" sz="1200" b="1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860" marR="19860" marT="0" marB="0"/>
                </a:tc>
                <a:tc>
                  <a:txBody>
                    <a:bodyPr/>
                    <a:lstStyle/>
                    <a:p>
                      <a:pPr marL="0" marR="0" lvl="0" indent="0" algn="just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Заслухати</a:t>
                      </a:r>
                      <a:r>
                        <a:rPr lang="uk-UA" sz="16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результати про удосконалення РПНД на засіданнях методичних радах факультетів /навчально-наукових інститутів.</a:t>
                      </a:r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860" marR="19860" marT="0" marB="0" anchor="ctr"/>
                </a:tc>
                <a:extLst>
                  <a:ext uri="{0D108BD9-81ED-4DB2-BD59-A6C34878D82A}">
                    <a16:rowId xmlns:a16="http://schemas.microsoft.com/office/drawing/2014/main" xmlns="" val="497894331"/>
                  </a:ext>
                </a:extLst>
              </a:tr>
            </a:tbl>
          </a:graphicData>
        </a:graphic>
      </p:graphicFrame>
      <p:pic>
        <p:nvPicPr>
          <p:cNvPr id="5" name="Рисунок 4">
            <a:extLst>
              <a:ext uri="{FF2B5EF4-FFF2-40B4-BE49-F238E27FC236}">
                <a16:creationId xmlns:a16="http://schemas.microsoft.com/office/drawing/2014/main" xmlns="" id="{4B35AF70-CE67-3082-698B-6EF3A8DF530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098" r="10864"/>
          <a:stretch>
            <a:fillRect/>
          </a:stretch>
        </p:blipFill>
        <p:spPr bwMode="auto">
          <a:xfrm>
            <a:off x="8157540" y="116632"/>
            <a:ext cx="878956" cy="864096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xmlns="" id="{A9117D93-52BF-618C-0926-E4D1C7CF754F}"/>
              </a:ext>
            </a:extLst>
          </p:cNvPr>
          <p:cNvSpPr/>
          <p:nvPr/>
        </p:nvSpPr>
        <p:spPr>
          <a:xfrm>
            <a:off x="1835696" y="188640"/>
            <a:ext cx="6120680" cy="50405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uk-UA" sz="1600" b="1" kern="10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УЗАГАЛЬНЕНІ </a:t>
            </a:r>
            <a:r>
              <a:rPr lang="uk-UA" sz="1600" b="1" kern="10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РЕКОМЕНДАЦІЇ </a:t>
            </a:r>
            <a:r>
              <a:rPr lang="uk-UA" sz="1600" b="1" kern="10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ЩОДО УДОСКОНАЛЕННЯ</a:t>
            </a:r>
            <a:endParaRPr lang="uk-UA" sz="1600" b="1" kern="100" dirty="0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7381465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647252"/>
      </a:dk2>
      <a:lt2>
        <a:srgbClr val="EAE8CF"/>
      </a:lt2>
      <a:accent1>
        <a:srgbClr val="E78712"/>
      </a:accent1>
      <a:accent2>
        <a:srgbClr val="B73C26"/>
      </a:accent2>
      <a:accent3>
        <a:srgbClr val="865331"/>
      </a:accent3>
      <a:accent4>
        <a:srgbClr val="B38648"/>
      </a:accent4>
      <a:accent5>
        <a:srgbClr val="BBB473"/>
      </a:accent5>
      <a:accent6>
        <a:srgbClr val="849276"/>
      </a:accent6>
      <a:hlink>
        <a:srgbClr val="FDAB2A"/>
      </a:hlink>
      <a:folHlink>
        <a:srgbClr val="CCB182"/>
      </a:folHlink>
    </a:clrScheme>
    <a:fontScheme name="Легкий дым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54F6613E-5ED7-40ED-90A8-F639BE712C0E}"/>
    </a:ext>
  </a:ext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8415</TotalTime>
  <Words>292</Words>
  <Application>Microsoft Office PowerPoint</Application>
  <PresentationFormat>Екран (4:3)</PresentationFormat>
  <Paragraphs>51</Paragraphs>
  <Slides>4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4</vt:i4>
      </vt:variant>
    </vt:vector>
  </HeadingPairs>
  <TitlesOfParts>
    <vt:vector size="11" baseType="lpstr">
      <vt:lpstr>Arial</vt:lpstr>
      <vt:lpstr>Calibri</vt:lpstr>
      <vt:lpstr>Century Gothic</vt:lpstr>
      <vt:lpstr>Times New Roman</vt:lpstr>
      <vt:lpstr>Wingdings</vt:lpstr>
      <vt:lpstr>Wingdings 3</vt:lpstr>
      <vt:lpstr>Легкий дым</vt:lpstr>
      <vt:lpstr>Про якість навчально-методичного забезпечення силабусів / робочих програм начальних дисциплін  освітньо-професійних програм другого (магістерського) рівня  вищої освіти</vt:lpstr>
      <vt:lpstr>Презентація PowerPoint</vt:lpstr>
      <vt:lpstr>Презентація PowerPoint</vt:lpstr>
      <vt:lpstr>Презентація PowerPoint</vt:lpstr>
    </vt:vector>
  </TitlesOfParts>
  <Company>LMD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Вчена рада  2010</dc:title>
  <dc:creator>UZvER</dc:creator>
  <cp:lastModifiedBy>Admin</cp:lastModifiedBy>
  <cp:revision>1308</cp:revision>
  <cp:lastPrinted>2024-09-25T09:08:21Z</cp:lastPrinted>
  <dcterms:created xsi:type="dcterms:W3CDTF">2010-08-26T09:10:43Z</dcterms:created>
  <dcterms:modified xsi:type="dcterms:W3CDTF">2024-09-30T06:42:50Z</dcterms:modified>
</cp:coreProperties>
</file>