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bookmarkIdSeed="4">
  <p:sldMasterIdLst>
    <p:sldMasterId id="2147483922" r:id="rId1"/>
  </p:sldMasterIdLst>
  <p:notesMasterIdLst>
    <p:notesMasterId r:id="rId9"/>
  </p:notesMasterIdLst>
  <p:handoutMasterIdLst>
    <p:handoutMasterId r:id="rId10"/>
  </p:handoutMasterIdLst>
  <p:sldIdLst>
    <p:sldId id="481" r:id="rId2"/>
    <p:sldId id="479" r:id="rId3"/>
    <p:sldId id="480" r:id="rId4"/>
    <p:sldId id="484" r:id="rId5"/>
    <p:sldId id="482" r:id="rId6"/>
    <p:sldId id="483" r:id="rId7"/>
    <p:sldId id="485" r:id="rId8"/>
  </p:sldIdLst>
  <p:sldSz cx="9144000" cy="6858000" type="screen4x3"/>
  <p:notesSz cx="6735763" cy="986948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08">
          <p15:clr>
            <a:srgbClr val="A4A3A4"/>
          </p15:clr>
        </p15:guide>
        <p15:guide id="2" pos="212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00"/>
    <a:srgbClr val="FF9999"/>
    <a:srgbClr val="00FF00"/>
    <a:srgbClr val="CCCC00"/>
    <a:srgbClr val="6600CC"/>
    <a:srgbClr val="FF9966"/>
    <a:srgbClr val="990000"/>
    <a:srgbClr val="993300"/>
    <a:srgbClr val="660033"/>
    <a:srgbClr val="CC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284E427A-3D55-4303-BF80-6455036E1DE7}" styleName="Стиль из темы 1 - акцент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08FB837D-C827-4EFA-A057-4D05807E0F7C}" styleName="Стиль из темы 1 - акцент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2A488322-F2BA-4B5B-9748-0D474271808F}" styleName="Средний стиль 3 - акцент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912C8C85-51F0-491E-9774-3900AFEF0FD7}" styleName="Светлый стиль 2 - акцент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10A1B5D5-9B99-4C35-A422-299274C87663}" styleName="Средний стиль 1 - акцент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306799F8-075E-4A3A-A7F6-7FBC6576F1A4}" styleName="Стиль из темы 2 - акцент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69C7853C-536D-4A76-A0AE-DD22124D55A5}" styleName="Стиль из темы 1 - акцент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7DF18680-E054-41AD-8BC1-D1AEF772440D}" styleName="Средний стиль 2 —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35758FB7-9AC5-4552-8A53-C91805E547FA}" styleName="Стиль из темы 1 - акцент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93296810-A885-4BE3-A3E7-6D5BEEA58F35}" styleName="Средний стиль 2 —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664" autoAdjust="0"/>
    <p:restoredTop sz="94246" autoAdjust="0"/>
  </p:normalViewPr>
  <p:slideViewPr>
    <p:cSldViewPr>
      <p:cViewPr varScale="1">
        <p:scale>
          <a:sx n="89" d="100"/>
          <a:sy n="89" d="100"/>
        </p:scale>
        <p:origin x="1421" y="7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46" d="100"/>
          <a:sy n="46" d="100"/>
        </p:scale>
        <p:origin x="-2776" y="-80"/>
      </p:cViewPr>
      <p:guideLst>
        <p:guide orient="horz" pos="3108"/>
        <p:guide pos="212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1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 b="0">
                <a:solidFill>
                  <a:schemeClr val="tx1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7510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14763" y="0"/>
            <a:ext cx="2919412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>
                <a:solidFill>
                  <a:schemeClr val="tx1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7510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74188"/>
            <a:ext cx="2919413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 b="0">
                <a:solidFill>
                  <a:schemeClr val="tx1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7510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14763" y="9374188"/>
            <a:ext cx="2919412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>
                <a:solidFill>
                  <a:schemeClr val="tx1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B3E65E70-37A7-49B1-B911-891FEF5D61E8}" type="slidenum">
              <a:rPr lang="ru-RU"/>
              <a:pPr>
                <a:defRPr/>
              </a:pPr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9370296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 b="0">
                <a:solidFill>
                  <a:schemeClr val="tx1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14763" y="0"/>
            <a:ext cx="2919412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>
                <a:solidFill>
                  <a:schemeClr val="tx1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76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00113" y="739775"/>
            <a:ext cx="4935537" cy="37020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2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3100" y="4687888"/>
            <a:ext cx="5389563" cy="4441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noProof="0"/>
              <a:t>Образец текста</a:t>
            </a:r>
          </a:p>
          <a:p>
            <a:pPr lvl="1"/>
            <a:r>
              <a:rPr lang="ru-RU" noProof="0"/>
              <a:t>Второй уровень</a:t>
            </a:r>
          </a:p>
          <a:p>
            <a:pPr lvl="2"/>
            <a:r>
              <a:rPr lang="ru-RU" noProof="0"/>
              <a:t>Третий уровень</a:t>
            </a:r>
          </a:p>
          <a:p>
            <a:pPr lvl="3"/>
            <a:r>
              <a:rPr lang="ru-RU" noProof="0"/>
              <a:t>Четвертый уровень</a:t>
            </a:r>
          </a:p>
          <a:p>
            <a:pPr lvl="4"/>
            <a:r>
              <a:rPr lang="ru-RU" noProof="0"/>
              <a:t>Пятый уровень</a:t>
            </a:r>
          </a:p>
        </p:txBody>
      </p:sp>
      <p:sp>
        <p:nvSpPr>
          <p:cNvPr id="92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74188"/>
            <a:ext cx="2919413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 b="0">
                <a:solidFill>
                  <a:schemeClr val="tx1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2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14763" y="9374188"/>
            <a:ext cx="2919412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>
                <a:solidFill>
                  <a:schemeClr val="tx1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352FA66C-C03E-4D0C-8403-398F9CA8F7CF}" type="slidenum">
              <a:rPr lang="ru-RU"/>
              <a:pPr>
                <a:defRPr/>
              </a:pPr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2303560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2416" y="2514601"/>
            <a:ext cx="6600451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2416" y="4777380"/>
            <a:ext cx="6600451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Freeform 8"/>
          <p:cNvSpPr/>
          <p:nvPr/>
        </p:nvSpPr>
        <p:spPr bwMode="auto">
          <a:xfrm>
            <a:off x="-31719" y="4321158"/>
            <a:ext cx="1395473" cy="781781"/>
          </a:xfrm>
          <a:custGeom>
            <a:avLst/>
            <a:gdLst/>
            <a:ahLst/>
            <a:cxnLst/>
            <a:rect l="l" t="t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23334" y="4529541"/>
            <a:ext cx="584978" cy="365125"/>
          </a:xfrm>
        </p:spPr>
        <p:txBody>
          <a:bodyPr/>
          <a:lstStyle/>
          <a:p>
            <a:pPr>
              <a:defRPr/>
            </a:pPr>
            <a:fld id="{E447C8EE-D17D-41DC-8635-191F79576C61}" type="slidenum">
              <a:rPr lang="ru-RU" smtClean="0"/>
              <a:pPr>
                <a:defRPr/>
              </a:pPr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2080714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609600"/>
            <a:ext cx="6591985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pPr>
              <a:defRPr/>
            </a:pPr>
            <a:fld id="{5F9F9F07-9700-482E-97C4-29D09D8D3334}" type="slidenum">
              <a:rPr lang="ru-RU" smtClean="0"/>
              <a:pPr>
                <a:defRPr/>
              </a:pPr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4531556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15972" y="3505200"/>
            <a:ext cx="5653888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19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pPr>
              <a:defRPr/>
            </a:pPr>
            <a:fld id="{5F9F9F07-9700-482E-97C4-29D09D8D3334}" type="slidenum">
              <a:rPr lang="ru-RU" smtClean="0"/>
              <a:pPr>
                <a:defRPr/>
              </a:pPr>
              <a:t>‹№›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13511769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438401"/>
            <a:ext cx="6591985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pPr>
              <a:defRPr/>
            </a:pPr>
            <a:fld id="{5F9F9F07-9700-482E-97C4-29D09D8D3334}" type="slidenum">
              <a:rPr lang="ru-RU" smtClean="0"/>
              <a:pPr>
                <a:defRPr/>
              </a:pPr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5989306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688292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688292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2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pPr>
              <a:defRPr/>
            </a:pPr>
            <a:fld id="{5F9F9F07-9700-482E-97C4-29D09D8D3334}" type="slidenum">
              <a:rPr lang="ru-RU" smtClean="0"/>
              <a:pPr>
                <a:defRPr/>
              </a:pPr>
              <a:t>‹№›</a:t>
            </a:fld>
            <a:endParaRPr lang="ru-RU"/>
          </a:p>
        </p:txBody>
      </p:sp>
      <p:sp>
        <p:nvSpPr>
          <p:cNvPr id="11" name="TextBox 10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1713989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6" y="627407"/>
            <a:ext cx="6591984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591985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pPr>
              <a:defRPr/>
            </a:pPr>
            <a:fld id="{5F9F9F07-9700-482E-97C4-29D09D8D3334}" type="slidenum">
              <a:rPr lang="ru-RU" smtClean="0"/>
              <a:pPr>
                <a:defRPr/>
              </a:pPr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8806575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88DC3A8-7E8F-4101-9E66-3E285E46B053}" type="slidenum">
              <a:rPr lang="ru-RU" smtClean="0"/>
              <a:pPr>
                <a:defRPr/>
              </a:pPr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5025130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8535" y="627406"/>
            <a:ext cx="1656132" cy="5283817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42416" y="627406"/>
            <a:ext cx="4716348" cy="5283817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29C9D15-1EBE-4826-8B66-EF0659A68582}" type="slidenum">
              <a:rPr lang="ru-RU" smtClean="0"/>
              <a:pPr>
                <a:defRPr/>
              </a:pPr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1831937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128089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2133600"/>
            <a:ext cx="6591985" cy="377762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4B71387-B710-4054-9CE2-89BC26E1C3B4}" type="slidenum">
              <a:rPr lang="ru-RU" smtClean="0"/>
              <a:pPr>
                <a:defRPr/>
              </a:pPr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5957008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074562"/>
            <a:ext cx="6591985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3581400"/>
            <a:ext cx="659198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pPr>
              <a:defRPr/>
            </a:pPr>
            <a:fld id="{6F2D5846-9D59-4808-8E23-CAC30B55CC85}" type="slidenum">
              <a:rPr lang="ru-RU" smtClean="0"/>
              <a:pPr>
                <a:defRPr/>
              </a:pPr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6448660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2416" y="2136706"/>
            <a:ext cx="3197531" cy="376739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7307" y="2136706"/>
            <a:ext cx="3197093" cy="376739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pPr>
              <a:defRPr/>
            </a:pPr>
            <a:fld id="{FFCE9F4C-19B1-48D7-A215-4D914C63B64B}" type="slidenum">
              <a:rPr lang="ru-RU" smtClean="0"/>
              <a:pPr>
                <a:defRPr/>
              </a:pPr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333463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5352" y="2226626"/>
            <a:ext cx="287459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2415" y="2802888"/>
            <a:ext cx="3197532" cy="3105703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6154" y="2223398"/>
            <a:ext cx="28732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33715" y="2799660"/>
            <a:ext cx="3195680" cy="3105703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pPr>
              <a:defRPr/>
            </a:pPr>
            <a:fld id="{87EF3F9C-2A53-49B1-965E-62DFBF4AFA6C}" type="slidenum">
              <a:rPr lang="ru-RU" smtClean="0"/>
              <a:pPr>
                <a:defRPr/>
              </a:pPr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4864755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66703D6-20A0-4CF1-A00F-5D4E8BAD4106}" type="slidenum">
              <a:rPr lang="ru-RU" smtClean="0"/>
              <a:pPr>
                <a:defRPr/>
              </a:pPr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9881506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4A00B42-2BEA-4A94-9544-8EF328126730}" type="slidenum">
              <a:rPr lang="ru-RU" smtClean="0"/>
              <a:pPr>
                <a:defRPr/>
              </a:pPr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037532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46088"/>
            <a:ext cx="2629584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3494" y="446089"/>
            <a:ext cx="3790906" cy="5414963"/>
          </a:xfrm>
        </p:spPr>
        <p:txBody>
          <a:bodyPr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1598613"/>
            <a:ext cx="2629584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623FD00-1DC6-43ED-89D3-CA8D8DE94774}" type="slidenum">
              <a:rPr lang="ru-RU" smtClean="0"/>
              <a:pPr>
                <a:defRPr/>
              </a:pPr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301351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800600"/>
            <a:ext cx="6591985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2415" y="634965"/>
            <a:ext cx="6591985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367338"/>
            <a:ext cx="6591985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pPr>
              <a:defRPr/>
            </a:pPr>
            <a:fld id="{82768E3B-E2D6-4198-9CAA-679C0DC0CEF6}" type="slidenum">
              <a:rPr lang="ru-RU" smtClean="0"/>
              <a:pPr>
                <a:defRPr/>
              </a:pPr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5430380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/>
          <p:cNvGrpSpPr/>
          <p:nvPr/>
        </p:nvGrpSpPr>
        <p:grpSpPr>
          <a:xfrm>
            <a:off x="1" y="228600"/>
            <a:ext cx="1981200" cy="6638628"/>
            <a:chOff x="2487613" y="285750"/>
            <a:chExt cx="2428875" cy="5654676"/>
          </a:xfrm>
        </p:grpSpPr>
        <p:sp>
          <p:nvSpPr>
            <p:cNvPr id="37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8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9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0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1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2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3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4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5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6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7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8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49" name="Group 48"/>
          <p:cNvGrpSpPr/>
          <p:nvPr/>
        </p:nvGrpSpPr>
        <p:grpSpPr>
          <a:xfrm>
            <a:off x="20421" y="204"/>
            <a:ext cx="1952272" cy="6853049"/>
            <a:chOff x="6627813" y="195650"/>
            <a:chExt cx="1952625" cy="5678101"/>
          </a:xfrm>
        </p:grpSpPr>
        <p:sp>
          <p:nvSpPr>
            <p:cNvPr id="50" name="Freeform 27"/>
            <p:cNvSpPr/>
            <p:nvPr/>
          </p:nvSpPr>
          <p:spPr bwMode="auto">
            <a:xfrm>
              <a:off x="6627813" y="195650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1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2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3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4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5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6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7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8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9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0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1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62" name="Rectangle 61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2133600"/>
            <a:ext cx="6591985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72400" y="6135089"/>
            <a:ext cx="766380" cy="3701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2415" y="6135809"/>
            <a:ext cx="57164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11228" y="787783"/>
            <a:ext cx="58497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pPr>
              <a:defRPr/>
            </a:pPr>
            <a:fld id="{5F9F9F07-9700-482E-97C4-29D09D8D3334}" type="slidenum">
              <a:rPr lang="ru-RU" smtClean="0"/>
              <a:pPr>
                <a:defRPr/>
              </a:pPr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292878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23" r:id="rId1"/>
    <p:sldLayoutId id="2147483924" r:id="rId2"/>
    <p:sldLayoutId id="2147483925" r:id="rId3"/>
    <p:sldLayoutId id="2147483926" r:id="rId4"/>
    <p:sldLayoutId id="2147483927" r:id="rId5"/>
    <p:sldLayoutId id="2147483928" r:id="rId6"/>
    <p:sldLayoutId id="2147483929" r:id="rId7"/>
    <p:sldLayoutId id="2147483930" r:id="rId8"/>
    <p:sldLayoutId id="2147483931" r:id="rId9"/>
    <p:sldLayoutId id="2147483932" r:id="rId10"/>
    <p:sldLayoutId id="2147483933" r:id="rId11"/>
    <p:sldLayoutId id="2147483934" r:id="rId12"/>
    <p:sldLayoutId id="2147483935" r:id="rId13"/>
    <p:sldLayoutId id="2147483936" r:id="rId14"/>
    <p:sldLayoutId id="2147483937" r:id="rId15"/>
    <p:sldLayoutId id="2147483938" r:id="rId16"/>
  </p:sldLayoutIdLst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3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79512" y="2420888"/>
            <a:ext cx="8856984" cy="3456384"/>
          </a:xfrm>
        </p:spPr>
        <p:txBody>
          <a:bodyPr>
            <a:normAutofit/>
          </a:bodyPr>
          <a:lstStyle/>
          <a:p>
            <a:pPr algn="ctr"/>
            <a:r>
              <a:rPr lang="uk-UA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Про якість навчально-методичного забезпечення </a:t>
            </a:r>
            <a:r>
              <a:rPr lang="uk-UA" sz="4400" b="1" i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практики</a:t>
            </a:r>
            <a:r>
              <a:rPr lang="uk-UA" b="1" i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освітньо-професійної програми другого (магістерського) рівня </a:t>
            </a:r>
            <a:br>
              <a:rPr lang="uk-UA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вищої освіти</a:t>
            </a:r>
            <a:endParaRPr lang="uk-UA" b="1" dirty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xmlns="" id="{4B35AF70-CE67-3082-698B-6EF3A8DF530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098" r="10864"/>
          <a:stretch>
            <a:fillRect/>
          </a:stretch>
        </p:blipFill>
        <p:spPr bwMode="auto">
          <a:xfrm>
            <a:off x="7164288" y="188640"/>
            <a:ext cx="1763687" cy="181325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75584722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_s115735"/>
          <p:cNvSpPr>
            <a:spLocks noChangeArrowheads="1"/>
          </p:cNvSpPr>
          <p:nvPr/>
        </p:nvSpPr>
        <p:spPr bwMode="auto">
          <a:xfrm>
            <a:off x="801355" y="46400"/>
            <a:ext cx="7227029" cy="488874"/>
          </a:xfrm>
          <a:prstGeom prst="roundRect">
            <a:avLst>
              <a:gd name="adj" fmla="val 16667"/>
            </a:avLst>
          </a:prstGeom>
          <a:blipFill dpi="0" rotWithShape="1">
            <a:blip r:embed="rId2"/>
            <a:srcRect/>
            <a:tile tx="0" ty="0" sx="100000" sy="100000" flip="none" algn="tl"/>
          </a:blip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rgbClr val="7F7F7F"/>
                </a:solidFill>
                <a:latin typeface="Century Gothic" panose="020B0502020202020204" pitchFamily="34" charset="0"/>
              </a:defRPr>
            </a:lvl1pPr>
            <a:lvl2pPr marL="742950" indent="-285750">
              <a:spcBef>
                <a:spcPct val="20000"/>
              </a:spcBef>
              <a:buFont typeface="Courier New" panose="02070309020205020404" pitchFamily="49" charset="0"/>
              <a:buChar char="o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3pPr>
            <a:lvl4pPr marL="1600200" indent="-228600">
              <a:spcBef>
                <a:spcPct val="20000"/>
              </a:spcBef>
              <a:buFont typeface="Courier New" panose="02070309020205020404" pitchFamily="49" charset="0"/>
              <a:buChar char="o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sz="2800" b="1" dirty="0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НАСКРІЗНА ПРОГРАМА ПРАКТИК</a:t>
            </a:r>
            <a:endParaRPr lang="uk-UA" altLang="ru-RU" sz="2000" b="1" dirty="0">
              <a:solidFill>
                <a:schemeClr val="accent3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_s7186">
            <a:extLst>
              <a:ext uri="{FF2B5EF4-FFF2-40B4-BE49-F238E27FC236}">
                <a16:creationId xmlns:a16="http://schemas.microsoft.com/office/drawing/2014/main" xmlns="" id="{B491FA4A-70FA-1F44-E175-8993FF5416D8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4573"/>
            <a:ext cx="508448" cy="464595"/>
          </a:xfrm>
          <a:prstGeom prst="roundRect">
            <a:avLst>
              <a:gd name="adj" fmla="val 16667"/>
            </a:avLst>
          </a:prstGeom>
          <a:blipFill>
            <a:blip r:embed="rId2"/>
            <a:tile tx="0" ty="0" sx="100000" sy="100000" flip="none" algn="tl"/>
          </a:blip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pPr algn="ctr" eaLnBrk="1" hangingPunct="1">
              <a:defRPr/>
            </a:pPr>
            <a:r>
              <a:rPr lang="uk-UA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</a:t>
            </a:r>
          </a:p>
        </p:txBody>
      </p:sp>
      <p:graphicFrame>
        <p:nvGraphicFramePr>
          <p:cNvPr id="7" name="Таблица 6">
            <a:extLst>
              <a:ext uri="{FF2B5EF4-FFF2-40B4-BE49-F238E27FC236}">
                <a16:creationId xmlns:a16="http://schemas.microsoft.com/office/drawing/2014/main" xmlns="" id="{D2DB6676-2496-0756-D698-13144C622F8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55269105"/>
              </p:ext>
            </p:extLst>
          </p:nvPr>
        </p:nvGraphicFramePr>
        <p:xfrm>
          <a:off x="1475656" y="826333"/>
          <a:ext cx="7400464" cy="563706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63912">
                  <a:extLst>
                    <a:ext uri="{9D8B030D-6E8A-4147-A177-3AD203B41FA5}">
                      <a16:colId xmlns:a16="http://schemas.microsoft.com/office/drawing/2014/main" xmlns="" val="3698516439"/>
                    </a:ext>
                  </a:extLst>
                </a:gridCol>
                <a:gridCol w="6736552">
                  <a:extLst>
                    <a:ext uri="{9D8B030D-6E8A-4147-A177-3AD203B41FA5}">
                      <a16:colId xmlns:a16="http://schemas.microsoft.com/office/drawing/2014/main" xmlns="" val="951109259"/>
                    </a:ext>
                  </a:extLst>
                </a:gridCol>
              </a:tblGrid>
              <a:tr h="25053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600" kern="0" dirty="0">
                          <a:effectLst/>
                        </a:rPr>
                        <a:t>1</a:t>
                      </a:r>
                      <a:endParaRPr lang="ru-RU" sz="16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486" marR="34486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600" b="1" kern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Вступ</a:t>
                      </a:r>
                      <a:endParaRPr lang="ru-RU" sz="1600" b="1" kern="1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486" marR="34486" marT="0" marB="0" anchor="b"/>
                </a:tc>
                <a:extLst>
                  <a:ext uri="{0D108BD9-81ED-4DB2-BD59-A6C34878D82A}">
                    <a16:rowId xmlns:a16="http://schemas.microsoft.com/office/drawing/2014/main" xmlns="" val="3156454069"/>
                  </a:ext>
                </a:extLst>
              </a:tr>
              <a:tr h="77392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600" kern="0" dirty="0">
                          <a:effectLst/>
                        </a:rPr>
                        <a:t>2</a:t>
                      </a:r>
                      <a:endParaRPr lang="ru-RU" sz="16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486" marR="34486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600" b="1" kern="0" dirty="0" smtClean="0">
                          <a:effectLst/>
                          <a:latin typeface="+mn-lt"/>
                        </a:rPr>
                        <a:t>Мета</a:t>
                      </a:r>
                      <a:r>
                        <a:rPr lang="uk-UA" sz="1600" b="1" kern="0" dirty="0">
                          <a:effectLst/>
                          <a:latin typeface="+mn-lt"/>
                        </a:rPr>
                        <a:t>, завдання практик, компетентності, якими повинен оволодіти здобувач освіти у процесі практик</a:t>
                      </a:r>
                      <a:endParaRPr lang="ru-RU" sz="1600" b="1" kern="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486" marR="34486" marT="0" marB="0" anchor="b"/>
                </a:tc>
                <a:extLst>
                  <a:ext uri="{0D108BD9-81ED-4DB2-BD59-A6C34878D82A}">
                    <a16:rowId xmlns:a16="http://schemas.microsoft.com/office/drawing/2014/main" xmlns="" val="1065005777"/>
                  </a:ext>
                </a:extLst>
              </a:tr>
              <a:tr h="38564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600" kern="0" dirty="0">
                          <a:effectLst/>
                        </a:rPr>
                        <a:t>3</a:t>
                      </a:r>
                      <a:endParaRPr lang="ru-RU" sz="16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486" marR="34486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600" b="1" kern="0" dirty="0" smtClean="0">
                          <a:effectLst/>
                          <a:latin typeface="+mn-lt"/>
                        </a:rPr>
                        <a:t>Види </a:t>
                      </a:r>
                      <a:r>
                        <a:rPr lang="uk-UA" sz="1600" b="1" kern="0" dirty="0">
                          <a:effectLst/>
                          <a:latin typeface="+mn-lt"/>
                        </a:rPr>
                        <a:t>та терміни проходження практик</a:t>
                      </a:r>
                      <a:endParaRPr lang="ru-RU" sz="1600" b="1" kern="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486" marR="34486" marT="0" marB="0" anchor="b"/>
                </a:tc>
                <a:extLst>
                  <a:ext uri="{0D108BD9-81ED-4DB2-BD59-A6C34878D82A}">
                    <a16:rowId xmlns:a16="http://schemas.microsoft.com/office/drawing/2014/main" xmlns="" val="3119216895"/>
                  </a:ext>
                </a:extLst>
              </a:tr>
              <a:tr h="38564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600" kern="0">
                          <a:effectLst/>
                        </a:rPr>
                        <a:t>4</a:t>
                      </a:r>
                      <a:endParaRPr lang="ru-RU" sz="16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486" marR="34486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600" b="1" kern="0" dirty="0" smtClean="0">
                          <a:effectLst/>
                          <a:latin typeface="+mn-lt"/>
                        </a:rPr>
                        <a:t>Орієнтовні </a:t>
                      </a:r>
                      <a:r>
                        <a:rPr lang="uk-UA" sz="1600" b="1" kern="0" dirty="0">
                          <a:effectLst/>
                          <a:latin typeface="+mn-lt"/>
                        </a:rPr>
                        <a:t>бази практик</a:t>
                      </a:r>
                      <a:endParaRPr lang="ru-RU" sz="1600" b="1" kern="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486" marR="34486" marT="0" marB="0" anchor="b"/>
                </a:tc>
                <a:extLst>
                  <a:ext uri="{0D108BD9-81ED-4DB2-BD59-A6C34878D82A}">
                    <a16:rowId xmlns:a16="http://schemas.microsoft.com/office/drawing/2014/main" xmlns="" val="1680128222"/>
                  </a:ext>
                </a:extLst>
              </a:tr>
              <a:tr h="38564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600" kern="0">
                          <a:effectLst/>
                        </a:rPr>
                        <a:t>5</a:t>
                      </a:r>
                      <a:endParaRPr lang="ru-RU" sz="16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486" marR="34486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600" b="1" kern="0" dirty="0">
                          <a:effectLst/>
                          <a:latin typeface="+mn-lt"/>
                        </a:rPr>
                        <a:t>І</a:t>
                      </a:r>
                      <a:r>
                        <a:rPr lang="uk-UA" sz="1600" b="1" kern="0" dirty="0" smtClean="0">
                          <a:effectLst/>
                          <a:latin typeface="+mn-lt"/>
                        </a:rPr>
                        <a:t>нформаційний </a:t>
                      </a:r>
                      <a:r>
                        <a:rPr lang="uk-UA" sz="1600" b="1" kern="0" dirty="0">
                          <a:effectLst/>
                          <a:latin typeface="+mn-lt"/>
                        </a:rPr>
                        <a:t>обсяг практик</a:t>
                      </a:r>
                      <a:endParaRPr lang="ru-RU" sz="1600" b="1" kern="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486" marR="34486" marT="0" marB="0" anchor="b"/>
                </a:tc>
                <a:extLst>
                  <a:ext uri="{0D108BD9-81ED-4DB2-BD59-A6C34878D82A}">
                    <a16:rowId xmlns:a16="http://schemas.microsoft.com/office/drawing/2014/main" xmlns="" val="805917012"/>
                  </a:ext>
                </a:extLst>
              </a:tr>
              <a:tr h="38564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600" kern="0">
                          <a:effectLst/>
                        </a:rPr>
                        <a:t>6</a:t>
                      </a:r>
                      <a:endParaRPr lang="ru-RU" sz="16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486" marR="34486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600" b="1" kern="0" dirty="0">
                          <a:effectLst/>
                          <a:latin typeface="+mn-lt"/>
                        </a:rPr>
                        <a:t>І</a:t>
                      </a:r>
                      <a:r>
                        <a:rPr lang="uk-UA" sz="1600" b="1" kern="0" dirty="0" smtClean="0">
                          <a:effectLst/>
                          <a:latin typeface="+mn-lt"/>
                        </a:rPr>
                        <a:t>ндивідуальні </a:t>
                      </a:r>
                      <a:r>
                        <a:rPr lang="uk-UA" sz="1600" b="1" kern="0" dirty="0">
                          <a:effectLst/>
                          <a:latin typeface="+mn-lt"/>
                        </a:rPr>
                        <a:t>завдання практик</a:t>
                      </a:r>
                      <a:endParaRPr lang="ru-RU" sz="1600" b="1" kern="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486" marR="34486" marT="0" marB="0" anchor="b"/>
                </a:tc>
                <a:extLst>
                  <a:ext uri="{0D108BD9-81ED-4DB2-BD59-A6C34878D82A}">
                    <a16:rowId xmlns:a16="http://schemas.microsoft.com/office/drawing/2014/main" xmlns="" val="3278460281"/>
                  </a:ext>
                </a:extLst>
              </a:tr>
              <a:tr h="38564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600" kern="0">
                          <a:effectLst/>
                        </a:rPr>
                        <a:t>7</a:t>
                      </a:r>
                      <a:endParaRPr lang="ru-RU" sz="16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486" marR="34486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600" b="1" kern="0" dirty="0">
                          <a:effectLst/>
                          <a:latin typeface="+mn-lt"/>
                        </a:rPr>
                        <a:t>Ф</a:t>
                      </a:r>
                      <a:r>
                        <a:rPr lang="uk-UA" sz="1600" b="1" kern="0" dirty="0" smtClean="0">
                          <a:effectLst/>
                          <a:latin typeface="+mn-lt"/>
                        </a:rPr>
                        <a:t>орми </a:t>
                      </a:r>
                      <a:r>
                        <a:rPr lang="uk-UA" sz="1600" b="1" kern="0" dirty="0">
                          <a:effectLst/>
                          <a:latin typeface="+mn-lt"/>
                        </a:rPr>
                        <a:t>і методи контролю</a:t>
                      </a:r>
                      <a:endParaRPr lang="ru-RU" sz="1600" b="1" kern="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486" marR="34486" marT="0" marB="0" anchor="b"/>
                </a:tc>
                <a:extLst>
                  <a:ext uri="{0D108BD9-81ED-4DB2-BD59-A6C34878D82A}">
                    <a16:rowId xmlns:a16="http://schemas.microsoft.com/office/drawing/2014/main" xmlns="" val="1126950027"/>
                  </a:ext>
                </a:extLst>
              </a:tr>
              <a:tr h="26430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600" kern="0">
                          <a:effectLst/>
                        </a:rPr>
                        <a:t>8</a:t>
                      </a:r>
                      <a:endParaRPr lang="ru-RU" sz="16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486" marR="34486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600" b="1" kern="0" dirty="0" smtClean="0">
                          <a:effectLst/>
                          <a:latin typeface="+mn-lt"/>
                        </a:rPr>
                        <a:t>Критерії </a:t>
                      </a:r>
                      <a:r>
                        <a:rPr lang="uk-UA" sz="1600" b="1" kern="0" dirty="0">
                          <a:effectLst/>
                          <a:latin typeface="+mn-lt"/>
                        </a:rPr>
                        <a:t>оцінювання</a:t>
                      </a:r>
                      <a:endParaRPr lang="ru-RU" sz="1600" b="1" kern="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486" marR="34486" marT="0" marB="0" anchor="b"/>
                </a:tc>
                <a:extLst>
                  <a:ext uri="{0D108BD9-81ED-4DB2-BD59-A6C34878D82A}">
                    <a16:rowId xmlns:a16="http://schemas.microsoft.com/office/drawing/2014/main" xmlns="" val="3232799142"/>
                  </a:ext>
                </a:extLst>
              </a:tr>
              <a:tr h="26430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600" kern="0">
                          <a:effectLst/>
                        </a:rPr>
                        <a:t>9</a:t>
                      </a:r>
                      <a:endParaRPr lang="ru-RU" sz="16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486" marR="34486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600" b="1" kern="0" dirty="0" smtClean="0">
                          <a:effectLst/>
                          <a:latin typeface="+mn-lt"/>
                        </a:rPr>
                        <a:t>Підведення </a:t>
                      </a:r>
                      <a:r>
                        <a:rPr lang="uk-UA" sz="1600" b="1" kern="0" dirty="0">
                          <a:effectLst/>
                          <a:latin typeface="+mn-lt"/>
                        </a:rPr>
                        <a:t>підсумків</a:t>
                      </a:r>
                      <a:endParaRPr lang="ru-RU" sz="1600" b="1" kern="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486" marR="34486" marT="0" marB="0" anchor="b"/>
                </a:tc>
                <a:extLst>
                  <a:ext uri="{0D108BD9-81ED-4DB2-BD59-A6C34878D82A}">
                    <a16:rowId xmlns:a16="http://schemas.microsoft.com/office/drawing/2014/main" xmlns="" val="1871351551"/>
                  </a:ext>
                </a:extLst>
              </a:tr>
              <a:tr h="583335">
                <a:tc row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600" kern="0" dirty="0">
                          <a:effectLst/>
                        </a:rPr>
                        <a:t> </a:t>
                      </a:r>
                      <a:endParaRPr lang="ru-RU" sz="1600" kern="1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600" kern="0" dirty="0">
                          <a:effectLst/>
                        </a:rPr>
                        <a:t> </a:t>
                      </a:r>
                      <a:endParaRPr lang="ru-RU" sz="1600" kern="1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600" kern="0" dirty="0">
                          <a:effectLst/>
                        </a:rPr>
                        <a:t> </a:t>
                      </a:r>
                      <a:endParaRPr lang="ru-RU" sz="16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486" marR="34486" marT="0" marB="0" anchor="b"/>
                </a:tc>
                <a:tc>
                  <a:txBody>
                    <a:bodyPr/>
                    <a:lstStyle/>
                    <a:p>
                      <a:pPr marL="285750" indent="-285750" algn="l">
                        <a:lnSpc>
                          <a:spcPct val="107000"/>
                        </a:lnSpc>
                        <a:spcAft>
                          <a:spcPts val="800"/>
                        </a:spcAft>
                        <a:buFont typeface="Wingdings" panose="05000000000000000000" pitchFamily="2" charset="2"/>
                        <a:buChar char="ü"/>
                      </a:pPr>
                      <a:r>
                        <a:rPr lang="uk-UA" sz="1600" b="1" kern="0" dirty="0">
                          <a:effectLst/>
                          <a:latin typeface="+mn-lt"/>
                        </a:rPr>
                        <a:t>схвалюється засіданням випускової кафедри</a:t>
                      </a:r>
                      <a:endParaRPr lang="ru-RU" sz="1600" b="1" kern="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486" marR="34486" marT="0" marB="0" anchor="b"/>
                </a:tc>
                <a:extLst>
                  <a:ext uri="{0D108BD9-81ED-4DB2-BD59-A6C34878D82A}">
                    <a16:rowId xmlns:a16="http://schemas.microsoft.com/office/drawing/2014/main" xmlns="" val="3759441301"/>
                  </a:ext>
                </a:extLst>
              </a:tr>
              <a:tr h="78102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 algn="l">
                        <a:lnSpc>
                          <a:spcPct val="107000"/>
                        </a:lnSpc>
                        <a:spcAft>
                          <a:spcPts val="800"/>
                        </a:spcAft>
                        <a:buFont typeface="Wingdings" panose="05000000000000000000" pitchFamily="2" charset="2"/>
                        <a:buChar char="ü"/>
                      </a:pPr>
                      <a:r>
                        <a:rPr lang="uk-UA" sz="1600" b="1" kern="0" dirty="0">
                          <a:effectLst/>
                          <a:latin typeface="+mn-lt"/>
                        </a:rPr>
                        <a:t>схвалюється навчально-методичною комісією </a:t>
                      </a:r>
                      <a:r>
                        <a:rPr lang="uk-UA" sz="1600" b="1" kern="0" dirty="0" smtClean="0">
                          <a:effectLst/>
                          <a:latin typeface="+mn-lt"/>
                        </a:rPr>
                        <a:t>факультету/навчально-наукового інституту</a:t>
                      </a:r>
                      <a:endParaRPr lang="ru-RU" sz="1600" b="1" kern="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486" marR="34486" marT="0" marB="0" anchor="b"/>
                </a:tc>
                <a:extLst>
                  <a:ext uri="{0D108BD9-81ED-4DB2-BD59-A6C34878D82A}">
                    <a16:rowId xmlns:a16="http://schemas.microsoft.com/office/drawing/2014/main" xmlns="" val="3842961918"/>
                  </a:ext>
                </a:extLst>
              </a:tr>
              <a:tr h="78102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 algn="l">
                        <a:lnSpc>
                          <a:spcPct val="107000"/>
                        </a:lnSpc>
                        <a:spcAft>
                          <a:spcPts val="800"/>
                        </a:spcAft>
                        <a:buFont typeface="Wingdings" panose="05000000000000000000" pitchFamily="2" charset="2"/>
                        <a:buChar char="ü"/>
                      </a:pPr>
                      <a:r>
                        <a:rPr lang="uk-UA" sz="1600" b="1" kern="0" dirty="0">
                          <a:effectLst/>
                          <a:latin typeface="+mn-lt"/>
                        </a:rPr>
                        <a:t>затверджується Вченою радою факультету </a:t>
                      </a:r>
                      <a:r>
                        <a:rPr lang="uk-UA" sz="1600" b="1" kern="0" dirty="0" smtClean="0">
                          <a:effectLst/>
                          <a:latin typeface="+mn-lt"/>
                        </a:rPr>
                        <a:t>/навчально-наукового інституту</a:t>
                      </a:r>
                      <a:endParaRPr lang="ru-RU" sz="1600" b="1" kern="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486" marR="34486" marT="0" marB="0" anchor="b"/>
                </a:tc>
                <a:extLst>
                  <a:ext uri="{0D108BD9-81ED-4DB2-BD59-A6C34878D82A}">
                    <a16:rowId xmlns:a16="http://schemas.microsoft.com/office/drawing/2014/main" xmlns="" val="1183811275"/>
                  </a:ext>
                </a:extLst>
              </a:tr>
            </a:tbl>
          </a:graphicData>
        </a:graphic>
      </p:graphicFrame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4B35AF70-CE67-3082-698B-6EF3A8DF5303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098" r="10864"/>
          <a:stretch>
            <a:fillRect/>
          </a:stretch>
        </p:blipFill>
        <p:spPr bwMode="auto">
          <a:xfrm>
            <a:off x="8460433" y="0"/>
            <a:ext cx="683567" cy="70277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41752353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_s115735"/>
          <p:cNvSpPr>
            <a:spLocks noChangeArrowheads="1"/>
          </p:cNvSpPr>
          <p:nvPr/>
        </p:nvSpPr>
        <p:spPr bwMode="auto">
          <a:xfrm>
            <a:off x="833983" y="93844"/>
            <a:ext cx="7050386" cy="488874"/>
          </a:xfrm>
          <a:prstGeom prst="roundRect">
            <a:avLst>
              <a:gd name="adj" fmla="val 16667"/>
            </a:avLst>
          </a:prstGeom>
          <a:blipFill dpi="0" rotWithShape="1">
            <a:blip r:embed="rId2"/>
            <a:srcRect/>
            <a:tile tx="0" ty="0" sx="100000" sy="100000" flip="none" algn="tl"/>
          </a:blip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rgbClr val="7F7F7F"/>
                </a:solidFill>
                <a:latin typeface="Century Gothic" panose="020B0502020202020204" pitchFamily="34" charset="0"/>
              </a:defRPr>
            </a:lvl1pPr>
            <a:lvl2pPr marL="742950" indent="-285750">
              <a:spcBef>
                <a:spcPct val="20000"/>
              </a:spcBef>
              <a:buFont typeface="Courier New" panose="02070309020205020404" pitchFamily="49" charset="0"/>
              <a:buChar char="o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3pPr>
            <a:lvl4pPr marL="1600200" indent="-228600">
              <a:spcBef>
                <a:spcPct val="20000"/>
              </a:spcBef>
              <a:buFont typeface="Courier New" panose="02070309020205020404" pitchFamily="49" charset="0"/>
              <a:buChar char="o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РОБОЧА ПРОГРАМА ПРАКТИКИ </a:t>
            </a:r>
            <a:endParaRPr lang="uk-UA" altLang="ru-RU" sz="20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_s7186">
            <a:extLst>
              <a:ext uri="{FF2B5EF4-FFF2-40B4-BE49-F238E27FC236}">
                <a16:creationId xmlns:a16="http://schemas.microsoft.com/office/drawing/2014/main" xmlns="" id="{B491FA4A-70FA-1F44-E175-8993FF5416D8}"/>
              </a:ext>
            </a:extLst>
          </p:cNvPr>
          <p:cNvSpPr>
            <a:spLocks noChangeArrowheads="1"/>
          </p:cNvSpPr>
          <p:nvPr/>
        </p:nvSpPr>
        <p:spPr bwMode="auto">
          <a:xfrm>
            <a:off x="-31635" y="0"/>
            <a:ext cx="508448" cy="464595"/>
          </a:xfrm>
          <a:prstGeom prst="roundRect">
            <a:avLst>
              <a:gd name="adj" fmla="val 16667"/>
            </a:avLst>
          </a:prstGeom>
          <a:blipFill>
            <a:blip r:embed="rId2"/>
            <a:tile tx="0" ty="0" sx="100000" sy="100000" flip="none" algn="tl"/>
          </a:blip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pPr algn="ctr" eaLnBrk="1" hangingPunct="1">
              <a:defRPr/>
            </a:pPr>
            <a:r>
              <a:rPr lang="uk-UA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</a:t>
            </a:r>
          </a:p>
        </p:txBody>
      </p:sp>
      <p:graphicFrame>
        <p:nvGraphicFramePr>
          <p:cNvPr id="7" name="Таблица 6">
            <a:extLst>
              <a:ext uri="{FF2B5EF4-FFF2-40B4-BE49-F238E27FC236}">
                <a16:creationId xmlns:a16="http://schemas.microsoft.com/office/drawing/2014/main" xmlns="" id="{D2DB6676-2496-0756-D698-13144C622F8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29848343"/>
              </p:ext>
            </p:extLst>
          </p:nvPr>
        </p:nvGraphicFramePr>
        <p:xfrm>
          <a:off x="1475656" y="721047"/>
          <a:ext cx="7493224" cy="586429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72234">
                  <a:extLst>
                    <a:ext uri="{9D8B030D-6E8A-4147-A177-3AD203B41FA5}">
                      <a16:colId xmlns:a16="http://schemas.microsoft.com/office/drawing/2014/main" xmlns="" val="3698516439"/>
                    </a:ext>
                  </a:extLst>
                </a:gridCol>
                <a:gridCol w="6820990">
                  <a:extLst>
                    <a:ext uri="{9D8B030D-6E8A-4147-A177-3AD203B41FA5}">
                      <a16:colId xmlns:a16="http://schemas.microsoft.com/office/drawing/2014/main" xmlns="" val="951109259"/>
                    </a:ext>
                  </a:extLst>
                </a:gridCol>
              </a:tblGrid>
              <a:tr h="26271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600" kern="0" dirty="0">
                          <a:effectLst/>
                        </a:rPr>
                        <a:t>1</a:t>
                      </a:r>
                      <a:endParaRPr lang="ru-RU" sz="16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486" marR="34486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600" i="0" kern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Вступ</a:t>
                      </a:r>
                      <a:endParaRPr lang="ru-RU" sz="1600" i="0" kern="1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486" marR="34486" marT="0" marB="0" anchor="b"/>
                </a:tc>
                <a:extLst>
                  <a:ext uri="{0D108BD9-81ED-4DB2-BD59-A6C34878D82A}">
                    <a16:rowId xmlns:a16="http://schemas.microsoft.com/office/drawing/2014/main" xmlns="" val="3156454069"/>
                  </a:ext>
                </a:extLst>
              </a:tr>
              <a:tr h="69684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600" kern="0" dirty="0">
                          <a:effectLst/>
                        </a:rPr>
                        <a:t>2</a:t>
                      </a:r>
                      <a:endParaRPr lang="ru-RU" sz="16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486" marR="34486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600" b="1" kern="0" dirty="0" smtClean="0">
                          <a:effectLst/>
                          <a:latin typeface="+mn-lt"/>
                        </a:rPr>
                        <a:t>Мета</a:t>
                      </a:r>
                      <a:r>
                        <a:rPr lang="uk-UA" sz="1600" b="1" kern="0" dirty="0">
                          <a:effectLst/>
                          <a:latin typeface="+mn-lt"/>
                        </a:rPr>
                        <a:t>, завдання практик, компетентності, якими повинен оволодіти здобувач освіти у процесі практик</a:t>
                      </a:r>
                      <a:endParaRPr lang="ru-RU" sz="1600" b="1" kern="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486" marR="34486" marT="0" marB="0" anchor="b"/>
                </a:tc>
                <a:extLst>
                  <a:ext uri="{0D108BD9-81ED-4DB2-BD59-A6C34878D82A}">
                    <a16:rowId xmlns:a16="http://schemas.microsoft.com/office/drawing/2014/main" xmlns="" val="1065005777"/>
                  </a:ext>
                </a:extLst>
              </a:tr>
              <a:tr h="34724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600" kern="0">
                          <a:effectLst/>
                        </a:rPr>
                        <a:t>3</a:t>
                      </a:r>
                      <a:endParaRPr lang="ru-RU" sz="16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486" marR="34486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600" b="1" kern="0" dirty="0" smtClean="0">
                          <a:effectLst/>
                          <a:latin typeface="+mn-lt"/>
                        </a:rPr>
                        <a:t>Інформаційний </a:t>
                      </a:r>
                      <a:r>
                        <a:rPr lang="uk-UA" sz="1600" b="1" kern="0" dirty="0">
                          <a:effectLst/>
                          <a:latin typeface="+mn-lt"/>
                        </a:rPr>
                        <a:t>обсяг практики</a:t>
                      </a:r>
                      <a:endParaRPr lang="ru-RU" sz="1600" b="1" kern="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486" marR="34486" marT="0" marB="0" anchor="b"/>
                </a:tc>
                <a:extLst>
                  <a:ext uri="{0D108BD9-81ED-4DB2-BD59-A6C34878D82A}">
                    <a16:rowId xmlns:a16="http://schemas.microsoft.com/office/drawing/2014/main" xmlns="" val="3119216895"/>
                  </a:ext>
                </a:extLst>
              </a:tr>
              <a:tr h="34724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600" kern="0">
                          <a:effectLst/>
                        </a:rPr>
                        <a:t>4</a:t>
                      </a:r>
                      <a:endParaRPr lang="ru-RU" sz="16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486" marR="34486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600" b="1" kern="0" dirty="0" smtClean="0">
                          <a:effectLst/>
                          <a:latin typeface="+mn-lt"/>
                        </a:rPr>
                        <a:t>Орієнтовні </a:t>
                      </a:r>
                      <a:r>
                        <a:rPr lang="uk-UA" sz="1600" b="1" kern="0" dirty="0">
                          <a:effectLst/>
                          <a:latin typeface="+mn-lt"/>
                        </a:rPr>
                        <a:t>бази практики</a:t>
                      </a:r>
                      <a:endParaRPr lang="ru-RU" sz="1600" b="1" kern="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486" marR="34486" marT="0" marB="0" anchor="b"/>
                </a:tc>
                <a:extLst>
                  <a:ext uri="{0D108BD9-81ED-4DB2-BD59-A6C34878D82A}">
                    <a16:rowId xmlns:a16="http://schemas.microsoft.com/office/drawing/2014/main" xmlns="" val="1680128222"/>
                  </a:ext>
                </a:extLst>
              </a:tr>
              <a:tr h="51530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600" kern="0">
                          <a:effectLst/>
                        </a:rPr>
                        <a:t>5</a:t>
                      </a:r>
                      <a:endParaRPr lang="ru-RU" sz="16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486" marR="34486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600" b="1" kern="0" noProof="0" dirty="0" smtClean="0">
                          <a:effectLst/>
                          <a:latin typeface="+mn-lt"/>
                        </a:rPr>
                        <a:t>Права </a:t>
                      </a:r>
                      <a:r>
                        <a:rPr lang="uk-UA" sz="1600" b="1" kern="0" noProof="0" dirty="0">
                          <a:effectLst/>
                          <a:latin typeface="+mn-lt"/>
                        </a:rPr>
                        <a:t>і обов'язки (керівника практики від кафедри, від бази практики, практикантів</a:t>
                      </a:r>
                      <a:r>
                        <a:rPr lang="ru-RU" sz="1600" b="1" kern="0" dirty="0">
                          <a:effectLst/>
                          <a:latin typeface="+mn-lt"/>
                        </a:rPr>
                        <a:t>)</a:t>
                      </a:r>
                      <a:endParaRPr lang="ru-RU" sz="1600" b="1" kern="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486" marR="34486" marT="0" marB="0" anchor="b"/>
                </a:tc>
                <a:extLst>
                  <a:ext uri="{0D108BD9-81ED-4DB2-BD59-A6C34878D82A}">
                    <a16:rowId xmlns:a16="http://schemas.microsoft.com/office/drawing/2014/main" xmlns="" val="805917012"/>
                  </a:ext>
                </a:extLst>
              </a:tr>
              <a:tr h="34724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600" kern="0">
                          <a:effectLst/>
                        </a:rPr>
                        <a:t>6</a:t>
                      </a:r>
                      <a:endParaRPr lang="ru-RU" sz="16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486" marR="34486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600" b="1" kern="0" dirty="0" smtClean="0">
                          <a:effectLst/>
                          <a:latin typeface="+mn-lt"/>
                        </a:rPr>
                        <a:t>Терміни </a:t>
                      </a:r>
                      <a:r>
                        <a:rPr lang="uk-UA" sz="1600" b="1" kern="0" dirty="0">
                          <a:effectLst/>
                          <a:latin typeface="+mn-lt"/>
                        </a:rPr>
                        <a:t>оформлення звітної документації та підведення підсумків</a:t>
                      </a:r>
                      <a:endParaRPr lang="ru-RU" sz="1600" b="1" kern="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486" marR="34486" marT="0" marB="0" anchor="b"/>
                </a:tc>
                <a:extLst>
                  <a:ext uri="{0D108BD9-81ED-4DB2-BD59-A6C34878D82A}">
                    <a16:rowId xmlns:a16="http://schemas.microsoft.com/office/drawing/2014/main" xmlns="" val="3278460281"/>
                  </a:ext>
                </a:extLst>
              </a:tr>
              <a:tr h="34724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600" kern="0">
                          <a:effectLst/>
                        </a:rPr>
                        <a:t>7</a:t>
                      </a:r>
                      <a:endParaRPr lang="ru-RU" sz="16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486" marR="34486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600" b="1" kern="0" dirty="0" smtClean="0">
                          <a:effectLst/>
                          <a:latin typeface="+mn-lt"/>
                        </a:rPr>
                        <a:t>Форми </a:t>
                      </a:r>
                      <a:r>
                        <a:rPr lang="uk-UA" sz="1600" b="1" kern="0" dirty="0">
                          <a:effectLst/>
                          <a:latin typeface="+mn-lt"/>
                        </a:rPr>
                        <a:t>і методи контролю</a:t>
                      </a:r>
                      <a:endParaRPr lang="ru-RU" sz="1600" b="1" kern="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486" marR="34486" marT="0" marB="0" anchor="b"/>
                </a:tc>
                <a:extLst>
                  <a:ext uri="{0D108BD9-81ED-4DB2-BD59-A6C34878D82A}">
                    <a16:rowId xmlns:a16="http://schemas.microsoft.com/office/drawing/2014/main" xmlns="" val="1126950027"/>
                  </a:ext>
                </a:extLst>
              </a:tr>
              <a:tr h="25765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600" kern="0">
                          <a:effectLst/>
                        </a:rPr>
                        <a:t>8</a:t>
                      </a:r>
                      <a:endParaRPr lang="ru-RU" sz="16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486" marR="34486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600" b="1" kern="0" dirty="0" smtClean="0">
                          <a:effectLst/>
                          <a:latin typeface="+mn-lt"/>
                        </a:rPr>
                        <a:t>Критерії </a:t>
                      </a:r>
                      <a:r>
                        <a:rPr lang="uk-UA" sz="1600" b="1" kern="0" dirty="0">
                          <a:effectLst/>
                          <a:latin typeface="+mn-lt"/>
                        </a:rPr>
                        <a:t>оцінювання</a:t>
                      </a:r>
                      <a:endParaRPr lang="ru-RU" sz="1600" b="1" kern="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486" marR="34486" marT="0" marB="0" anchor="b"/>
                </a:tc>
                <a:extLst>
                  <a:ext uri="{0D108BD9-81ED-4DB2-BD59-A6C34878D82A}">
                    <a16:rowId xmlns:a16="http://schemas.microsoft.com/office/drawing/2014/main" xmlns="" val="3232799142"/>
                  </a:ext>
                </a:extLst>
              </a:tr>
              <a:tr h="25765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600" kern="0" dirty="0">
                          <a:effectLst/>
                        </a:rPr>
                        <a:t>9</a:t>
                      </a:r>
                      <a:endParaRPr lang="ru-RU" sz="16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486" marR="34486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600" b="1" kern="100" noProof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Методичні </a:t>
                      </a:r>
                      <a:r>
                        <a:rPr lang="uk-UA" sz="1600" b="1" kern="100" noProof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рекомендації</a:t>
                      </a:r>
                    </a:p>
                  </a:txBody>
                  <a:tcPr marL="34486" marR="34486" marT="0" marB="0" anchor="b"/>
                </a:tc>
                <a:extLst>
                  <a:ext uri="{0D108BD9-81ED-4DB2-BD59-A6C34878D82A}">
                    <a16:rowId xmlns:a16="http://schemas.microsoft.com/office/drawing/2014/main" xmlns="" val="1871351551"/>
                  </a:ext>
                </a:extLst>
              </a:tr>
              <a:tr h="365751">
                <a:tc>
                  <a:txBody>
                    <a:bodyPr/>
                    <a:lstStyle/>
                    <a:p>
                      <a:pPr algn="ctr"/>
                      <a:r>
                        <a:rPr lang="uk-UA" sz="16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</a:t>
                      </a:r>
                      <a:endParaRPr lang="ru-RU" dirty="0"/>
                    </a:p>
                  </a:txBody>
                  <a:tcPr marL="34486" marR="34486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600" b="1" kern="100" noProof="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Рекомендована </a:t>
                      </a:r>
                      <a:r>
                        <a:rPr lang="uk-UA" sz="1600" b="1" kern="100" noProof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література</a:t>
                      </a:r>
                    </a:p>
                  </a:txBody>
                  <a:tcPr marL="34486" marR="34486" marT="0" marB="0" anchor="b"/>
                </a:tc>
                <a:extLst>
                  <a:ext uri="{0D108BD9-81ED-4DB2-BD59-A6C34878D82A}">
                    <a16:rowId xmlns:a16="http://schemas.microsoft.com/office/drawing/2014/main" xmlns="" val="1475099101"/>
                  </a:ext>
                </a:extLst>
              </a:tr>
              <a:tr h="525242">
                <a:tc row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600" kern="0" dirty="0">
                          <a:effectLst/>
                        </a:rPr>
                        <a:t> </a:t>
                      </a:r>
                      <a:endParaRPr lang="ru-RU" sz="1600" kern="1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600" kern="0" dirty="0">
                          <a:effectLst/>
                        </a:rPr>
                        <a:t> </a:t>
                      </a:r>
                      <a:endParaRPr lang="ru-RU" sz="1600" kern="1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600" kern="0" dirty="0">
                          <a:effectLst/>
                        </a:rPr>
                        <a:t> </a:t>
                      </a:r>
                      <a:endParaRPr lang="ru-RU" sz="16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486" marR="34486" marT="0" marB="0" anchor="b"/>
                </a:tc>
                <a:tc>
                  <a:txBody>
                    <a:bodyPr/>
                    <a:lstStyle/>
                    <a:p>
                      <a:pPr marL="285750" indent="-285750" algn="l">
                        <a:lnSpc>
                          <a:spcPct val="107000"/>
                        </a:lnSpc>
                        <a:spcAft>
                          <a:spcPts val="800"/>
                        </a:spcAft>
                        <a:buFont typeface="Wingdings" panose="05000000000000000000" pitchFamily="2" charset="2"/>
                        <a:buChar char="ü"/>
                      </a:pPr>
                      <a:r>
                        <a:rPr lang="uk-UA" sz="1600" b="1" kern="0" dirty="0">
                          <a:effectLst/>
                          <a:latin typeface="+mn-lt"/>
                        </a:rPr>
                        <a:t>схвалюється засіданням випускової кафедри</a:t>
                      </a:r>
                      <a:endParaRPr lang="ru-RU" sz="1600" b="1" kern="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486" marR="34486" marT="0" marB="0" anchor="b"/>
                </a:tc>
                <a:extLst>
                  <a:ext uri="{0D108BD9-81ED-4DB2-BD59-A6C34878D82A}">
                    <a16:rowId xmlns:a16="http://schemas.microsoft.com/office/drawing/2014/main" xmlns="" val="3759441301"/>
                  </a:ext>
                </a:extLst>
              </a:tr>
              <a:tr h="70324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 algn="l">
                        <a:lnSpc>
                          <a:spcPct val="107000"/>
                        </a:lnSpc>
                        <a:spcAft>
                          <a:spcPts val="800"/>
                        </a:spcAft>
                        <a:buFont typeface="Wingdings" panose="05000000000000000000" pitchFamily="2" charset="2"/>
                        <a:buChar char="ü"/>
                      </a:pPr>
                      <a:r>
                        <a:rPr lang="uk-UA" sz="1600" b="1" kern="0" dirty="0">
                          <a:effectLst/>
                          <a:latin typeface="+mn-lt"/>
                        </a:rPr>
                        <a:t>схвалюється навчально-методичною комісією </a:t>
                      </a:r>
                      <a:r>
                        <a:rPr lang="uk-UA" sz="1600" b="1" kern="0" dirty="0" smtClean="0">
                          <a:effectLst/>
                          <a:latin typeface="+mn-lt"/>
                        </a:rPr>
                        <a:t>факультету/навчально-наукового інституту</a:t>
                      </a:r>
                      <a:endParaRPr lang="ru-RU" sz="1600" b="1" kern="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486" marR="34486" marT="0" marB="0" anchor="b"/>
                </a:tc>
                <a:extLst>
                  <a:ext uri="{0D108BD9-81ED-4DB2-BD59-A6C34878D82A}">
                    <a16:rowId xmlns:a16="http://schemas.microsoft.com/office/drawing/2014/main" xmlns="" val="3842961918"/>
                  </a:ext>
                </a:extLst>
              </a:tr>
              <a:tr h="70324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 algn="l">
                        <a:lnSpc>
                          <a:spcPct val="107000"/>
                        </a:lnSpc>
                        <a:spcAft>
                          <a:spcPts val="800"/>
                        </a:spcAft>
                        <a:buFont typeface="Wingdings" panose="05000000000000000000" pitchFamily="2" charset="2"/>
                        <a:buChar char="ü"/>
                      </a:pPr>
                      <a:r>
                        <a:rPr lang="uk-UA" sz="1600" b="1" kern="0" dirty="0">
                          <a:effectLst/>
                          <a:latin typeface="+mn-lt"/>
                        </a:rPr>
                        <a:t>затверджується деканом/директором факультету</a:t>
                      </a:r>
                      <a:r>
                        <a:rPr lang="uk-UA" sz="1600" b="1" kern="0" dirty="0" smtClean="0">
                          <a:effectLst/>
                          <a:latin typeface="+mn-lt"/>
                        </a:rPr>
                        <a:t>/ навчально-наукового інституту</a:t>
                      </a:r>
                      <a:endParaRPr lang="ru-RU" sz="1600" b="1" kern="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486" marR="34486" marT="0" marB="0" anchor="b"/>
                </a:tc>
                <a:extLst>
                  <a:ext uri="{0D108BD9-81ED-4DB2-BD59-A6C34878D82A}">
                    <a16:rowId xmlns:a16="http://schemas.microsoft.com/office/drawing/2014/main" xmlns="" val="1183811275"/>
                  </a:ext>
                </a:extLst>
              </a:tr>
            </a:tbl>
          </a:graphicData>
        </a:graphic>
      </p:graphicFrame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2E4B2389-572A-2CA5-19E9-043274AE339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098" r="10864"/>
          <a:stretch>
            <a:fillRect/>
          </a:stretch>
        </p:blipFill>
        <p:spPr bwMode="auto">
          <a:xfrm>
            <a:off x="8435835" y="16272"/>
            <a:ext cx="683567" cy="70277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72743585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_s115735"/>
          <p:cNvSpPr>
            <a:spLocks noChangeArrowheads="1"/>
          </p:cNvSpPr>
          <p:nvPr/>
        </p:nvSpPr>
        <p:spPr bwMode="auto">
          <a:xfrm>
            <a:off x="1619672" y="37652"/>
            <a:ext cx="6185319" cy="574288"/>
          </a:xfrm>
          <a:prstGeom prst="roundRect">
            <a:avLst>
              <a:gd name="adj" fmla="val 16667"/>
            </a:avLst>
          </a:prstGeom>
          <a:blipFill dpi="0" rotWithShape="1">
            <a:blip r:embed="rId2"/>
            <a:srcRect/>
            <a:tile tx="0" ty="0" sx="100000" sy="100000" flip="none" algn="tl"/>
          </a:blip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rgbClr val="7F7F7F"/>
                </a:solidFill>
                <a:latin typeface="Century Gothic" panose="020B0502020202020204" pitchFamily="34" charset="0"/>
              </a:defRPr>
            </a:lvl1pPr>
            <a:lvl2pPr marL="742950" indent="-285750">
              <a:spcBef>
                <a:spcPct val="20000"/>
              </a:spcBef>
              <a:buFont typeface="Courier New" panose="02070309020205020404" pitchFamily="49" charset="0"/>
              <a:buChar char="o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3pPr>
            <a:lvl4pPr marL="1600200" indent="-228600">
              <a:spcBef>
                <a:spcPct val="20000"/>
              </a:spcBef>
              <a:buFont typeface="Courier New" panose="02070309020205020404" pitchFamily="49" charset="0"/>
              <a:buChar char="o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2000" b="1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 </a:t>
            </a:r>
            <a:r>
              <a:rPr lang="uk-UA" altLang="ru-RU" sz="2000" b="1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ЛОГОПЕДІЯ</a:t>
            </a:r>
          </a:p>
        </p:txBody>
      </p:sp>
      <p:sp>
        <p:nvSpPr>
          <p:cNvPr id="3" name="_s7186">
            <a:extLst>
              <a:ext uri="{FF2B5EF4-FFF2-40B4-BE49-F238E27FC236}">
                <a16:creationId xmlns="" xmlns:a16="http://schemas.microsoft.com/office/drawing/2014/main" id="{B491FA4A-70FA-1F44-E175-8993FF5416D8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4573"/>
            <a:ext cx="508448" cy="464595"/>
          </a:xfrm>
          <a:prstGeom prst="roundRect">
            <a:avLst>
              <a:gd name="adj" fmla="val 16667"/>
            </a:avLst>
          </a:prstGeom>
          <a:blipFill>
            <a:blip r:embed="rId2"/>
            <a:tile tx="0" ty="0" sx="100000" sy="100000" flip="none" algn="tl"/>
          </a:blip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pPr algn="ctr" eaLnBrk="1" hangingPunct="1">
              <a:defRPr/>
            </a:pPr>
            <a:r>
              <a:rPr lang="uk-UA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</a:t>
            </a:r>
            <a:endParaRPr lang="uk-UA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4" name="Рисунок 3">
            <a:extLst>
              <a:ext uri="{FF2B5EF4-FFF2-40B4-BE49-F238E27FC236}">
                <a16:creationId xmlns="" xmlns:a16="http://schemas.microsoft.com/office/drawing/2014/main" id="{4B35AF70-CE67-3082-698B-6EF3A8DF5303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098" r="10864"/>
          <a:stretch>
            <a:fillRect/>
          </a:stretch>
        </p:blipFill>
        <p:spPr bwMode="auto">
          <a:xfrm>
            <a:off x="8316416" y="37652"/>
            <a:ext cx="717035" cy="665127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5" name="_s115735">
            <a:extLst>
              <a:ext uri="{FF2B5EF4-FFF2-40B4-BE49-F238E27FC236}">
                <a16:creationId xmlns="" xmlns:a16="http://schemas.microsoft.com/office/drawing/2014/main" id="{2303AAF6-0524-41A7-537C-8235C2F9961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79711" y="616513"/>
            <a:ext cx="5472609" cy="609487"/>
          </a:xfrm>
          <a:prstGeom prst="roundRect">
            <a:avLst>
              <a:gd name="adj" fmla="val 50000"/>
            </a:avLst>
          </a:prstGeom>
          <a:blipFill dpi="0" rotWithShape="1">
            <a:blip r:embed="rId2"/>
            <a:srcRect/>
            <a:tile tx="0" ty="0" sx="100000" sy="100000" flip="none" algn="tl"/>
          </a:blip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rgbClr val="7F7F7F"/>
                </a:solidFill>
                <a:latin typeface="Century Gothic" panose="020B0502020202020204" pitchFamily="34" charset="0"/>
              </a:defRPr>
            </a:lvl1pPr>
            <a:lvl2pPr marL="742950" indent="-285750">
              <a:spcBef>
                <a:spcPct val="20000"/>
              </a:spcBef>
              <a:buFont typeface="Courier New" panose="02070309020205020404" pitchFamily="49" charset="0"/>
              <a:buChar char="o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3pPr>
            <a:lvl4pPr marL="1600200" indent="-228600">
              <a:spcBef>
                <a:spcPct val="20000"/>
              </a:spcBef>
              <a:buFont typeface="Courier New" panose="02070309020205020404" pitchFamily="49" charset="0"/>
              <a:buChar char="o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9pPr>
          </a:lstStyle>
          <a:p>
            <a:pPr lvl="0" algn="ctr">
              <a:buNone/>
            </a:pPr>
            <a:r>
              <a:rPr lang="uk-UA" sz="18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Забезпечує кафедра педагогіки та психології</a:t>
            </a:r>
          </a:p>
          <a:p>
            <a:pPr lvl="0" algn="ctr">
              <a:buNone/>
            </a:pPr>
            <a:r>
              <a:rPr lang="uk-UA" sz="18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дошкільної і спеціальної освіти</a:t>
            </a:r>
            <a:endParaRPr lang="ru-RU" sz="1800" b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_s115735">
            <a:extLst>
              <a:ext uri="{FF2B5EF4-FFF2-40B4-BE49-F238E27FC236}">
                <a16:creationId xmlns="" xmlns:a16="http://schemas.microsoft.com/office/drawing/2014/main" id="{4D06D5D3-9D2E-0142-96A0-859A99BB28F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0829" y="1581782"/>
            <a:ext cx="8005627" cy="989132"/>
          </a:xfrm>
          <a:prstGeom prst="roundRect">
            <a:avLst>
              <a:gd name="adj" fmla="val 50000"/>
            </a:avLst>
          </a:prstGeom>
          <a:blipFill dpi="0" rotWithShape="1">
            <a:blip r:embed="rId2"/>
            <a:srcRect/>
            <a:tile tx="0" ty="0" sx="100000" sy="100000" flip="none" algn="tl"/>
          </a:blip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rgbClr val="7F7F7F"/>
                </a:solidFill>
                <a:latin typeface="Century Gothic" panose="020B0502020202020204" pitchFamily="34" charset="0"/>
              </a:defRPr>
            </a:lvl1pPr>
            <a:lvl2pPr marL="742950" indent="-285750">
              <a:spcBef>
                <a:spcPct val="20000"/>
              </a:spcBef>
              <a:buFont typeface="Courier New" panose="02070309020205020404" pitchFamily="49" charset="0"/>
              <a:buChar char="o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3pPr>
            <a:lvl4pPr marL="1600200" indent="-228600">
              <a:spcBef>
                <a:spcPct val="20000"/>
              </a:spcBef>
              <a:buFont typeface="Courier New" panose="02070309020205020404" pitchFamily="49" charset="0"/>
              <a:buChar char="o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9pPr>
          </a:lstStyle>
          <a:p>
            <a:pPr lvl="0" algn="ctr">
              <a:buNone/>
            </a:pPr>
            <a:r>
              <a:rPr lang="uk-UA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«Виробнича (логопедична) практика в закладах освіти» - 2 семестр, 15 кредитів/450 годин</a:t>
            </a:r>
            <a:endParaRPr lang="ru-RU" sz="1600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ctr">
              <a:buNone/>
            </a:pPr>
            <a:r>
              <a:rPr lang="uk-UA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«Виробнича практика (управлінська)» - 3 семестр, 9 кредитів/270 годин</a:t>
            </a:r>
            <a:endParaRPr lang="uk-UA" altLang="ru-RU" sz="1600" b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_s115735">
            <a:extLst>
              <a:ext uri="{FF2B5EF4-FFF2-40B4-BE49-F238E27FC236}">
                <a16:creationId xmlns="" xmlns:a16="http://schemas.microsoft.com/office/drawing/2014/main" id="{9E25EE72-E52A-07DB-8D9D-D20A6FF8F42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0335" y="1226000"/>
            <a:ext cx="5407969" cy="310606"/>
          </a:xfrm>
          <a:prstGeom prst="roundRect">
            <a:avLst>
              <a:gd name="adj" fmla="val 50000"/>
            </a:avLst>
          </a:prstGeom>
          <a:blipFill dpi="0" rotWithShape="1">
            <a:blip r:embed="rId2"/>
            <a:srcRect/>
            <a:tile tx="0" ty="0" sx="100000" sy="100000" flip="none" algn="tl"/>
          </a:blip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rgbClr val="7F7F7F"/>
                </a:solidFill>
                <a:latin typeface="Century Gothic" panose="020B0502020202020204" pitchFamily="34" charset="0"/>
              </a:defRPr>
            </a:lvl1pPr>
            <a:lvl2pPr marL="742950" indent="-285750">
              <a:spcBef>
                <a:spcPct val="20000"/>
              </a:spcBef>
              <a:buFont typeface="Courier New" panose="02070309020205020404" pitchFamily="49" charset="0"/>
              <a:buChar char="o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3pPr>
            <a:lvl4pPr marL="1600200" indent="-228600">
              <a:spcBef>
                <a:spcPct val="20000"/>
              </a:spcBef>
              <a:buFont typeface="Courier New" panose="02070309020205020404" pitchFamily="49" charset="0"/>
              <a:buChar char="o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9pPr>
          </a:lstStyle>
          <a:p>
            <a:pPr algn="ctr">
              <a:spcBef>
                <a:spcPct val="0"/>
              </a:spcBef>
              <a:buNone/>
            </a:pPr>
            <a:r>
              <a:rPr lang="uk-UA" altLang="ru-RU" sz="20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Обов'язкові компоненти (практики) ОП:</a:t>
            </a:r>
          </a:p>
        </p:txBody>
      </p:sp>
      <p:sp>
        <p:nvSpPr>
          <p:cNvPr id="17" name="Объект 16">
            <a:extLst>
              <a:ext uri="{FF2B5EF4-FFF2-40B4-BE49-F238E27FC236}">
                <a16:creationId xmlns="" xmlns:a16="http://schemas.microsoft.com/office/drawing/2014/main" id="{F412843D-8596-AAFA-3EDB-D21E44BC061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70830" y="3388557"/>
            <a:ext cx="3991906" cy="3428183"/>
          </a:xfrm>
        </p:spPr>
        <p:txBody>
          <a:bodyPr>
            <a:normAutofit/>
          </a:bodyPr>
          <a:lstStyle/>
          <a:p>
            <a:pPr lvl="0" algn="just">
              <a:lnSpc>
                <a:spcPct val="120000"/>
              </a:lnSpc>
              <a:spcAft>
                <a:spcPts val="800"/>
              </a:spcAft>
              <a:buFont typeface="Wingdings" panose="05000000000000000000" pitchFamily="2" charset="2"/>
              <a:buChar char="ü"/>
            </a:pPr>
            <a:endParaRPr lang="ru-RU" sz="5600" b="1" kern="1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  <a:buFont typeface="Wingdings" panose="05000000000000000000" pitchFamily="2" charset="2"/>
              <a:buChar char="ü"/>
            </a:pPr>
            <a:endParaRPr lang="uk-UA" sz="5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Овал 20">
            <a:extLst>
              <a:ext uri="{FF2B5EF4-FFF2-40B4-BE49-F238E27FC236}">
                <a16:creationId xmlns="" xmlns:a16="http://schemas.microsoft.com/office/drawing/2014/main" id="{B4D01873-DEE3-F7C7-6C30-47E4D746DE71}"/>
              </a:ext>
            </a:extLst>
          </p:cNvPr>
          <p:cNvSpPr/>
          <p:nvPr/>
        </p:nvSpPr>
        <p:spPr>
          <a:xfrm>
            <a:off x="1367320" y="2559958"/>
            <a:ext cx="2520280" cy="989132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000" b="1" dirty="0">
                <a:solidFill>
                  <a:srgbClr val="66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Позитивні сторони</a:t>
            </a:r>
            <a:endParaRPr lang="ru-RU" sz="2000" b="1" dirty="0">
              <a:solidFill>
                <a:srgbClr val="66003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Овал 21">
            <a:extLst>
              <a:ext uri="{FF2B5EF4-FFF2-40B4-BE49-F238E27FC236}">
                <a16:creationId xmlns="" xmlns:a16="http://schemas.microsoft.com/office/drawing/2014/main" id="{A27F0323-F652-A7A6-2087-31A21760B26F}"/>
              </a:ext>
            </a:extLst>
          </p:cNvPr>
          <p:cNvSpPr/>
          <p:nvPr/>
        </p:nvSpPr>
        <p:spPr>
          <a:xfrm>
            <a:off x="5868144" y="2559958"/>
            <a:ext cx="2733267" cy="1121161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000" b="1" dirty="0">
                <a:solidFill>
                  <a:srgbClr val="66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Рекомендації щодо удосконалення</a:t>
            </a:r>
            <a:endParaRPr lang="ru-RU" sz="2000" b="1" dirty="0">
              <a:solidFill>
                <a:srgbClr val="66003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6EFA28D7-F32B-473D-5AA5-7BA0692A3155}"/>
              </a:ext>
            </a:extLst>
          </p:cNvPr>
          <p:cNvSpPr txBox="1"/>
          <p:nvPr/>
        </p:nvSpPr>
        <p:spPr>
          <a:xfrm>
            <a:off x="542589" y="3495579"/>
            <a:ext cx="4169742" cy="307763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</a:pPr>
            <a:r>
              <a:rPr lang="uk-UA" sz="14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сайті кафедри розміщена рубрика ПРАКТИКА, яка містить:</a:t>
            </a:r>
          </a:p>
          <a:p>
            <a:pPr algn="just">
              <a:lnSpc>
                <a:spcPct val="107000"/>
              </a:lnSpc>
            </a:pPr>
            <a:endParaRPr lang="uk-UA" sz="14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lvl="0" indent="-285750" algn="just">
              <a:lnSpc>
                <a:spcPct val="107000"/>
              </a:lnSpc>
              <a:buFont typeface="Wingdings" panose="05000000000000000000" pitchFamily="2" charset="2"/>
              <a:buChar char="ü"/>
            </a:pPr>
            <a:r>
              <a:rPr lang="uk-UA" sz="14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загальні відомості (графіки проведення практик), положення ЧНУ про проходження практик;</a:t>
            </a:r>
            <a:endParaRPr lang="ru-RU" sz="1400" b="1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lvl="0" indent="-285750" algn="just">
              <a:lnSpc>
                <a:spcPct val="107000"/>
              </a:lnSpc>
              <a:buFont typeface="Wingdings" panose="05000000000000000000" pitchFamily="2" charset="2"/>
              <a:buChar char="ü"/>
            </a:pPr>
            <a:r>
              <a:rPr lang="uk-UA" sz="14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наскрізні програми; </a:t>
            </a:r>
            <a:endParaRPr lang="ru-RU" sz="1400" b="1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lvl="0" indent="-285750" algn="just">
              <a:lnSpc>
                <a:spcPct val="107000"/>
              </a:lnSpc>
              <a:buFont typeface="Wingdings" panose="05000000000000000000" pitchFamily="2" charset="2"/>
              <a:buChar char="ü"/>
            </a:pPr>
            <a:r>
              <a:rPr lang="uk-UA" sz="14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робочі програми практик/</a:t>
            </a:r>
            <a:r>
              <a:rPr lang="uk-UA" sz="1400" b="1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силабуси</a:t>
            </a:r>
            <a:r>
              <a:rPr lang="uk-UA" sz="14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практик;</a:t>
            </a:r>
            <a:endParaRPr lang="ru-RU" sz="1400" b="1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lvl="0" indent="-285750" algn="just">
              <a:lnSpc>
                <a:spcPct val="107000"/>
              </a:lnSpc>
              <a:buFont typeface="Wingdings" panose="05000000000000000000" pitchFamily="2" charset="2"/>
              <a:buChar char="ü"/>
            </a:pPr>
            <a:r>
              <a:rPr lang="uk-UA" sz="14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інформація про бази практик (короткий паспорт баз, </a:t>
            </a:r>
            <a:r>
              <a:rPr lang="uk-UA" sz="1400" b="1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скан</a:t>
            </a:r>
            <a:r>
              <a:rPr lang="uk-UA" sz="14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-копії договорів);</a:t>
            </a:r>
            <a:endParaRPr lang="ru-RU" sz="1400" b="1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lvl="0" indent="-285750" algn="just">
              <a:lnSpc>
                <a:spcPct val="107000"/>
              </a:lnSpc>
              <a:buFont typeface="Wingdings" panose="05000000000000000000" pitchFamily="2" charset="2"/>
              <a:buChar char="ü"/>
            </a:pPr>
            <a:r>
              <a:rPr lang="uk-UA" sz="14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договори, угоди про проведення практик;</a:t>
            </a:r>
            <a:endParaRPr lang="ru-RU" sz="1400" b="1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lvl="0" indent="-285750" algn="just">
              <a:lnSpc>
                <a:spcPct val="107000"/>
              </a:lnSpc>
              <a:buFont typeface="Wingdings" panose="05000000000000000000" pitchFamily="2" charset="2"/>
              <a:buChar char="ü"/>
            </a:pPr>
            <a:r>
              <a:rPr lang="uk-UA" sz="14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опитування щодо проходження практик</a:t>
            </a:r>
            <a:endParaRPr lang="ru-RU" sz="1400" b="1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lvl="0" indent="-28575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ü"/>
            </a:pPr>
            <a:r>
              <a:rPr lang="uk-UA" sz="14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накази і звіти.</a:t>
            </a:r>
            <a:endParaRPr lang="ru-RU" sz="1200" b="1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 descr="Нет описания фото.">
            <a:extLst>
              <a:ext uri="{FF2B5EF4-FFF2-40B4-BE49-F238E27FC236}">
                <a16:creationId xmlns="" xmlns:a16="http://schemas.microsoft.com/office/drawing/2014/main" id="{F32E3955-259A-110D-8999-5F7C772AE1A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51619" y="747954"/>
            <a:ext cx="846627" cy="8474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extBox 8">
            <a:extLst>
              <a:ext uri="{FF2B5EF4-FFF2-40B4-BE49-F238E27FC236}">
                <a16:creationId xmlns="" xmlns:a16="http://schemas.microsoft.com/office/drawing/2014/main" id="{35125941-8D3A-DEAA-D182-9F0DDC305528}"/>
              </a:ext>
            </a:extLst>
          </p:cNvPr>
          <p:cNvSpPr txBox="1"/>
          <p:nvPr/>
        </p:nvSpPr>
        <p:spPr>
          <a:xfrm>
            <a:off x="5075325" y="3657386"/>
            <a:ext cx="3958126" cy="5868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20000"/>
              </a:lnSpc>
            </a:pPr>
            <a:r>
              <a:rPr lang="uk-UA" sz="1400" b="1" i="1" dirty="0">
                <a:solidFill>
                  <a:srgbClr val="6600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переглянути існуючу інформацію на сайті:</a:t>
            </a:r>
          </a:p>
          <a:p>
            <a:pPr marL="285750" indent="-285750" algn="just">
              <a:lnSpc>
                <a:spcPct val="120000"/>
              </a:lnSpc>
              <a:buFont typeface="Wingdings" panose="05000000000000000000" pitchFamily="2" charset="2"/>
              <a:buChar char="ü"/>
            </a:pPr>
            <a:r>
              <a:rPr lang="uk-UA" sz="1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оприлюднити результати опитувань.</a:t>
            </a:r>
          </a:p>
        </p:txBody>
      </p:sp>
    </p:spTree>
    <p:extLst>
      <p:ext uri="{BB962C8B-B14F-4D97-AF65-F5344CB8AC3E}">
        <p14:creationId xmlns:p14="http://schemas.microsoft.com/office/powerpoint/2010/main" val="66776621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 autoUpdateAnimBg="0"/>
      <p:bldP spid="5" grpId="0" animBg="1" autoUpdateAnimBg="0"/>
      <p:bldP spid="11" grpId="0" animBg="1" autoUpdateAnimBg="0"/>
      <p:bldP spid="12" grpId="0" animBg="1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_s115735"/>
          <p:cNvSpPr>
            <a:spLocks noChangeArrowheads="1"/>
          </p:cNvSpPr>
          <p:nvPr/>
        </p:nvSpPr>
        <p:spPr bwMode="auto">
          <a:xfrm>
            <a:off x="954706" y="37652"/>
            <a:ext cx="7227029" cy="574288"/>
          </a:xfrm>
          <a:prstGeom prst="roundRect">
            <a:avLst>
              <a:gd name="adj" fmla="val 16667"/>
            </a:avLst>
          </a:prstGeom>
          <a:blipFill dpi="0" rotWithShape="1">
            <a:blip r:embed="rId2"/>
            <a:srcRect/>
            <a:tile tx="0" ty="0" sx="100000" sy="100000" flip="none" algn="tl"/>
          </a:blip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rgbClr val="7F7F7F"/>
                </a:solidFill>
                <a:latin typeface="Century Gothic" panose="020B0502020202020204" pitchFamily="34" charset="0"/>
              </a:defRPr>
            </a:lvl1pPr>
            <a:lvl2pPr marL="742950" indent="-285750">
              <a:spcBef>
                <a:spcPct val="20000"/>
              </a:spcBef>
              <a:buFont typeface="Courier New" panose="02070309020205020404" pitchFamily="49" charset="0"/>
              <a:buChar char="o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3pPr>
            <a:lvl4pPr marL="1600200" indent="-228600">
              <a:spcBef>
                <a:spcPct val="20000"/>
              </a:spcBef>
              <a:buFont typeface="Courier New" panose="02070309020205020404" pitchFamily="49" charset="0"/>
              <a:buChar char="o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2000" b="1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 </a:t>
            </a:r>
            <a:r>
              <a:rPr lang="uk-UA" altLang="ru-RU" sz="2000" b="1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ІНФОРМАТИКА ТА ІНФОРМАЦІЙНІ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uk-UA" altLang="ru-RU" sz="2000" b="1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ТЕХНОЛОГІЇ В ОСВІТІ</a:t>
            </a:r>
          </a:p>
        </p:txBody>
      </p:sp>
      <p:sp>
        <p:nvSpPr>
          <p:cNvPr id="3" name="_s7186">
            <a:extLst>
              <a:ext uri="{FF2B5EF4-FFF2-40B4-BE49-F238E27FC236}">
                <a16:creationId xmlns:a16="http://schemas.microsoft.com/office/drawing/2014/main" xmlns="" id="{B491FA4A-70FA-1F44-E175-8993FF5416D8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4573"/>
            <a:ext cx="508448" cy="464595"/>
          </a:xfrm>
          <a:prstGeom prst="roundRect">
            <a:avLst>
              <a:gd name="adj" fmla="val 16667"/>
            </a:avLst>
          </a:prstGeom>
          <a:blipFill>
            <a:blip r:embed="rId2"/>
            <a:tile tx="0" ty="0" sx="100000" sy="100000" flip="none" algn="tl"/>
          </a:blip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pPr algn="ctr" eaLnBrk="1" hangingPunct="1">
              <a:defRPr/>
            </a:pPr>
            <a:r>
              <a:rPr lang="uk-UA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4B35AF70-CE67-3082-698B-6EF3A8DF5303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098" r="10864"/>
          <a:stretch>
            <a:fillRect/>
          </a:stretch>
        </p:blipFill>
        <p:spPr bwMode="auto">
          <a:xfrm>
            <a:off x="8316416" y="37652"/>
            <a:ext cx="717035" cy="665127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5" name="_s115735">
            <a:extLst>
              <a:ext uri="{FF2B5EF4-FFF2-40B4-BE49-F238E27FC236}">
                <a16:creationId xmlns:a16="http://schemas.microsoft.com/office/drawing/2014/main" xmlns="" id="{2303AAF6-0524-41A7-537C-8235C2F9961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47664" y="674399"/>
            <a:ext cx="6427382" cy="366686"/>
          </a:xfrm>
          <a:prstGeom prst="roundRect">
            <a:avLst>
              <a:gd name="adj" fmla="val 50000"/>
            </a:avLst>
          </a:prstGeom>
          <a:blipFill dpi="0" rotWithShape="1">
            <a:blip r:embed="rId2"/>
            <a:srcRect/>
            <a:tile tx="0" ty="0" sx="100000" sy="100000" flip="none" algn="tl"/>
          </a:blip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rgbClr val="7F7F7F"/>
                </a:solidFill>
                <a:latin typeface="Century Gothic" panose="020B0502020202020204" pitchFamily="34" charset="0"/>
              </a:defRPr>
            </a:lvl1pPr>
            <a:lvl2pPr marL="742950" indent="-285750">
              <a:spcBef>
                <a:spcPct val="20000"/>
              </a:spcBef>
              <a:buFont typeface="Courier New" panose="02070309020205020404" pitchFamily="49" charset="0"/>
              <a:buChar char="o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3pPr>
            <a:lvl4pPr marL="1600200" indent="-228600">
              <a:spcBef>
                <a:spcPct val="20000"/>
              </a:spcBef>
              <a:buFont typeface="Courier New" panose="02070309020205020404" pitchFamily="49" charset="0"/>
              <a:buChar char="o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9pPr>
          </a:lstStyle>
          <a:p>
            <a:pPr algn="ctr">
              <a:spcBef>
                <a:spcPct val="0"/>
              </a:spcBef>
              <a:buNone/>
            </a:pPr>
            <a:r>
              <a:rPr lang="uk-UA" sz="20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Забезпечує кафедра диференціальних рівнянь</a:t>
            </a:r>
            <a:endParaRPr lang="uk-UA" altLang="ru-RU" sz="2000" b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" name="Рисунок 9">
            <a:extLst>
              <a:ext uri="{FF2B5EF4-FFF2-40B4-BE49-F238E27FC236}">
                <a16:creationId xmlns:a16="http://schemas.microsoft.com/office/drawing/2014/main" xmlns="" id="{83ED89F3-9EE6-5156-9E03-69715B0C3DA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059574" y="816813"/>
            <a:ext cx="973876" cy="1034795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11" name="_s115735">
            <a:extLst>
              <a:ext uri="{FF2B5EF4-FFF2-40B4-BE49-F238E27FC236}">
                <a16:creationId xmlns:a16="http://schemas.microsoft.com/office/drawing/2014/main" xmlns="" id="{4D06D5D3-9D2E-0142-96A0-859A99BB28F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45745" y="1476608"/>
            <a:ext cx="5904656" cy="952456"/>
          </a:xfrm>
          <a:prstGeom prst="roundRect">
            <a:avLst>
              <a:gd name="adj" fmla="val 50000"/>
            </a:avLst>
          </a:prstGeom>
          <a:blipFill dpi="0" rotWithShape="1">
            <a:blip r:embed="rId2"/>
            <a:srcRect/>
            <a:tile tx="0" ty="0" sx="100000" sy="100000" flip="none" algn="tl"/>
          </a:blip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rgbClr val="7F7F7F"/>
                </a:solidFill>
                <a:latin typeface="Century Gothic" panose="020B0502020202020204" pitchFamily="34" charset="0"/>
              </a:defRPr>
            </a:lvl1pPr>
            <a:lvl2pPr marL="742950" indent="-285750">
              <a:spcBef>
                <a:spcPct val="20000"/>
              </a:spcBef>
              <a:buFont typeface="Courier New" panose="02070309020205020404" pitchFamily="49" charset="0"/>
              <a:buChar char="o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3pPr>
            <a:lvl4pPr marL="1600200" indent="-228600">
              <a:spcBef>
                <a:spcPct val="20000"/>
              </a:spcBef>
              <a:buFont typeface="Courier New" panose="02070309020205020404" pitchFamily="49" charset="0"/>
              <a:buChar char="o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9pPr>
          </a:lstStyle>
          <a:p>
            <a:pPr algn="ctr">
              <a:spcBef>
                <a:spcPct val="0"/>
              </a:spcBef>
              <a:buNone/>
            </a:pPr>
            <a:endParaRPr lang="uk-UA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spcBef>
                <a:spcPct val="0"/>
              </a:spcBef>
              <a:buNone/>
            </a:pPr>
            <a:r>
              <a:rPr lang="uk-UA" sz="18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«Науково-педагогічна» - (</a:t>
            </a:r>
            <a:r>
              <a:rPr lang="ru-RU" sz="18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uk-UA" sz="18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семестр, 5 кредитів/150 годин)</a:t>
            </a:r>
          </a:p>
          <a:p>
            <a:pPr algn="ctr">
              <a:spcBef>
                <a:spcPct val="0"/>
              </a:spcBef>
              <a:buNone/>
            </a:pPr>
            <a:r>
              <a:rPr lang="uk-UA" sz="18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«Науково-дослідна» - (</a:t>
            </a:r>
            <a:r>
              <a:rPr lang="ru-RU" sz="18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uk-UA" sz="18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семестр, 2 кредити/60 годин)</a:t>
            </a:r>
          </a:p>
          <a:p>
            <a:pPr algn="ctr">
              <a:spcBef>
                <a:spcPct val="0"/>
              </a:spcBef>
              <a:buNone/>
            </a:pPr>
            <a:r>
              <a:rPr lang="uk-UA" sz="18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«Педагогічна» - (</a:t>
            </a:r>
            <a:r>
              <a:rPr lang="ru-RU" sz="18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uk-UA" sz="18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семестр, 15 кредитів/450 годин) </a:t>
            </a:r>
          </a:p>
          <a:p>
            <a:pPr algn="ctr">
              <a:spcBef>
                <a:spcPct val="0"/>
              </a:spcBef>
              <a:buNone/>
            </a:pPr>
            <a:r>
              <a:rPr lang="uk-UA" sz="18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uk-UA" altLang="ru-RU" sz="1800" b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_s115735">
            <a:extLst>
              <a:ext uri="{FF2B5EF4-FFF2-40B4-BE49-F238E27FC236}">
                <a16:creationId xmlns:a16="http://schemas.microsoft.com/office/drawing/2014/main" xmlns="" id="{9E25EE72-E52A-07DB-8D9D-D20A6FF8F42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45745" y="1103544"/>
            <a:ext cx="5904656" cy="310606"/>
          </a:xfrm>
          <a:prstGeom prst="roundRect">
            <a:avLst>
              <a:gd name="adj" fmla="val 50000"/>
            </a:avLst>
          </a:prstGeom>
          <a:blipFill dpi="0" rotWithShape="1">
            <a:blip r:embed="rId2"/>
            <a:srcRect/>
            <a:tile tx="0" ty="0" sx="100000" sy="100000" flip="none" algn="tl"/>
          </a:blip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rgbClr val="7F7F7F"/>
                </a:solidFill>
                <a:latin typeface="Century Gothic" panose="020B0502020202020204" pitchFamily="34" charset="0"/>
              </a:defRPr>
            </a:lvl1pPr>
            <a:lvl2pPr marL="742950" indent="-285750">
              <a:spcBef>
                <a:spcPct val="20000"/>
              </a:spcBef>
              <a:buFont typeface="Courier New" panose="02070309020205020404" pitchFamily="49" charset="0"/>
              <a:buChar char="o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3pPr>
            <a:lvl4pPr marL="1600200" indent="-228600">
              <a:spcBef>
                <a:spcPct val="20000"/>
              </a:spcBef>
              <a:buFont typeface="Courier New" panose="02070309020205020404" pitchFamily="49" charset="0"/>
              <a:buChar char="o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9pPr>
          </a:lstStyle>
          <a:p>
            <a:pPr algn="ctr">
              <a:spcBef>
                <a:spcPct val="0"/>
              </a:spcBef>
              <a:buNone/>
            </a:pPr>
            <a:r>
              <a:rPr lang="uk-UA" altLang="ru-RU" sz="20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Обов'язкові компоненти (практики) ОП:</a:t>
            </a:r>
          </a:p>
        </p:txBody>
      </p:sp>
      <p:sp>
        <p:nvSpPr>
          <p:cNvPr id="17" name="Объект 16">
            <a:extLst>
              <a:ext uri="{FF2B5EF4-FFF2-40B4-BE49-F238E27FC236}">
                <a16:creationId xmlns:a16="http://schemas.microsoft.com/office/drawing/2014/main" xmlns="" id="{F412843D-8596-AAFA-3EDB-D21E44BC061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70830" y="3388557"/>
            <a:ext cx="3991906" cy="3428183"/>
          </a:xfrm>
        </p:spPr>
        <p:txBody>
          <a:bodyPr>
            <a:normAutofit fontScale="25000" lnSpcReduction="20000"/>
          </a:bodyPr>
          <a:lstStyle/>
          <a:p>
            <a:pPr marL="0" indent="0" algn="just">
              <a:lnSpc>
                <a:spcPct val="120000"/>
              </a:lnSpc>
              <a:buNone/>
            </a:pPr>
            <a:r>
              <a:rPr lang="uk-UA" sz="64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сайті кафедри розміщена рубрика ПРАКТИКА, яка містить: </a:t>
            </a:r>
          </a:p>
          <a:p>
            <a:pPr algn="just">
              <a:lnSpc>
                <a:spcPct val="120000"/>
              </a:lnSpc>
              <a:buFont typeface="Wingdings" panose="05000000000000000000" pitchFamily="2" charset="2"/>
              <a:buChar char="ü"/>
            </a:pPr>
            <a:r>
              <a:rPr lang="uk-UA" sz="6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наскрізну програму практик;</a:t>
            </a:r>
          </a:p>
          <a:p>
            <a:pPr lvl="0" algn="just">
              <a:lnSpc>
                <a:spcPct val="120000"/>
              </a:lnSpc>
              <a:buFont typeface="Wingdings" panose="05000000000000000000" pitchFamily="2" charset="2"/>
              <a:buChar char="ü"/>
            </a:pPr>
            <a:r>
              <a:rPr lang="uk-UA" sz="6400" b="1" kern="1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силабуси</a:t>
            </a:r>
            <a:r>
              <a:rPr lang="uk-UA" sz="6400" b="1" kern="1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практик;</a:t>
            </a:r>
            <a:endParaRPr lang="ru-RU" sz="6400" b="1" kern="1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20000"/>
              </a:lnSpc>
              <a:buFont typeface="Wingdings" panose="05000000000000000000" pitchFamily="2" charset="2"/>
              <a:buChar char="ü"/>
            </a:pPr>
            <a:r>
              <a:rPr lang="uk-UA" sz="6400" b="1" kern="1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пам’ятку практиканту;</a:t>
            </a:r>
            <a:endParaRPr lang="ru-RU" sz="6400" b="1" kern="1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20000"/>
              </a:lnSpc>
              <a:spcAft>
                <a:spcPts val="800"/>
              </a:spcAft>
              <a:buFont typeface="Wingdings" panose="05000000000000000000" pitchFamily="2" charset="2"/>
              <a:buChar char="ü"/>
            </a:pPr>
            <a:r>
              <a:rPr lang="uk-UA" sz="6400" b="1" kern="1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інструкція з ОПБЖ;</a:t>
            </a:r>
          </a:p>
          <a:p>
            <a:pPr algn="just">
              <a:lnSpc>
                <a:spcPct val="120000"/>
              </a:lnSpc>
              <a:spcAft>
                <a:spcPts val="800"/>
              </a:spcAft>
              <a:buFont typeface="Wingdings" panose="05000000000000000000" pitchFamily="2" charset="2"/>
              <a:buChar char="ü"/>
            </a:pPr>
            <a:r>
              <a:rPr lang="uk-UA" sz="6400" b="1" kern="1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методичні рекомендації (розгорнуті, містять зразки звітності, вказівки до написання звітів, характеристик).</a:t>
            </a:r>
          </a:p>
          <a:p>
            <a:pPr lvl="0" algn="just">
              <a:lnSpc>
                <a:spcPct val="120000"/>
              </a:lnSpc>
              <a:spcAft>
                <a:spcPts val="800"/>
              </a:spcAft>
              <a:buFont typeface="Wingdings" panose="05000000000000000000" pitchFamily="2" charset="2"/>
              <a:buChar char="ü"/>
            </a:pPr>
            <a:endParaRPr lang="ru-RU" sz="5600" b="1" kern="1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  <a:buFont typeface="Wingdings" panose="05000000000000000000" pitchFamily="2" charset="2"/>
              <a:buChar char="ü"/>
            </a:pPr>
            <a:endParaRPr lang="uk-UA" sz="5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Овал 20">
            <a:extLst>
              <a:ext uri="{FF2B5EF4-FFF2-40B4-BE49-F238E27FC236}">
                <a16:creationId xmlns:a16="http://schemas.microsoft.com/office/drawing/2014/main" xmlns="" id="{B4D01873-DEE3-F7C7-6C30-47E4D746DE71}"/>
              </a:ext>
            </a:extLst>
          </p:cNvPr>
          <p:cNvSpPr/>
          <p:nvPr/>
        </p:nvSpPr>
        <p:spPr>
          <a:xfrm>
            <a:off x="1187624" y="2453434"/>
            <a:ext cx="2749800" cy="1011955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000" b="1" dirty="0">
                <a:solidFill>
                  <a:srgbClr val="66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Позитивні сторони</a:t>
            </a:r>
            <a:endParaRPr lang="ru-RU" sz="2000" b="1" dirty="0">
              <a:solidFill>
                <a:srgbClr val="66003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Овал 21">
            <a:extLst>
              <a:ext uri="{FF2B5EF4-FFF2-40B4-BE49-F238E27FC236}">
                <a16:creationId xmlns:a16="http://schemas.microsoft.com/office/drawing/2014/main" xmlns="" id="{A27F0323-F652-A7A6-2087-31A21760B26F}"/>
              </a:ext>
            </a:extLst>
          </p:cNvPr>
          <p:cNvSpPr/>
          <p:nvPr/>
        </p:nvSpPr>
        <p:spPr>
          <a:xfrm>
            <a:off x="5358510" y="2476544"/>
            <a:ext cx="2880320" cy="95245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000" b="1" dirty="0">
                <a:solidFill>
                  <a:srgbClr val="66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Рекомендації щодо удосконалення</a:t>
            </a:r>
            <a:endParaRPr lang="ru-RU" sz="2000" b="1" dirty="0">
              <a:solidFill>
                <a:srgbClr val="66003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xmlns="" id="{FA75A155-C67E-2AE2-5147-A37FFF3B6733}"/>
              </a:ext>
            </a:extLst>
          </p:cNvPr>
          <p:cNvSpPr txBox="1"/>
          <p:nvPr/>
        </p:nvSpPr>
        <p:spPr>
          <a:xfrm>
            <a:off x="4788024" y="3388557"/>
            <a:ext cx="3888432" cy="32976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20000"/>
              </a:lnSpc>
            </a:pPr>
            <a:r>
              <a:rPr lang="uk-UA" sz="1400" b="1" i="1" dirty="0">
                <a:solidFill>
                  <a:srgbClr val="6600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добавити на сайт інформацію про:</a:t>
            </a:r>
          </a:p>
          <a:p>
            <a:pPr marL="285750" indent="-285750" algn="just">
              <a:lnSpc>
                <a:spcPct val="120000"/>
              </a:lnSpc>
              <a:buFont typeface="Wingdings" panose="05000000000000000000" pitchFamily="2" charset="2"/>
              <a:buChar char="ü"/>
            </a:pPr>
            <a:r>
              <a:rPr lang="uk-UA" sz="1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бази практик;</a:t>
            </a:r>
          </a:p>
          <a:p>
            <a:pPr marL="285750" indent="-285750" algn="just">
              <a:lnSpc>
                <a:spcPct val="120000"/>
              </a:lnSpc>
              <a:buFont typeface="Wingdings" panose="05000000000000000000" pitchFamily="2" charset="2"/>
              <a:buChar char="ü"/>
            </a:pPr>
            <a:r>
              <a:rPr lang="uk-UA" sz="1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договори про проведення практик;</a:t>
            </a:r>
          </a:p>
          <a:p>
            <a:pPr marL="285750" indent="-285750" algn="just">
              <a:lnSpc>
                <a:spcPct val="120000"/>
              </a:lnSpc>
              <a:buFont typeface="Wingdings" panose="05000000000000000000" pitchFamily="2" charset="2"/>
              <a:buChar char="ü"/>
            </a:pPr>
            <a:r>
              <a:rPr lang="uk-UA" sz="1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опитування здобувачів/</a:t>
            </a:r>
            <a:r>
              <a:rPr lang="uk-UA" sz="14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стейкхолдерів</a:t>
            </a:r>
            <a:r>
              <a:rPr lang="uk-UA" sz="1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про проходження практик.</a:t>
            </a:r>
          </a:p>
          <a:p>
            <a:pPr algn="ctr">
              <a:lnSpc>
                <a:spcPct val="120000"/>
              </a:lnSpc>
            </a:pPr>
            <a:r>
              <a:rPr lang="uk-UA" sz="1400" b="1" i="1" dirty="0">
                <a:solidFill>
                  <a:srgbClr val="6600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переглянути існуючу інформацію на сайті:</a:t>
            </a:r>
          </a:p>
          <a:p>
            <a:pPr marL="285750" indent="-285750" algn="just">
              <a:lnSpc>
                <a:spcPct val="120000"/>
              </a:lnSpc>
              <a:buFont typeface="Wingdings" panose="05000000000000000000" pitchFamily="2" charset="2"/>
              <a:buChar char="ü"/>
            </a:pPr>
            <a:r>
              <a:rPr lang="uk-UA" sz="1400" b="1" kern="1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силабуси</a:t>
            </a:r>
            <a:r>
              <a:rPr lang="uk-UA" sz="1400" b="1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практик переробити згідно зразка.</a:t>
            </a:r>
          </a:p>
          <a:p>
            <a:pPr lvl="0" algn="ctr">
              <a:lnSpc>
                <a:spcPct val="107000"/>
              </a:lnSpc>
            </a:pPr>
            <a:r>
              <a:rPr lang="uk-UA" sz="1400" b="1" i="1" kern="100" dirty="0">
                <a:solidFill>
                  <a:srgbClr val="6600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переглянути в плані:</a:t>
            </a:r>
          </a:p>
          <a:p>
            <a:pPr marL="285750" lvl="0" indent="-285750" algn="just">
              <a:lnSpc>
                <a:spcPct val="107000"/>
              </a:lnSpc>
              <a:buFont typeface="Wingdings" panose="05000000000000000000" pitchFamily="2" charset="2"/>
              <a:buChar char="ü"/>
            </a:pPr>
            <a:r>
              <a:rPr lang="uk-UA" sz="14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зазначений 5,6 курси замінити на 1, 2 курс;</a:t>
            </a:r>
            <a:endParaRPr lang="ru-RU" sz="1400" b="1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"/>
            </a:pPr>
            <a:r>
              <a:rPr lang="uk-UA" sz="14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прописати в переліку обов’язкових компонентів в таблиці плану практики.</a:t>
            </a:r>
            <a:endParaRPr lang="uk-UA" sz="1400" b="1" kern="1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612681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 autoUpdateAnimBg="0"/>
      <p:bldP spid="5" grpId="0" animBg="1" autoUpdateAnimBg="0"/>
      <p:bldP spid="11" grpId="0" animBg="1" autoUpdateAnimBg="0"/>
      <p:bldP spid="12" grpId="0" animBg="1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_s115735"/>
          <p:cNvSpPr>
            <a:spLocks noChangeArrowheads="1"/>
          </p:cNvSpPr>
          <p:nvPr/>
        </p:nvSpPr>
        <p:spPr bwMode="auto">
          <a:xfrm>
            <a:off x="1132159" y="37652"/>
            <a:ext cx="7109204" cy="451516"/>
          </a:xfrm>
          <a:prstGeom prst="roundRect">
            <a:avLst>
              <a:gd name="adj" fmla="val 16667"/>
            </a:avLst>
          </a:prstGeom>
          <a:blipFill dpi="0" rotWithShape="1">
            <a:blip r:embed="rId2"/>
            <a:srcRect/>
            <a:tile tx="0" ty="0" sx="100000" sy="100000" flip="none" algn="tl"/>
          </a:blip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rgbClr val="7F7F7F"/>
                </a:solidFill>
                <a:latin typeface="Century Gothic" panose="020B0502020202020204" pitchFamily="34" charset="0"/>
              </a:defRPr>
            </a:lvl1pPr>
            <a:lvl2pPr marL="742950" indent="-285750">
              <a:spcBef>
                <a:spcPct val="20000"/>
              </a:spcBef>
              <a:buFont typeface="Courier New" panose="02070309020205020404" pitchFamily="49" charset="0"/>
              <a:buChar char="o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3pPr>
            <a:lvl4pPr marL="1600200" indent="-228600">
              <a:spcBef>
                <a:spcPct val="20000"/>
              </a:spcBef>
              <a:buFont typeface="Courier New" panose="02070309020205020404" pitchFamily="49" charset="0"/>
              <a:buChar char="o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9pPr>
          </a:lstStyle>
          <a:p>
            <a:pPr algn="ctr">
              <a:spcBef>
                <a:spcPct val="0"/>
              </a:spcBef>
              <a:buNone/>
            </a:pPr>
            <a:r>
              <a:rPr lang="ru-RU" altLang="ru-RU" sz="2000" b="1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 </a:t>
            </a:r>
            <a:r>
              <a:rPr lang="uk-UA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МІЖНАРОДНИЙ ТУРИЗМ І ТУРОПЕРЕЙТИНГ</a:t>
            </a:r>
            <a:endParaRPr lang="uk-UA" altLang="ru-RU" sz="20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_s7186">
            <a:extLst>
              <a:ext uri="{FF2B5EF4-FFF2-40B4-BE49-F238E27FC236}">
                <a16:creationId xmlns:a16="http://schemas.microsoft.com/office/drawing/2014/main" xmlns="" id="{B491FA4A-70FA-1F44-E175-8993FF5416D8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4573"/>
            <a:ext cx="508448" cy="464595"/>
          </a:xfrm>
          <a:prstGeom prst="roundRect">
            <a:avLst>
              <a:gd name="adj" fmla="val 16667"/>
            </a:avLst>
          </a:prstGeom>
          <a:blipFill>
            <a:blip r:embed="rId2"/>
            <a:tile tx="0" ty="0" sx="100000" sy="100000" flip="none" algn="tl"/>
          </a:blip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pPr algn="ctr" eaLnBrk="1" hangingPunct="1">
              <a:defRPr/>
            </a:pPr>
            <a:r>
              <a:rPr lang="uk-UA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</a:t>
            </a:r>
            <a:endParaRPr lang="uk-UA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4B35AF70-CE67-3082-698B-6EF3A8DF5303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098" r="10864"/>
          <a:stretch>
            <a:fillRect/>
          </a:stretch>
        </p:blipFill>
        <p:spPr bwMode="auto">
          <a:xfrm>
            <a:off x="8388424" y="57632"/>
            <a:ext cx="699520" cy="645147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5" name="_s115735">
            <a:extLst>
              <a:ext uri="{FF2B5EF4-FFF2-40B4-BE49-F238E27FC236}">
                <a16:creationId xmlns:a16="http://schemas.microsoft.com/office/drawing/2014/main" xmlns="" id="{2303AAF6-0524-41A7-537C-8235C2F9961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64551" y="522286"/>
            <a:ext cx="6991379" cy="366686"/>
          </a:xfrm>
          <a:prstGeom prst="roundRect">
            <a:avLst>
              <a:gd name="adj" fmla="val 50000"/>
            </a:avLst>
          </a:prstGeom>
          <a:blipFill dpi="0" rotWithShape="1">
            <a:blip r:embed="rId2"/>
            <a:srcRect/>
            <a:tile tx="0" ty="0" sx="100000" sy="100000" flip="none" algn="tl"/>
          </a:blip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rgbClr val="7F7F7F"/>
                </a:solidFill>
                <a:latin typeface="Century Gothic" panose="020B0502020202020204" pitchFamily="34" charset="0"/>
              </a:defRPr>
            </a:lvl1pPr>
            <a:lvl2pPr marL="742950" indent="-285750">
              <a:spcBef>
                <a:spcPct val="20000"/>
              </a:spcBef>
              <a:buFont typeface="Courier New" panose="02070309020205020404" pitchFamily="49" charset="0"/>
              <a:buChar char="o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3pPr>
            <a:lvl4pPr marL="1600200" indent="-228600">
              <a:spcBef>
                <a:spcPct val="20000"/>
              </a:spcBef>
              <a:buFont typeface="Courier New" panose="02070309020205020404" pitchFamily="49" charset="0"/>
              <a:buChar char="o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9pPr>
          </a:lstStyle>
          <a:p>
            <a:pPr algn="ctr">
              <a:spcBef>
                <a:spcPct val="0"/>
              </a:spcBef>
              <a:buNone/>
            </a:pPr>
            <a:r>
              <a:rPr lang="uk-UA" sz="20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Забезпечує кафедра географії та менеджменту туризму</a:t>
            </a:r>
            <a:endParaRPr lang="uk-UA" altLang="ru-RU" sz="2000" b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_s115735">
            <a:extLst>
              <a:ext uri="{FF2B5EF4-FFF2-40B4-BE49-F238E27FC236}">
                <a16:creationId xmlns:a16="http://schemas.microsoft.com/office/drawing/2014/main" xmlns="" id="{4D06D5D3-9D2E-0142-96A0-859A99BB28F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44695" y="1308753"/>
            <a:ext cx="5884414" cy="310606"/>
          </a:xfrm>
          <a:prstGeom prst="roundRect">
            <a:avLst>
              <a:gd name="adj" fmla="val 50000"/>
            </a:avLst>
          </a:prstGeom>
          <a:blipFill dpi="0" rotWithShape="1">
            <a:blip r:embed="rId2"/>
            <a:srcRect/>
            <a:tile tx="0" ty="0" sx="100000" sy="100000" flip="none" algn="tl"/>
          </a:blip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rgbClr val="7F7F7F"/>
                </a:solidFill>
                <a:latin typeface="Century Gothic" panose="020B0502020202020204" pitchFamily="34" charset="0"/>
              </a:defRPr>
            </a:lvl1pPr>
            <a:lvl2pPr marL="742950" indent="-285750">
              <a:spcBef>
                <a:spcPct val="20000"/>
              </a:spcBef>
              <a:buFont typeface="Courier New" panose="02070309020205020404" pitchFamily="49" charset="0"/>
              <a:buChar char="o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3pPr>
            <a:lvl4pPr marL="1600200" indent="-228600">
              <a:spcBef>
                <a:spcPct val="20000"/>
              </a:spcBef>
              <a:buFont typeface="Courier New" panose="02070309020205020404" pitchFamily="49" charset="0"/>
              <a:buChar char="o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9pPr>
          </a:lstStyle>
          <a:p>
            <a:pPr algn="ctr">
              <a:spcBef>
                <a:spcPct val="0"/>
              </a:spcBef>
              <a:buNone/>
            </a:pPr>
            <a:r>
              <a:rPr lang="uk-UA" sz="18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«Виробнича» - (</a:t>
            </a:r>
            <a:r>
              <a:rPr lang="ru-RU" sz="18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uk-UA" sz="18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семестр, 9 кредитів/270 годин)</a:t>
            </a:r>
          </a:p>
        </p:txBody>
      </p:sp>
      <p:sp>
        <p:nvSpPr>
          <p:cNvPr id="12" name="_s115735">
            <a:extLst>
              <a:ext uri="{FF2B5EF4-FFF2-40B4-BE49-F238E27FC236}">
                <a16:creationId xmlns:a16="http://schemas.microsoft.com/office/drawing/2014/main" xmlns="" id="{9E25EE72-E52A-07DB-8D9D-D20A6FF8F42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24453" y="944242"/>
            <a:ext cx="5904656" cy="310606"/>
          </a:xfrm>
          <a:prstGeom prst="roundRect">
            <a:avLst>
              <a:gd name="adj" fmla="val 50000"/>
            </a:avLst>
          </a:prstGeom>
          <a:blipFill dpi="0" rotWithShape="1">
            <a:blip r:embed="rId2"/>
            <a:srcRect/>
            <a:tile tx="0" ty="0" sx="100000" sy="100000" flip="none" algn="tl"/>
          </a:blip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rgbClr val="7F7F7F"/>
                </a:solidFill>
                <a:latin typeface="Century Gothic" panose="020B0502020202020204" pitchFamily="34" charset="0"/>
              </a:defRPr>
            </a:lvl1pPr>
            <a:lvl2pPr marL="742950" indent="-285750">
              <a:spcBef>
                <a:spcPct val="20000"/>
              </a:spcBef>
              <a:buFont typeface="Courier New" panose="02070309020205020404" pitchFamily="49" charset="0"/>
              <a:buChar char="o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3pPr>
            <a:lvl4pPr marL="1600200" indent="-228600">
              <a:spcBef>
                <a:spcPct val="20000"/>
              </a:spcBef>
              <a:buFont typeface="Courier New" panose="02070309020205020404" pitchFamily="49" charset="0"/>
              <a:buChar char="o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9pPr>
          </a:lstStyle>
          <a:p>
            <a:pPr algn="ctr">
              <a:spcBef>
                <a:spcPct val="0"/>
              </a:spcBef>
              <a:buNone/>
            </a:pPr>
            <a:r>
              <a:rPr lang="uk-UA" altLang="ru-RU" sz="20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Обов'язкові компоненти (практика) ОП:</a:t>
            </a:r>
          </a:p>
        </p:txBody>
      </p:sp>
      <p:sp>
        <p:nvSpPr>
          <p:cNvPr id="17" name="Объект 16">
            <a:extLst>
              <a:ext uri="{FF2B5EF4-FFF2-40B4-BE49-F238E27FC236}">
                <a16:creationId xmlns:a16="http://schemas.microsoft.com/office/drawing/2014/main" xmlns="" id="{F412843D-8596-AAFA-3EDB-D21E44BC061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08448" y="3356992"/>
            <a:ext cx="3161598" cy="3079734"/>
          </a:xfrm>
        </p:spPr>
        <p:txBody>
          <a:bodyPr>
            <a:normAutofit fontScale="92500"/>
          </a:bodyPr>
          <a:lstStyle/>
          <a:p>
            <a:pPr marL="0" indent="0" algn="ctr">
              <a:lnSpc>
                <a:spcPct val="120000"/>
              </a:lnSpc>
              <a:buNone/>
            </a:pPr>
            <a:r>
              <a:rPr lang="uk-UA" sz="16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сайті кафедри розміщена рубрика ПРАКТИКА, яка містить </a:t>
            </a:r>
          </a:p>
          <a:p>
            <a:pPr lvl="0" algn="just">
              <a:lnSpc>
                <a:spcPct val="120000"/>
              </a:lnSpc>
              <a:buFont typeface="Wingdings" panose="05000000000000000000" pitchFamily="2" charset="2"/>
              <a:buChar char="ü"/>
            </a:pPr>
            <a:r>
              <a:rPr lang="uk-UA" sz="1600" b="1" kern="1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робочі програми практики розроблені згідно вимог положення;</a:t>
            </a:r>
            <a:endParaRPr lang="ru-RU" sz="1600" b="1" kern="1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buFont typeface="Wingdings" panose="05000000000000000000" pitchFamily="2" charset="2"/>
              <a:buChar char=""/>
            </a:pPr>
            <a:r>
              <a:rPr lang="uk-UA" sz="1600" b="1" kern="1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положення про впровадження елементів дуальної освіти, програма дуального навчання та положення про практики ЧНУ</a:t>
            </a:r>
            <a:r>
              <a:rPr lang="uk-UA" sz="1600" b="1" kern="100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ru-RU" sz="1600" b="1" kern="1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  <a:buFont typeface="Wingdings" panose="05000000000000000000" pitchFamily="2" charset="2"/>
              <a:buChar char="ü"/>
            </a:pPr>
            <a:endParaRPr lang="uk-UA" sz="5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Овал 20">
            <a:extLst>
              <a:ext uri="{FF2B5EF4-FFF2-40B4-BE49-F238E27FC236}">
                <a16:creationId xmlns:a16="http://schemas.microsoft.com/office/drawing/2014/main" xmlns="" id="{B4D01873-DEE3-F7C7-6C30-47E4D746DE71}"/>
              </a:ext>
            </a:extLst>
          </p:cNvPr>
          <p:cNvSpPr/>
          <p:nvPr/>
        </p:nvSpPr>
        <p:spPr>
          <a:xfrm>
            <a:off x="611560" y="1925599"/>
            <a:ext cx="3062194" cy="925739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000" b="1" dirty="0">
                <a:solidFill>
                  <a:srgbClr val="66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Позитивні сторони</a:t>
            </a:r>
            <a:endParaRPr lang="ru-RU" sz="2000" b="1" dirty="0">
              <a:solidFill>
                <a:srgbClr val="66003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Овал 21">
            <a:extLst>
              <a:ext uri="{FF2B5EF4-FFF2-40B4-BE49-F238E27FC236}">
                <a16:creationId xmlns:a16="http://schemas.microsoft.com/office/drawing/2014/main" xmlns="" id="{A27F0323-F652-A7A6-2087-31A21760B26F}"/>
              </a:ext>
            </a:extLst>
          </p:cNvPr>
          <p:cNvSpPr/>
          <p:nvPr/>
        </p:nvSpPr>
        <p:spPr>
          <a:xfrm>
            <a:off x="5076056" y="1920128"/>
            <a:ext cx="3165306" cy="107995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000" b="1" dirty="0">
                <a:solidFill>
                  <a:srgbClr val="66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Рекомендації щодо удосконалення</a:t>
            </a:r>
            <a:endParaRPr lang="ru-RU" sz="2000" b="1" dirty="0">
              <a:solidFill>
                <a:srgbClr val="66003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xmlns="" id="{FA75A155-C67E-2AE2-5147-A37FFF3B6733}"/>
              </a:ext>
            </a:extLst>
          </p:cNvPr>
          <p:cNvSpPr txBox="1"/>
          <p:nvPr/>
        </p:nvSpPr>
        <p:spPr>
          <a:xfrm>
            <a:off x="3779912" y="3140968"/>
            <a:ext cx="5184576" cy="3659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20000"/>
              </a:lnSpc>
            </a:pPr>
            <a:r>
              <a:rPr lang="uk-UA" sz="1400" b="1" i="1" dirty="0">
                <a:solidFill>
                  <a:srgbClr val="6600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переглянути існуючу інформацію на сайті:</a:t>
            </a:r>
          </a:p>
          <a:p>
            <a:pPr marL="285750" indent="-285750" algn="just">
              <a:lnSpc>
                <a:spcPct val="120000"/>
              </a:lnSpc>
              <a:buFont typeface="Wingdings" panose="05000000000000000000" pitchFamily="2" charset="2"/>
              <a:buChar char="ü"/>
            </a:pPr>
            <a:r>
              <a:rPr lang="uk-UA" sz="1200" b="1" dirty="0">
                <a:latin typeface="Times New Roman" panose="02020603050405020304" pitchFamily="18" charset="0"/>
                <a:ea typeface="Calibri" panose="020F0502020204030204" pitchFamily="34" charset="0"/>
              </a:rPr>
              <a:t>розділити робочі програми бакалаврського та магістерського рівнів </a:t>
            </a:r>
            <a:r>
              <a:rPr lang="uk-UA" sz="1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;</a:t>
            </a:r>
          </a:p>
          <a:p>
            <a:pPr marL="285750" indent="-285750" algn="just">
              <a:lnSpc>
                <a:spcPct val="120000"/>
              </a:lnSpc>
              <a:buFont typeface="Wingdings" panose="05000000000000000000" pitchFamily="2" charset="2"/>
              <a:buChar char="ü"/>
            </a:pPr>
            <a:r>
              <a:rPr lang="uk-UA" sz="1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згрупувати договори про проведення практик за будь-яким, зручним для кафедри принципом (довготривалі, з тур-фірмами, тощо), вилучити </a:t>
            </a:r>
            <a:r>
              <a:rPr lang="uk-UA" sz="12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протерміновані</a:t>
            </a:r>
            <a:r>
              <a:rPr lang="uk-UA" sz="1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;</a:t>
            </a:r>
          </a:p>
          <a:p>
            <a:pPr marL="285750" indent="-285750" algn="just">
              <a:lnSpc>
                <a:spcPct val="120000"/>
              </a:lnSpc>
              <a:buFont typeface="Wingdings" panose="05000000000000000000" pitchFamily="2" charset="2"/>
              <a:buChar char="ü"/>
            </a:pPr>
            <a:r>
              <a:rPr lang="uk-UA" sz="1200" b="1" dirty="0">
                <a:latin typeface="Times New Roman" panose="02020603050405020304" pitchFamily="18" charset="0"/>
                <a:ea typeface="Calibri" panose="020F0502020204030204" pitchFamily="34" charset="0"/>
              </a:rPr>
              <a:t>видалити з робочої програми зразки звітності, які не потрібні студенту (форма наказу на практику, форма звіту кафедри про результати практики) тощо.</a:t>
            </a:r>
          </a:p>
          <a:p>
            <a:pPr marL="285750" indent="-285750" algn="just">
              <a:lnSpc>
                <a:spcPct val="120000"/>
              </a:lnSpc>
              <a:buFont typeface="Wingdings" panose="05000000000000000000" pitchFamily="2" charset="2"/>
              <a:buChar char="ü"/>
            </a:pPr>
            <a:r>
              <a:rPr lang="uk-UA" sz="1200" b="1" dirty="0">
                <a:latin typeface="Times New Roman" panose="02020603050405020304" pitchFamily="18" charset="0"/>
                <a:ea typeface="Calibri" panose="020F0502020204030204" pitchFamily="34" charset="0"/>
              </a:rPr>
              <a:t>переглянути рекомендовану літературу, доповнити її.</a:t>
            </a:r>
          </a:p>
          <a:p>
            <a:pPr algn="ctr">
              <a:lnSpc>
                <a:spcPct val="120000"/>
              </a:lnSpc>
            </a:pPr>
            <a:r>
              <a:rPr lang="uk-UA" sz="1400" b="1" i="1" dirty="0">
                <a:solidFill>
                  <a:srgbClr val="6600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додати інформацію на сайт:</a:t>
            </a:r>
          </a:p>
          <a:p>
            <a:pPr marL="285750" indent="-285750" algn="just">
              <a:lnSpc>
                <a:spcPct val="120000"/>
              </a:lnSpc>
              <a:buFont typeface="Wingdings" panose="05000000000000000000" pitchFamily="2" charset="2"/>
              <a:buChar char="ü"/>
            </a:pPr>
            <a:r>
              <a:rPr lang="uk-UA" sz="1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опитування здобувачів/</a:t>
            </a:r>
            <a:r>
              <a:rPr lang="uk-UA" sz="12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стейкхолдерів</a:t>
            </a:r>
            <a:r>
              <a:rPr lang="uk-UA" sz="1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про проходження практик;</a:t>
            </a:r>
          </a:p>
          <a:p>
            <a:pPr marL="285750" indent="-285750" algn="just">
              <a:lnSpc>
                <a:spcPct val="120000"/>
              </a:lnSpc>
              <a:buFont typeface="Wingdings" panose="05000000000000000000" pitchFamily="2" charset="2"/>
              <a:buChar char="ü"/>
            </a:pPr>
            <a:r>
              <a:rPr lang="uk-UA" sz="1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розробити методичні рекомендації, пам'ятку для здобувачів.</a:t>
            </a:r>
            <a:endParaRPr lang="uk-UA" sz="1400" b="1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lvl="0" algn="ctr">
              <a:lnSpc>
                <a:spcPct val="107000"/>
              </a:lnSpc>
            </a:pPr>
            <a:r>
              <a:rPr lang="uk-UA" sz="1400" b="1" i="1" kern="100" dirty="0">
                <a:solidFill>
                  <a:srgbClr val="6600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переглянути в плані:</a:t>
            </a: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"/>
            </a:pPr>
            <a:r>
              <a:rPr lang="uk-UA" sz="12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прописати в переліку обов’язкових компонентів в таблиці плану практики.</a:t>
            </a:r>
            <a:endParaRPr lang="uk-UA" sz="1200" b="1" kern="1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xmlns="" id="{C1A7991D-FCAB-6CAB-6147-69910F31DFE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879343" y="944242"/>
            <a:ext cx="1208601" cy="709093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  <p:extLst>
      <p:ext uri="{BB962C8B-B14F-4D97-AF65-F5344CB8AC3E}">
        <p14:creationId xmlns:p14="http://schemas.microsoft.com/office/powerpoint/2010/main" val="395764196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 autoUpdateAnimBg="0"/>
      <p:bldP spid="5" grpId="0" animBg="1" autoUpdateAnimBg="0"/>
      <p:bldP spid="11" grpId="0" animBg="1" autoUpdateAnimBg="0"/>
      <p:bldP spid="12" grpId="0" animBg="1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Таблица 8">
            <a:extLst>
              <a:ext uri="{FF2B5EF4-FFF2-40B4-BE49-F238E27FC236}">
                <a16:creationId xmlns:a16="http://schemas.microsoft.com/office/drawing/2014/main" xmlns="" id="{34314AF6-F65B-95AF-B0DA-5EBBC0FCE4B0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1259632" y="260648"/>
          <a:ext cx="6768752" cy="625047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13344">
                  <a:extLst>
                    <a:ext uri="{9D8B030D-6E8A-4147-A177-3AD203B41FA5}">
                      <a16:colId xmlns:a16="http://schemas.microsoft.com/office/drawing/2014/main" xmlns="" val="1697376881"/>
                    </a:ext>
                  </a:extLst>
                </a:gridCol>
                <a:gridCol w="6455408">
                  <a:extLst>
                    <a:ext uri="{9D8B030D-6E8A-4147-A177-3AD203B41FA5}">
                      <a16:colId xmlns:a16="http://schemas.microsoft.com/office/drawing/2014/main" xmlns="" val="553439702"/>
                    </a:ext>
                  </a:extLst>
                </a:gridCol>
              </a:tblGrid>
              <a:tr h="582288"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1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1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з/п</a:t>
                      </a:r>
                      <a:endParaRPr lang="ru-RU" sz="11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algn="l">
                        <a:lnSpc>
                          <a:spcPct val="100000"/>
                        </a:lnSpc>
                      </a:pPr>
                      <a:endParaRPr lang="uk-UA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860" marR="19860" marT="0" marB="0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600" b="1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УЗАГАЛЬНЕНІ ПОБАЖАННЯ ЩОДО УДОСКОНАЛЕННЯ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uk-UA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860" marR="19860" marT="0" marB="0"/>
                </a:tc>
                <a:extLst>
                  <a:ext uri="{0D108BD9-81ED-4DB2-BD59-A6C34878D82A}">
                    <a16:rowId xmlns:a16="http://schemas.microsoft.com/office/drawing/2014/main" xmlns="" val="761251324"/>
                  </a:ext>
                </a:extLst>
              </a:tr>
              <a:tr h="945986"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</a:pPr>
                      <a:r>
                        <a:rPr lang="uk-UA" sz="1200" b="1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1.</a:t>
                      </a:r>
                      <a:endParaRPr lang="ru-RU" sz="1200" b="1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860" marR="19860" marT="0" marB="0" anchor="ctr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uk-UA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Приділити увагу сайту кафедри, виділити матеріали практики окремою вкладкою. </a:t>
                      </a:r>
                    </a:p>
                    <a:p>
                      <a:pPr algn="just"/>
                      <a:r>
                        <a:rPr lang="uk-UA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Впорядкувати представлену інформацію з практики </a:t>
                      </a:r>
                      <a:r>
                        <a:rPr lang="uk-UA" sz="1400" i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(адже й наявна інформація губиться через роздробленість і не логічне розміщення).</a:t>
                      </a:r>
                      <a:endParaRPr lang="ru-RU" sz="1400" i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860" marR="19860" marT="0" marB="0" anchor="ctr"/>
                </a:tc>
                <a:extLst>
                  <a:ext uri="{0D108BD9-81ED-4DB2-BD59-A6C34878D82A}">
                    <a16:rowId xmlns:a16="http://schemas.microsoft.com/office/drawing/2014/main" xmlns="" val="3526640848"/>
                  </a:ext>
                </a:extLst>
              </a:tr>
              <a:tr h="709489"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</a:pPr>
                      <a:r>
                        <a:rPr lang="uk-UA" sz="1200" b="1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marL="0" algn="ctr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uk-UA" sz="1200" b="1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2. </a:t>
                      </a:r>
                      <a:endParaRPr lang="ru-RU" sz="1200" b="1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860" marR="19860" marT="0" marB="0" anchor="ctr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uk-UA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Переглянути  та за потреби оновити наскрізні програми практик </a:t>
                      </a:r>
                      <a:r>
                        <a:rPr lang="uk-UA" sz="1400" i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(оскільки вони оновлюються раз на 5 років, але якщо відбулися зміни, то оновлення наскрізної програми необхідне).</a:t>
                      </a:r>
                      <a:endParaRPr lang="ru-RU" sz="1400" i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860" marR="19860" marT="0" marB="0" anchor="ctr"/>
                </a:tc>
                <a:extLst>
                  <a:ext uri="{0D108BD9-81ED-4DB2-BD59-A6C34878D82A}">
                    <a16:rowId xmlns:a16="http://schemas.microsoft.com/office/drawing/2014/main" xmlns="" val="732058127"/>
                  </a:ext>
                </a:extLst>
              </a:tr>
              <a:tr h="558483"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</a:pPr>
                      <a:r>
                        <a:rPr lang="uk-UA" sz="1200" b="1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marL="0" algn="ctr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uk-UA" sz="1200" b="1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3. </a:t>
                      </a:r>
                      <a:endParaRPr lang="ru-RU" sz="1200" b="1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860" marR="19860" marT="0" marB="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uk-UA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Звернути увагу на робочі програми практик, які  оновлюються і затверджуються ЩОРОКУ, згідно з положенням.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860" marR="19860" marT="0" marB="0" anchor="ctr"/>
                </a:tc>
                <a:extLst>
                  <a:ext uri="{0D108BD9-81ED-4DB2-BD59-A6C34878D82A}">
                    <a16:rowId xmlns:a16="http://schemas.microsoft.com/office/drawing/2014/main" xmlns="" val="497894331"/>
                  </a:ext>
                </a:extLst>
              </a:tr>
              <a:tr h="472993"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</a:pPr>
                      <a:r>
                        <a:rPr lang="uk-UA" sz="1200" b="1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4. </a:t>
                      </a:r>
                    </a:p>
                    <a:p>
                      <a:pPr marL="0" algn="ctr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uk-UA" sz="1200" b="1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 b="1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860" marR="19860" marT="0" marB="0" anchor="ctr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uk-UA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Прописати практику, як обов'язковий компонент в п.</a:t>
                      </a:r>
                      <a:r>
                        <a:rPr lang="en-US" sz="1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</a:t>
                      </a:r>
                      <a:r>
                        <a:rPr lang="uk-UA" sz="1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«План навчального процесу» </a:t>
                      </a:r>
                      <a:r>
                        <a:rPr lang="uk-UA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робочого навчального плану.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860" marR="19860" marT="0" marB="0" anchor="ctr"/>
                </a:tc>
                <a:extLst>
                  <a:ext uri="{0D108BD9-81ED-4DB2-BD59-A6C34878D82A}">
                    <a16:rowId xmlns:a16="http://schemas.microsoft.com/office/drawing/2014/main" xmlns="" val="2511327255"/>
                  </a:ext>
                </a:extLst>
              </a:tr>
              <a:tr h="472993"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</a:pPr>
                      <a:r>
                        <a:rPr lang="uk-UA" sz="1200" b="1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marL="0" algn="ctr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uk-UA" sz="1200" b="1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5. </a:t>
                      </a:r>
                      <a:endParaRPr lang="ru-RU" sz="1200" b="1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860" marR="19860" marT="0" marB="0" anchor="ctr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uk-UA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 можливості, розробити </a:t>
                      </a:r>
                      <a:r>
                        <a:rPr lang="uk-UA" sz="1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силабуси</a:t>
                      </a:r>
                      <a:r>
                        <a:rPr lang="uk-UA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практик, які не будуть дублювати робочу програму, але міститимуть коротку інформацію для здобувача освіти. 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860" marR="19860" marT="0" marB="0" anchor="ctr"/>
                </a:tc>
                <a:extLst>
                  <a:ext uri="{0D108BD9-81ED-4DB2-BD59-A6C34878D82A}">
                    <a16:rowId xmlns:a16="http://schemas.microsoft.com/office/drawing/2014/main" xmlns="" val="609038445"/>
                  </a:ext>
                </a:extLst>
              </a:tr>
              <a:tr h="472993"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</a:pPr>
                      <a:r>
                        <a:rPr lang="uk-UA" sz="1200" b="1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marL="0" algn="ctr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uk-UA" sz="1200" b="1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6. </a:t>
                      </a:r>
                      <a:endParaRPr lang="ru-RU" sz="1200" b="1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860" marR="19860" marT="0" marB="0" anchor="ctr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uk-UA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Інформація про бази практик має бути згрупована за зручним для кафедри принципом, доступна, з </a:t>
                      </a:r>
                      <a:r>
                        <a:rPr lang="uk-UA" sz="1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скан</a:t>
                      </a:r>
                      <a:r>
                        <a:rPr lang="uk-UA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-копіями актуальних договорів.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860" marR="19860" marT="0" marB="0" anchor="ctr"/>
                </a:tc>
                <a:extLst>
                  <a:ext uri="{0D108BD9-81ED-4DB2-BD59-A6C34878D82A}">
                    <a16:rowId xmlns:a16="http://schemas.microsoft.com/office/drawing/2014/main" xmlns="" val="4169985097"/>
                  </a:ext>
                </a:extLst>
              </a:tr>
              <a:tr h="472993"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</a:pPr>
                      <a:r>
                        <a:rPr lang="uk-UA" sz="1200" b="1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marL="0" algn="ctr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uk-UA" sz="1200" b="1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7. </a:t>
                      </a:r>
                      <a:endParaRPr lang="ru-RU" sz="1200" b="1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860" marR="19860" marT="0" marB="0" anchor="ctr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uk-UA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 відсутності, розробити та розмістити на сайті кафедри матеріали методичного супроводу практики.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860" marR="19860" marT="0" marB="0" anchor="ctr"/>
                </a:tc>
                <a:extLst>
                  <a:ext uri="{0D108BD9-81ED-4DB2-BD59-A6C34878D82A}">
                    <a16:rowId xmlns:a16="http://schemas.microsoft.com/office/drawing/2014/main" xmlns="" val="908581847"/>
                  </a:ext>
                </a:extLst>
              </a:tr>
              <a:tr h="558483"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</a:pPr>
                      <a:r>
                        <a:rPr lang="uk-UA" sz="1200" b="1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marL="0" algn="ctr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uk-UA" sz="1200" b="1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8. </a:t>
                      </a:r>
                      <a:endParaRPr lang="ru-RU" sz="1200" b="1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860" marR="19860" marT="0" marB="0" anchor="ctr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uk-UA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Розмістити зразки звітності до кожного виду практики, розробити пам'ятки для здобувачів. 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860" marR="19860" marT="0" marB="0" anchor="ctr"/>
                </a:tc>
                <a:extLst>
                  <a:ext uri="{0D108BD9-81ED-4DB2-BD59-A6C34878D82A}">
                    <a16:rowId xmlns:a16="http://schemas.microsoft.com/office/drawing/2014/main" xmlns="" val="169381573"/>
                  </a:ext>
                </a:extLst>
              </a:tr>
              <a:tr h="945986"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</a:pPr>
                      <a:r>
                        <a:rPr lang="uk-UA" sz="1200" b="1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marL="0" algn="ctr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uk-UA" sz="1200" b="1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9. </a:t>
                      </a:r>
                      <a:endParaRPr lang="ru-RU" sz="1200" b="1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860" marR="19860" marT="0" marB="0" anchor="ctr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uk-UA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Звіти керівників практики, по  її завершенні, заслуховуються на засіданнях кафедр.</a:t>
                      </a:r>
                      <a:r>
                        <a:rPr lang="uk-UA" sz="14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  <a:p>
                      <a:pPr algn="just"/>
                      <a:r>
                        <a:rPr lang="uk-UA" sz="14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Інформацію про результати практики, за поданими звітами </a:t>
                      </a:r>
                      <a:r>
                        <a:rPr lang="uk-UA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висвітлювати на сайті кафедри</a:t>
                      </a:r>
                      <a:r>
                        <a:rPr lang="uk-UA" sz="14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із зазначенням дати та номера протоколу засідання кафедри.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860" marR="19860" marT="0" marB="0" anchor="ctr"/>
                </a:tc>
                <a:extLst>
                  <a:ext uri="{0D108BD9-81ED-4DB2-BD59-A6C34878D82A}">
                    <a16:rowId xmlns:a16="http://schemas.microsoft.com/office/drawing/2014/main" xmlns="" val="2599271771"/>
                  </a:ext>
                </a:extLst>
              </a:tr>
            </a:tbl>
          </a:graphicData>
        </a:graphic>
      </p:graphicFrame>
      <p:pic>
        <p:nvPicPr>
          <p:cNvPr id="5" name="Рисунок 4">
            <a:extLst>
              <a:ext uri="{FF2B5EF4-FFF2-40B4-BE49-F238E27FC236}">
                <a16:creationId xmlns:a16="http://schemas.microsoft.com/office/drawing/2014/main" xmlns="" id="{4B35AF70-CE67-3082-698B-6EF3A8DF530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098" r="10864"/>
          <a:stretch>
            <a:fillRect/>
          </a:stretch>
        </p:blipFill>
        <p:spPr bwMode="auto">
          <a:xfrm>
            <a:off x="8157540" y="116632"/>
            <a:ext cx="878956" cy="86409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78754762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647252"/>
      </a:dk2>
      <a:lt2>
        <a:srgbClr val="EAE8CF"/>
      </a:lt2>
      <a:accent1>
        <a:srgbClr val="E78712"/>
      </a:accent1>
      <a:accent2>
        <a:srgbClr val="B73C26"/>
      </a:accent2>
      <a:accent3>
        <a:srgbClr val="865331"/>
      </a:accent3>
      <a:accent4>
        <a:srgbClr val="B38648"/>
      </a:accent4>
      <a:accent5>
        <a:srgbClr val="BBB473"/>
      </a:accent5>
      <a:accent6>
        <a:srgbClr val="849276"/>
      </a:accent6>
      <a:hlink>
        <a:srgbClr val="FDAB2A"/>
      </a:hlink>
      <a:folHlink>
        <a:srgbClr val="CCB182"/>
      </a:folHlink>
    </a:clrScheme>
    <a:fontScheme name="Легкий дым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54F6613E-5ED7-40ED-90A8-F639BE712C0E}"/>
    </a:ext>
  </a:ext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5359</TotalTime>
  <Words>817</Words>
  <Application>Microsoft Office PowerPoint</Application>
  <PresentationFormat>Екран (4:3)</PresentationFormat>
  <Paragraphs>155</Paragraphs>
  <Slides>7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7</vt:i4>
      </vt:variant>
    </vt:vector>
  </HeadingPairs>
  <TitlesOfParts>
    <vt:vector size="14" baseType="lpstr">
      <vt:lpstr>Arial</vt:lpstr>
      <vt:lpstr>Calibri</vt:lpstr>
      <vt:lpstr>Century Gothic</vt:lpstr>
      <vt:lpstr>Times New Roman</vt:lpstr>
      <vt:lpstr>Wingdings</vt:lpstr>
      <vt:lpstr>Wingdings 3</vt:lpstr>
      <vt:lpstr>Легкий дым</vt:lpstr>
      <vt:lpstr>Про якість навчально-методичного забезпечення практики  освітньо-професійної програми другого (магістерського) рівня  вищої освіти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</vt:vector>
  </TitlesOfParts>
  <Company>LMD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Вчена рада  2010</dc:title>
  <dc:creator>UZvER</dc:creator>
  <cp:lastModifiedBy>Admin</cp:lastModifiedBy>
  <cp:revision>1010</cp:revision>
  <cp:lastPrinted>2023-10-25T12:23:12Z</cp:lastPrinted>
  <dcterms:created xsi:type="dcterms:W3CDTF">2010-08-26T09:10:43Z</dcterms:created>
  <dcterms:modified xsi:type="dcterms:W3CDTF">2024-09-30T06:36:10Z</dcterms:modified>
</cp:coreProperties>
</file>