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9" r:id="rId2"/>
    <p:sldId id="270" r:id="rId3"/>
    <p:sldId id="257" r:id="rId4"/>
    <p:sldId id="258" r:id="rId5"/>
    <p:sldId id="272" r:id="rId6"/>
    <p:sldId id="273" r:id="rId7"/>
    <p:sldId id="274" r:id="rId8"/>
    <p:sldId id="275" r:id="rId9"/>
    <p:sldId id="268" r:id="rId1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D9BD39-5120-40D2-8413-A3D15E3D7735}" type="datetimeFigureOut">
              <a:rPr lang="uk-UA" smtClean="0"/>
              <a:t>22.01.2025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D95A4A-5AA7-4C69-868E-8B244CD65AB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0856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D95A4A-5AA7-4C69-868E-8B244CD65AB9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0604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22.01.2025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497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22.01.2025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6436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22.01.2025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5039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22.01.2025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948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22.01.2025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4997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22.01.2025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932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22.01.2025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3386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22.01.2025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304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22.01.2025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0446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22.01.2025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6799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22.01.2025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3795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22.01.2025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7416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22.01.2025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9901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22.01.2025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8319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22.01.2025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9704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22.01.2025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644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956D9-DEF5-4310-92D0-9B1A2F72071B}" type="datetimeFigureOut">
              <a:rPr lang="uk-UA" smtClean="0"/>
              <a:t>22.01.2025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EEA932-04A3-46C9-9C28-47E9A995A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272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6542" y="1120589"/>
            <a:ext cx="10856259" cy="4858871"/>
          </a:xfrm>
        </p:spPr>
        <p:txBody>
          <a:bodyPr/>
          <a:lstStyle/>
          <a:p>
            <a:pPr algn="ctr"/>
            <a:r>
              <a:rPr lang="ru-RU" sz="4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4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результатами </a:t>
            </a:r>
            <a:r>
              <a:rPr lang="ru-RU" sz="4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sz="4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МОН </a:t>
            </a:r>
            <a:r>
              <a:rPr lang="ru-RU" sz="32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i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2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2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14.01.2025)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40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введення</a:t>
            </a:r>
            <a:r>
              <a:rPr lang="ru-RU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Переліку</a:t>
            </a:r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спеціальностей</a:t>
            </a:r>
            <a:r>
              <a:rPr lang="ru-RU" sz="4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4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4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i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32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 КМУ </a:t>
            </a:r>
            <a:r>
              <a:rPr lang="ru-RU" sz="3200" b="1" i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2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30.082024 №1021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2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400" b="1" i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502" y="198446"/>
            <a:ext cx="1614228" cy="1664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271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4800" y="654424"/>
            <a:ext cx="10049435" cy="5486399"/>
          </a:xfrm>
        </p:spPr>
        <p:txBody>
          <a:bodyPr/>
          <a:lstStyle/>
          <a:p>
            <a:pPr algn="ctr"/>
            <a:r>
              <a:rPr lang="ru-RU" sz="44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КМУ </a:t>
            </a:r>
            <a:r>
              <a:rPr lang="ru-RU" sz="36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30.08.2024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№1021 </a:t>
            </a:r>
            <a:r>
              <a:rPr lang="ru-RU" sz="4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«Про </a:t>
            </a:r>
            <a:r>
              <a:rPr lang="ru-RU" sz="32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внесення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2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переліку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32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спеціальностей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32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НАКАЗ МОН №1625 </a:t>
            </a:r>
            <a:r>
              <a:rPr lang="ru-RU" sz="3600" b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19.11.2024</a:t>
            </a:r>
            <a:b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2800" b="1" i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запровадження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b="1" i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переліку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b="1" i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спеціальностей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800" b="1" i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затверджених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постановою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КМУ</a:t>
            </a:r>
            <a:b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ru-RU" sz="2800" b="1" i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серпня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2024 року № 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1021»</a:t>
            </a:r>
            <a:endParaRPr lang="uk-UA" sz="4400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5302" y="0"/>
            <a:ext cx="986698" cy="1017726"/>
          </a:xfrm>
          <a:prstGeom prst="rect">
            <a:avLst/>
          </a:prstGeom>
        </p:spPr>
      </p:pic>
      <p:sp>
        <p:nvSpPr>
          <p:cNvPr id="3" name="Стрелка вниз 2"/>
          <p:cNvSpPr/>
          <p:nvPr/>
        </p:nvSpPr>
        <p:spPr>
          <a:xfrm>
            <a:off x="4186517" y="2904565"/>
            <a:ext cx="2070847" cy="600635"/>
          </a:xfrm>
          <a:prstGeom prst="downArrow">
            <a:avLst/>
          </a:prstGeom>
          <a:ln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2991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5608" y="0"/>
            <a:ext cx="1036392" cy="1012266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77334" y="107577"/>
            <a:ext cx="7659842" cy="582705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 галузей</a:t>
            </a:r>
            <a:endParaRPr lang="uk-UA" sz="48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995268"/>
              </p:ext>
            </p:extLst>
          </p:nvPr>
        </p:nvGraphicFramePr>
        <p:xfrm>
          <a:off x="331692" y="1012266"/>
          <a:ext cx="10653587" cy="56186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5925"/>
                <a:gridCol w="7759842"/>
                <a:gridCol w="1957820"/>
              </a:tblGrid>
              <a:tr h="7211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Шифр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Галузі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К-сть</a:t>
                      </a:r>
                      <a:r>
                        <a:rPr lang="uk-UA" sz="18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спеціальностей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51331">
                <a:tc>
                  <a:txBody>
                    <a:bodyPr/>
                    <a:lstStyle/>
                    <a:p>
                      <a:pPr algn="ctr"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Освіта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A1 -</a:t>
                      </a:r>
                      <a:r>
                        <a:rPr lang="en-US" sz="24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</a:t>
                      </a:r>
                      <a:endParaRPr lang="uk-UA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331">
                <a:tc>
                  <a:txBody>
                    <a:bodyPr/>
                    <a:lstStyle/>
                    <a:p>
                      <a:pPr algn="ctr"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Культура, мистецтво та гуманітарні науки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</a:t>
                      </a:r>
                      <a:r>
                        <a:rPr lang="en-US" sz="24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B14</a:t>
                      </a:r>
                      <a:endParaRPr lang="uk-UA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331">
                <a:tc>
                  <a:txBody>
                    <a:bodyPr/>
                    <a:lstStyle/>
                    <a:p>
                      <a:pPr algn="ctr"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Соціальні науки, журналістика та інформація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C1 – C7</a:t>
                      </a:r>
                      <a:endParaRPr lang="uk-UA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331">
                <a:tc>
                  <a:txBody>
                    <a:bodyPr/>
                    <a:lstStyle/>
                    <a:p>
                      <a:pPr algn="ctr"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Бізнес, адміністрування та право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D1 – D9</a:t>
                      </a:r>
                      <a:endParaRPr lang="uk-UA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331">
                <a:tc>
                  <a:txBody>
                    <a:bodyPr/>
                    <a:lstStyle/>
                    <a:p>
                      <a:pPr algn="ctr"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Природничі науки, математика та статистика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E1 – E8</a:t>
                      </a:r>
                      <a:endParaRPr lang="uk-UA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331">
                <a:tc>
                  <a:txBody>
                    <a:bodyPr/>
                    <a:lstStyle/>
                    <a:p>
                      <a:pPr algn="ctr"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F1 – F7</a:t>
                      </a:r>
                      <a:endParaRPr lang="uk-UA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331">
                <a:tc>
                  <a:txBody>
                    <a:bodyPr/>
                    <a:lstStyle/>
                    <a:p>
                      <a:pPr algn="ctr"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Інженерія, виробництво та будівництво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G1 – G22</a:t>
                      </a:r>
                      <a:endParaRPr lang="uk-UA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368">
                <a:tc>
                  <a:txBody>
                    <a:bodyPr/>
                    <a:lstStyle/>
                    <a:p>
                      <a:pPr algn="ctr"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Сільське, лісове, рибне господарство та ветеринарна медицина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 – H7</a:t>
                      </a:r>
                      <a:endParaRPr lang="uk-UA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331">
                <a:tc>
                  <a:txBody>
                    <a:bodyPr/>
                    <a:lstStyle/>
                    <a:p>
                      <a:pPr algn="ctr"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Охорона здоров’я та соціальне забезпечення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I1 – I11</a:t>
                      </a:r>
                      <a:endParaRPr lang="uk-UA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331">
                <a:tc>
                  <a:txBody>
                    <a:bodyPr/>
                    <a:lstStyle/>
                    <a:p>
                      <a:pPr algn="ctr"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Транспорт та послуги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J1 – J8</a:t>
                      </a:r>
                      <a:endParaRPr lang="uk-UA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331">
                <a:tc>
                  <a:txBody>
                    <a:bodyPr/>
                    <a:lstStyle/>
                    <a:p>
                      <a:pPr algn="ctr"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Безпека та оборона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5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K1 – K10</a:t>
                      </a:r>
                      <a:endParaRPr lang="uk-UA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963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9397" y="0"/>
            <a:ext cx="982603" cy="101226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364" y="242047"/>
            <a:ext cx="10130118" cy="537883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Спеціальності ЧНУ, що потребують обрання спеціальності</a:t>
            </a:r>
            <a:endParaRPr lang="uk-UA" sz="28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864522"/>
              </p:ext>
            </p:extLst>
          </p:nvPr>
        </p:nvGraphicFramePr>
        <p:xfrm>
          <a:off x="277905" y="1012266"/>
          <a:ext cx="10802471" cy="57410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3879"/>
                <a:gridCol w="402463"/>
                <a:gridCol w="2786504"/>
                <a:gridCol w="2207696"/>
                <a:gridCol w="670029"/>
                <a:gridCol w="3061900"/>
              </a:tblGrid>
              <a:tr h="259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Галузі знань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освітньої програми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Галузі знань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освітньої програми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2992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</a:t>
                      </a:r>
                      <a:endParaRPr lang="uk-UA" sz="1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13980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 і мистецтво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023 Образотворче мистецтво, </a:t>
                      </a:r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декоративне </a:t>
                      </a: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мистецтво, реставрація</a:t>
                      </a:r>
                    </a:p>
                    <a:p>
                      <a:pPr marL="285750" indent="-285750" algn="l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uk-UA" sz="20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 «Образотворче мистецтво, декоративне мистецтво, реставрація</a:t>
                      </a:r>
                      <a:r>
                        <a:rPr lang="uk-UA" sz="20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Культура, мистецтво та гуманітарні науки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B3 Декоративне мистецтво та ремесла</a:t>
                      </a:r>
                      <a:endParaRPr lang="uk-UA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64975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B4 Образотворче мистецтво та реставрація</a:t>
                      </a:r>
                      <a:endParaRPr lang="uk-UA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96893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 та адміністрування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076 Підприємництво та торгівля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uk-UA" sz="18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 «Економіка та організація бізнесу»,</a:t>
                      </a: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uk-UA" sz="18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 «Підприємництво, торгівля та біржові операції»</a:t>
                      </a:r>
                      <a:endParaRPr lang="uk-UA" sz="1600" b="1" i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Бізнес, адміністрування та право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D3 Менеджмент</a:t>
                      </a:r>
                      <a:endParaRPr lang="uk-UA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16561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D7 Торгівля</a:t>
                      </a:r>
                      <a:endParaRPr lang="uk-UA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961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9397" y="4855"/>
            <a:ext cx="982603" cy="101226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223" y="161363"/>
            <a:ext cx="10130118" cy="537883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Спеціальності ЧНУ, що потребують обрання спеціальності</a:t>
            </a:r>
            <a:endParaRPr lang="uk-UA" sz="28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470962"/>
              </p:ext>
            </p:extLst>
          </p:nvPr>
        </p:nvGraphicFramePr>
        <p:xfrm>
          <a:off x="242047" y="779930"/>
          <a:ext cx="10802471" cy="59830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3879"/>
                <a:gridCol w="402463"/>
                <a:gridCol w="2908035"/>
                <a:gridCol w="2086165"/>
                <a:gridCol w="670029"/>
                <a:gridCol w="3061900"/>
              </a:tblGrid>
              <a:tr h="30793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Галузі знань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освітньої програми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Галузі знань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освітньої програми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2992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</a:t>
                      </a:r>
                      <a:endParaRPr lang="uk-UA" sz="1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13980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Електрична інженерія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 Електроенергетика, електротехніка та електромеханіка</a:t>
                      </a:r>
                    </a:p>
                    <a:p>
                      <a:pPr marL="285750" indent="-285750" algn="l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uk-UA" sz="20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 </a:t>
                      </a:r>
                      <a:r>
                        <a:rPr lang="uk-UA" sz="20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«Електроенергетика</a:t>
                      </a:r>
                      <a:r>
                        <a:rPr lang="uk-UA" sz="20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електротехніка та електромеханіка»</a:t>
                      </a:r>
                      <a:endParaRPr lang="uk-UA" sz="2000" b="1" i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Інженерія, виробництво та будівництво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G3 </a:t>
                      </a:r>
                      <a:r>
                        <a:rPr lang="uk-UA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Електрична </a:t>
                      </a:r>
                      <a:r>
                        <a:rPr lang="uk-UA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інженерія</a:t>
                      </a:r>
                      <a:endParaRPr lang="uk-UA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11987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G4 </a:t>
                      </a:r>
                      <a:r>
                        <a:rPr lang="uk-UA" sz="20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Енерговиробництво</a:t>
                      </a:r>
                      <a:r>
                        <a:rPr lang="uk-UA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(за спеціалізацією)</a:t>
                      </a:r>
                      <a:endParaRPr lang="uk-UA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56455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Електроніка, автоматизація та електронні комунікації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 Мікро- та наносистемна техніка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uk-UA" sz="20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 «Мікро- та наносистемна техніка»</a:t>
                      </a:r>
                      <a:endParaRPr lang="uk-UA" sz="2000" b="1" i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Інженерія, виробництво та будівництво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G5 Електроніка, електронні комунікації, приладобудування та </a:t>
                      </a:r>
                      <a:r>
                        <a:rPr lang="uk-UA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радіотехніка</a:t>
                      </a:r>
                      <a:endParaRPr lang="uk-UA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16561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G7 Автоматизація, комп'ютерно-інтегровані технології та </a:t>
                      </a:r>
                      <a:r>
                        <a:rPr lang="uk-UA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робототехніка</a:t>
                      </a:r>
                      <a:endParaRPr lang="uk-UA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7783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9397" y="0"/>
            <a:ext cx="982603" cy="101226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364" y="242047"/>
            <a:ext cx="10130118" cy="537883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Спеціальності ЧНУ, що потребують обрання спеціальності</a:t>
            </a:r>
            <a:endParaRPr lang="uk-UA" sz="28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692781"/>
              </p:ext>
            </p:extLst>
          </p:nvPr>
        </p:nvGraphicFramePr>
        <p:xfrm>
          <a:off x="313764" y="1340763"/>
          <a:ext cx="10802471" cy="4952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3879"/>
                <a:gridCol w="402463"/>
                <a:gridCol w="2786504"/>
                <a:gridCol w="2207696"/>
                <a:gridCol w="670029"/>
                <a:gridCol w="3061900"/>
              </a:tblGrid>
              <a:tr h="259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Галузі знань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освітньої програми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Галузі знань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освітньої програми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2992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</a:t>
                      </a:r>
                      <a:endParaRPr lang="uk-UA" sz="1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13980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оціальна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робота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 Соціальна робота</a:t>
                      </a:r>
                      <a:b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uk-UA" sz="20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 «Соціальна робота»</a:t>
                      </a:r>
                      <a:endParaRPr lang="uk-UA" sz="2000" b="1" i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Охорона здоров'я та соціальне забезпечення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I10 Соціальна робота та консультування</a:t>
                      </a:r>
                      <a:endParaRPr lang="uk-UA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11987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I11 Дитячі та молодіжні служби</a:t>
                      </a:r>
                      <a:endParaRPr lang="uk-UA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96893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оціальна робота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232 Соціальне забезпечення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uk-UA" sz="20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 «Соціальне забезпечення»</a:t>
                      </a:r>
                      <a:endParaRPr lang="uk-UA" sz="2000" b="1" i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Бізнес, адміністрування та право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D4 Публічне управління та адміністрування</a:t>
                      </a:r>
                      <a:endParaRPr lang="uk-UA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16561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Охорона здоров'я та соціальне забезпечення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I10 Соціальна робота та консультування</a:t>
                      </a:r>
                      <a:endParaRPr lang="uk-UA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9000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9397" y="0"/>
            <a:ext cx="982603" cy="101226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6870" y="390491"/>
            <a:ext cx="10130118" cy="537883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Спеціальності ЧНУ, що потребують обрання спеціальності</a:t>
            </a:r>
            <a:endParaRPr lang="uk-UA" sz="28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658567"/>
              </p:ext>
            </p:extLst>
          </p:nvPr>
        </p:nvGraphicFramePr>
        <p:xfrm>
          <a:off x="358588" y="1529022"/>
          <a:ext cx="10802471" cy="50878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3879"/>
                <a:gridCol w="402463"/>
                <a:gridCol w="2728741"/>
                <a:gridCol w="2265459"/>
                <a:gridCol w="670029"/>
                <a:gridCol w="3061900"/>
              </a:tblGrid>
              <a:tr h="259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Галузі знань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освітньої програми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Галузі знань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освітньої програми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2992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</a:t>
                      </a:r>
                      <a:endParaRPr lang="uk-UA" sz="1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709748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Міжнародні відносини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291 Міжнародні відносини, суспільні комунікації та регіональні студії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uk-UA" sz="20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 «Міжнародні відносини»</a:t>
                      </a:r>
                      <a:endParaRPr lang="uk-UA" sz="2000" b="1" i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Соціальні науки, журналістика та інформація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С2 Політологія</a:t>
                      </a:r>
                      <a:endParaRPr lang="uk-UA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74407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С3 Міжнародні відносини</a:t>
                      </a:r>
                      <a:endParaRPr lang="uk-UA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94129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С6 Географія та регіональні студії</a:t>
                      </a:r>
                      <a:endParaRPr lang="uk-UA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96893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Міжнародні відносини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292 Міжнародні економічні відносини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uk-UA" sz="20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 «Міжнародні економічні відносини»</a:t>
                      </a:r>
                      <a:endParaRPr lang="uk-UA" sz="2000" b="1" i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Соціальні науки, журналістика та інформація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С1 Економіка</a:t>
                      </a:r>
                      <a:endParaRPr lang="uk-UA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16561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С3 Міжнародні відносини</a:t>
                      </a:r>
                      <a:endParaRPr lang="uk-UA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827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9397" y="0"/>
            <a:ext cx="982603" cy="101226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6870" y="390491"/>
            <a:ext cx="10130118" cy="537883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Спеціальності ЧНУ, що потребують обрання спеціальності</a:t>
            </a:r>
            <a:endParaRPr lang="uk-UA" sz="28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977530"/>
              </p:ext>
            </p:extLst>
          </p:nvPr>
        </p:nvGraphicFramePr>
        <p:xfrm>
          <a:off x="358588" y="1529022"/>
          <a:ext cx="10802471" cy="50878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3879"/>
                <a:gridCol w="402463"/>
                <a:gridCol w="2728741"/>
                <a:gridCol w="2265459"/>
                <a:gridCol w="670029"/>
                <a:gridCol w="3061900"/>
              </a:tblGrid>
              <a:tr h="259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Галузі знань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освітньої програми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Галузі знань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освітньої програми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2992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</a:t>
                      </a:r>
                      <a:endParaRPr lang="uk-UA" sz="1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  <a:endParaRPr lang="uk-UA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39511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Природничі</a:t>
                      </a:r>
                      <a:r>
                        <a:rPr lang="uk-UA" sz="18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науки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 Географія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(програми, пов'язані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 соціальною та економічною географією)</a:t>
                      </a:r>
                      <a:endParaRPr lang="uk-UA" sz="1800" b="1" i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Соціальні науки, журналістика та інформація</a:t>
                      </a:r>
                      <a:endParaRPr lang="uk-UA" sz="1800" b="1" noProof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С6 Географія та </a:t>
                      </a:r>
                      <a:endParaRPr lang="uk-UA" sz="20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регіональні </a:t>
                      </a:r>
                      <a:r>
                        <a:rPr lang="uk-UA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студії</a:t>
                      </a:r>
                      <a:endParaRPr lang="uk-UA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34558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 Географія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(програми, пов'язані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 фізичною географією)</a:t>
                      </a:r>
                      <a:endParaRPr lang="uk-UA" sz="1800" b="1" i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Природничі наук, математика та статистика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Е4</a:t>
                      </a:r>
                      <a:r>
                        <a:rPr lang="uk-UA" sz="20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Науки про Землю</a:t>
                      </a:r>
                      <a:endParaRPr lang="uk-UA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04" marR="231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172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0820426">
            <a:off x="378459" y="2881913"/>
            <a:ext cx="10179402" cy="1734664"/>
          </a:xfrm>
        </p:spPr>
        <p:txBody>
          <a:bodyPr>
            <a:noAutofit/>
          </a:bodyPr>
          <a:lstStyle/>
          <a:p>
            <a:r>
              <a:rPr lang="uk-UA" sz="8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  <a:endParaRPr lang="uk-UA" sz="8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348" y="187189"/>
            <a:ext cx="2453864" cy="2527942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uk-UA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849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361</TotalTime>
  <Words>513</Words>
  <Application>Microsoft Office PowerPoint</Application>
  <PresentationFormat>Широкоэкранный</PresentationFormat>
  <Paragraphs>184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Times New Roman</vt:lpstr>
      <vt:lpstr>Trebuchet MS</vt:lpstr>
      <vt:lpstr>Wingdings</vt:lpstr>
      <vt:lpstr>Wingdings 3</vt:lpstr>
      <vt:lpstr>Грань</vt:lpstr>
      <vt:lpstr>Інформація за результатами наради МОН (від від 14.01.2025)  про введення нового  Переліку спеціальностей / галузей  (згідно Постанови КМУ від 30.082024 №1021)  </vt:lpstr>
      <vt:lpstr>  ПОСТАНОВА КМУ від 30.08.2024 №1021  «Про внесення змін до переліку галузей знань  і спеціальностей, за якими здійснюється підготовка здобувачів вищої освіти»   НАКАЗ МОН №1625 від 19.11.2024 «Про особливості запровадження змін до переліку галузей знань і спеціальностей, за якими здійснюється підготовка здобувачів вищої освіти, затверджених постановою КМУ  від 30 серпня 2024 року № 1021»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 ЗАСІДАНЬ НАУКОВО-МЕТОДИЧНОЇ РАДИ  Чернівецького національного університету імені Юрія Федьковича на 2024-2025 н.р. </dc:title>
  <dc:creator>user</dc:creator>
  <cp:lastModifiedBy>user</cp:lastModifiedBy>
  <cp:revision>26</cp:revision>
  <dcterms:created xsi:type="dcterms:W3CDTF">2024-08-28T14:01:09Z</dcterms:created>
  <dcterms:modified xsi:type="dcterms:W3CDTF">2025-01-22T12:18:50Z</dcterms:modified>
</cp:coreProperties>
</file>